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321" r:id="rId2"/>
    <p:sldId id="325" r:id="rId3"/>
    <p:sldId id="400" r:id="rId4"/>
    <p:sldId id="326" r:id="rId5"/>
    <p:sldId id="380" r:id="rId6"/>
    <p:sldId id="377" r:id="rId7"/>
    <p:sldId id="328" r:id="rId8"/>
    <p:sldId id="329" r:id="rId9"/>
    <p:sldId id="385" r:id="rId10"/>
    <p:sldId id="386" r:id="rId11"/>
    <p:sldId id="383" r:id="rId12"/>
    <p:sldId id="336" r:id="rId13"/>
    <p:sldId id="340" r:id="rId14"/>
    <p:sldId id="387" r:id="rId15"/>
    <p:sldId id="388" r:id="rId16"/>
    <p:sldId id="341" r:id="rId17"/>
    <p:sldId id="342" r:id="rId18"/>
    <p:sldId id="374" r:id="rId19"/>
    <p:sldId id="345" r:id="rId20"/>
    <p:sldId id="346" r:id="rId21"/>
    <p:sldId id="350" r:id="rId22"/>
    <p:sldId id="352" r:id="rId23"/>
    <p:sldId id="353" r:id="rId24"/>
    <p:sldId id="354" r:id="rId25"/>
    <p:sldId id="355" r:id="rId26"/>
    <p:sldId id="357" r:id="rId27"/>
    <p:sldId id="35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360" r:id="rId40"/>
    <p:sldId id="292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97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0B77B-0330-4DD0-A58E-5CAB2F17C911}" type="datetimeFigureOut">
              <a:rPr lang="pl-PL" smtClean="0"/>
              <a:t>19.10.2024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F3A20-FB56-4427-9098-1FDE14FD52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97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5FE99-2B83-4CAA-9771-52CA265E074F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8DCEB-F23F-4F27-84B7-4499A6C8E042}" type="slidenum">
              <a:rPr lang="pl-PL" altLang="pl-PL"/>
              <a:pPr/>
              <a:t>39</a:t>
            </a:fld>
            <a:endParaRPr lang="pl-PL" altLang="pl-PL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1239B2-6373-4CA2-9580-9B26EADCB11E}" type="datetimeFigureOut">
              <a:rPr lang="pl-PL" smtClean="0"/>
              <a:pPr/>
              <a:t>19.10.2024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0" y="1916832"/>
            <a:ext cx="835749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0970" y="476672"/>
            <a:ext cx="8280920" cy="100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Seminarium dyplomowe</a:t>
            </a:r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Temat/tytuł pracy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5157192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dopuszcza się ukrywanie prawdziwej nazwy badanego podmiotu</a:t>
            </a:r>
          </a:p>
          <a:p>
            <a:pPr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np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pl-PL" sz="2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„… na przykładzie przedsiębiorstwa X”, </a:t>
            </a:r>
          </a:p>
          <a:p>
            <a:pPr>
              <a:buNone/>
            </a:pPr>
            <a:r>
              <a:rPr lang="pl-PL" sz="2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„… w gospodarstwie rolnym Pana Iksińskiego”,</a:t>
            </a:r>
          </a:p>
          <a:p>
            <a:pPr>
              <a:buNone/>
            </a:pPr>
            <a:r>
              <a:rPr lang="pl-PL" sz="2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„…przedsiębiorstwo ABC... ”</a:t>
            </a:r>
          </a:p>
          <a:p>
            <a:pPr>
              <a:buNone/>
            </a:pPr>
            <a:r>
              <a:rPr lang="pl-PL" sz="2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„…w banku spółdzielczym X”</a:t>
            </a:r>
          </a:p>
          <a:p>
            <a:pPr>
              <a:buNone/>
            </a:pPr>
            <a:endParaRPr lang="pl-PL" sz="22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2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Etapy powstawania pracy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	Etap 1 –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opracowanie koncepcji</a:t>
            </a:r>
          </a:p>
          <a:p>
            <a:endParaRPr lang="pl-PL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	Etap 2 –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realizacja badań</a:t>
            </a:r>
          </a:p>
          <a:p>
            <a:endParaRPr lang="pl-PL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	Etap 3 –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redakcja tekstu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Struktura pracy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 czyli budowa pracy – układ i wzajemne relacje poszczególnych elementów ją tworzących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odzwierciedleniem układu pracy jest SPIS TREŚCI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Proponowany układ pracy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280920" cy="5040560"/>
          </a:xfrm>
        </p:spPr>
        <p:txBody>
          <a:bodyPr>
            <a:normAutofit fontScale="92500" lnSpcReduction="20000"/>
          </a:bodyPr>
          <a:lstStyle/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Strona tytułowa + oświadczenie</a:t>
            </a:r>
          </a:p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Spis treści </a:t>
            </a:r>
          </a:p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Wprowadzenie (Wstęp)</a:t>
            </a:r>
          </a:p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Rozdział metodyczny (Metodyka)</a:t>
            </a:r>
          </a:p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Rozdział 1 – przegląd literatury</a:t>
            </a:r>
          </a:p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Rozdział 2 – charakterystyka 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biektu badań</a:t>
            </a:r>
          </a:p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Rozdział 3 – wyniki badań i ich dyskusja</a:t>
            </a:r>
          </a:p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Podsumowanie i wnioski</a:t>
            </a:r>
          </a:p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Bibliografia </a:t>
            </a:r>
          </a:p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Spisy tabel, wykresów, schematów itp.</a:t>
            </a:r>
          </a:p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Aneks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91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Spis treści 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4602" y="1844823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</a:t>
            </a:r>
            <a:r>
              <a:rPr lang="pl-PL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lub   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Wstęp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Uwagi metodyczne     </a:t>
            </a:r>
            <a:r>
              <a:rPr lang="pl-PL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Cel, zakres i metody badań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Przegląd literatury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1.1. ……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1.2. ……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1.3. ……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Charakterystyka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obiektu/obszaru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badań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2.1. ……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2.2. ……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2.3. ……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409674" y="2780928"/>
            <a:ext cx="604340" cy="4610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05380" y="4469408"/>
            <a:ext cx="604340" cy="4610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665138" y="5373216"/>
            <a:ext cx="432048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Staraj się unikać dalszych podziałów!</a:t>
            </a: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skoro już musisz je zastosować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pamiętaj, że nie powinno być ich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mniej niż 2-3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Spis treści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64031" y="195066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Wyniki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badań i ich dyskusja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……    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3.2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……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3.3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Podsumowanie i wnioski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Spisy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tabel, wykresów, schematów itp.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Aneks</a:t>
            </a:r>
          </a:p>
        </p:txBody>
      </p:sp>
      <p:sp>
        <p:nvSpPr>
          <p:cNvPr id="6" name="Elipsa 5"/>
          <p:cNvSpPr/>
          <p:nvPr/>
        </p:nvSpPr>
        <p:spPr>
          <a:xfrm>
            <a:off x="459865" y="1963238"/>
            <a:ext cx="604340" cy="4610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3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Oprawa – czy twarda?</a:t>
            </a:r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Znalezione obrazy dla zapytania bindowanie p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336704" cy="45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eksandra\Desktop\Bez tytuł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090"/>
            <a:ext cx="4320480" cy="6552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leksandra\Desktop\Bez tytuł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9090"/>
            <a:ext cx="4392488" cy="6552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andra\Desktop\Bez tytuł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6" y="181213"/>
            <a:ext cx="4320480" cy="6552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ksandra\Desktop\Bez tytuł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213"/>
            <a:ext cx="4320480" cy="6552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Wprowadzenie (wstęp)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sz="800" dirty="0" smtClean="0"/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Powinno: 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mieć charakter informacyjny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ogólnie nakreślać badane zagadnienie i jego tło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wskazywać na znaczenie podejmowanego problemu dla nauki i/lub praktyki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71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Semestr 3 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5141168"/>
          </a:xfrm>
        </p:spPr>
        <p:txBody>
          <a:bodyPr>
            <a:normAutofit/>
          </a:bodyPr>
          <a:lstStyle/>
          <a:p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Zjazd XV		</a:t>
            </a: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15-16.11.2024</a:t>
            </a:r>
          </a:p>
          <a:p>
            <a:pPr marL="0" indent="0">
              <a:buNone/>
            </a:pP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Zjazd XVI	</a:t>
            </a: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06-07.12.2024</a:t>
            </a:r>
          </a:p>
          <a:p>
            <a:pPr marL="0" indent="0">
              <a:buNone/>
            </a:pP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Zjazd XVII	</a:t>
            </a: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17-18.01.2025</a:t>
            </a:r>
          </a:p>
          <a:p>
            <a:pPr marL="0" indent="0">
              <a:buNone/>
            </a:pP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 dyplomowy – luty/marzec 2025</a:t>
            </a:r>
          </a:p>
          <a:p>
            <a:pPr marL="0" indent="0">
              <a:buNone/>
            </a:pP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Uroczyste zakończenie – marzec 2025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Uwagi metodyczne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sz="800" dirty="0" smtClean="0"/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części metodycznej: 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bezwzględnie zdefiniuj cel pracy (badań)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określ zakres pracy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wykaż sposoby gromadzenia danych źródłowych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wykaż metody badawcze stosowane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pozyskiwaniu, weryfikacji, przetwarzaniu danych źródłowych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opisz stosowane procedury obliczeniowe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i zamieść wzory,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schematy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6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Rozdziały merytoryczne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536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sz="800" dirty="0" smtClean="0"/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liczba podrozdziałów w poszczególnych rozdziałach powinna być zbliżona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proponuje się 3 podrozdziały w rozdziale</a:t>
            </a:r>
          </a:p>
          <a:p>
            <a:pPr>
              <a:spcAft>
                <a:spcPts val="600"/>
              </a:spcAft>
            </a:pP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niedopuszczalnym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jest wyłącznie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1 podrozdziału </a:t>
            </a:r>
            <a:br>
              <a:rPr lang="pl-PL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w rozdziale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każdy podrozdział powinien kończyć się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krótkim podsumowaniem (syntezą nawiązującą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tematu i celu pracy, uzasadniającą jednocześnie,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że podrozdział był potrzebny) </a:t>
            </a:r>
          </a:p>
        </p:txBody>
      </p:sp>
    </p:spTree>
    <p:extLst>
      <p:ext uri="{BB962C8B-B14F-4D97-AF65-F5344CB8AC3E}">
        <p14:creationId xmlns:p14="http://schemas.microsoft.com/office/powerpoint/2010/main" val="25091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Rozdziały merytoryczne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53650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800" dirty="0" smtClean="0"/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 należy rozpoczynać (i kończyć) podrozdziału od tabeli, mapy, wykresu czy schematu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zamieszczenie form graficznych powinno być poprzedzone (i zakończone) kilkuzdaniowym akapitem dotyczącym poruszanych kwestii</a:t>
            </a:r>
          </a:p>
        </p:txBody>
      </p:sp>
    </p:spTree>
    <p:extLst>
      <p:ext uri="{BB962C8B-B14F-4D97-AF65-F5344CB8AC3E}">
        <p14:creationId xmlns:p14="http://schemas.microsoft.com/office/powerpoint/2010/main" val="23476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Podsumowanie i wnioski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988840"/>
            <a:ext cx="8496944" cy="453650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800" dirty="0" smtClean="0"/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ta część pracy musi b. dobrze korespondować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ze wstępem, a w szczególności z częścią metodyczną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powinno się tu wykazać w jakim stopniu udało się zrealizować postawiony we wstępie cel lub jakie napotkało się trudności 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nie ma już tu miejsca na przytaczanie literatury, wstawianie tabel czy wykresów  </a:t>
            </a:r>
          </a:p>
        </p:txBody>
      </p:sp>
    </p:spTree>
    <p:extLst>
      <p:ext uri="{BB962C8B-B14F-4D97-AF65-F5344CB8AC3E}">
        <p14:creationId xmlns:p14="http://schemas.microsoft.com/office/powerpoint/2010/main" val="3349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Bibliografia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208912" cy="4536504"/>
          </a:xfrm>
        </p:spPr>
        <p:txBody>
          <a:bodyPr>
            <a:normAutofit/>
          </a:bodyPr>
          <a:lstStyle/>
          <a:p>
            <a:pPr marL="514350" lvl="0" indent="-514350">
              <a:spcAft>
                <a:spcPts val="1200"/>
              </a:spcAft>
              <a:buClr>
                <a:srgbClr val="DD8047"/>
              </a:buClr>
              <a:buFont typeface="Wingdings" pitchFamily="2" charset="2"/>
              <a:buChar char="q"/>
            </a:pPr>
            <a:r>
              <a:rPr lang="pl-PL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zamieść </a:t>
            </a:r>
            <a:r>
              <a:rPr lang="pl-P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niej </a:t>
            </a:r>
            <a:r>
              <a:rPr lang="pl-P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wszystkie wykorzystane w pracy pozycje literatury</a:t>
            </a:r>
          </a:p>
          <a:p>
            <a:pPr marL="514350" lvl="0" indent="-514350">
              <a:spcAft>
                <a:spcPts val="1200"/>
              </a:spcAft>
              <a:buClr>
                <a:srgbClr val="DD8047"/>
              </a:buClr>
              <a:buFont typeface="Wingdings" pitchFamily="2" charset="2"/>
              <a:buChar char="q"/>
            </a:pPr>
            <a:r>
              <a:rPr lang="pl-P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nie zamieszczaj pozycji na które nie powołujesz się w pracy</a:t>
            </a:r>
          </a:p>
          <a:p>
            <a:pPr marL="514350" lvl="0" indent="-514350">
              <a:spcAft>
                <a:spcPts val="1200"/>
              </a:spcAft>
              <a:buClr>
                <a:srgbClr val="DD8047"/>
              </a:buClr>
              <a:buFont typeface="Wingdings" pitchFamily="2" charset="2"/>
              <a:buChar char="q"/>
            </a:pPr>
            <a:r>
              <a:rPr lang="pl-P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nie umieszczaj materiałów źródłowych ani aktów normatywnych – od tego są spisy </a:t>
            </a:r>
            <a:r>
              <a:rPr lang="pl-P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Aft>
                <a:spcPts val="1200"/>
              </a:spcAft>
              <a:buClr>
                <a:srgbClr val="DD8047"/>
              </a:buClr>
              <a:buFont typeface="Wingdings" pitchFamily="2" charset="2"/>
              <a:buChar char="q"/>
            </a:pPr>
            <a:r>
              <a:rPr lang="pl-PL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spis literatury ułóż </a:t>
            </a:r>
            <a:r>
              <a:rPr lang="pl-P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alfabetycznie</a:t>
            </a:r>
          </a:p>
        </p:txBody>
      </p:sp>
    </p:spTree>
    <p:extLst>
      <p:ext uri="{BB962C8B-B14F-4D97-AF65-F5344CB8AC3E}">
        <p14:creationId xmlns:p14="http://schemas.microsoft.com/office/powerpoint/2010/main" val="4309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Aneks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988840"/>
            <a:ext cx="8496944" cy="453650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800" dirty="0" smtClean="0"/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umieszczany na końcu pracy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mogą się na niego składać:</a:t>
            </a:r>
          </a:p>
          <a:p>
            <a:pPr lvl="2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wzory ankiet lub formularzy badawczych</a:t>
            </a:r>
          </a:p>
          <a:p>
            <a:pPr lvl="2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zestawienia tabelaryczne (obszerne)</a:t>
            </a:r>
          </a:p>
          <a:p>
            <a:pPr lvl="2"/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aneks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nie jest obowiązkową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częścią pracy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6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Jak pisać?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576" y="1844824"/>
            <a:ext cx="7793360" cy="44644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spcAft>
                <a:spcPts val="1200"/>
              </a:spcAft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wymogi techniczne: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marginesy: 	górny – 2,5 cm,    lewy – 3,5 cm (oprawa)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		dolny – 2,5 cm,    prawy – 1,5 cm</a:t>
            </a:r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arginesy lustrzane (wydruk dwustronny)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czcionka: Times New Roman – 12 pkt.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interlinia: 1,5 wiersza  (w tabelach – 1,0) 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wyrównanie tekstu: wyjustuj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numeracja stron (w stopce, wyśrodkowane)</a:t>
            </a:r>
          </a:p>
        </p:txBody>
      </p:sp>
      <p:sp>
        <p:nvSpPr>
          <p:cNvPr id="24578" name="AutoShape 2" descr="Znalezione obrazy dla zapytania oczko emotik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84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28600"/>
            <a:ext cx="7344172" cy="1143000"/>
          </a:xfrm>
        </p:spPr>
        <p:txBody>
          <a:bodyPr/>
          <a:lstStyle/>
          <a:p>
            <a:pPr algn="ctr"/>
            <a:r>
              <a:rPr lang="pl-PL" alt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Czas i zwroty</a:t>
            </a:r>
            <a:endParaRPr lang="pl-PL" alt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8183190" cy="4714875"/>
          </a:xfrm>
        </p:spPr>
        <p:txBody>
          <a:bodyPr/>
          <a:lstStyle/>
          <a:p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Prace piszemy z reguły </a:t>
            </a:r>
            <a:r>
              <a:rPr lang="pl-PL" altLang="pl-PL" sz="28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czasie przeszłym</a:t>
            </a:r>
          </a:p>
          <a:p>
            <a:pPr>
              <a:spcBef>
                <a:spcPct val="60000"/>
              </a:spcBef>
            </a:pP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Używamy raczej formy bezosobowej </a:t>
            </a:r>
            <a:b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np. </a:t>
            </a:r>
            <a:r>
              <a:rPr lang="pl-PL" altLang="pl-PL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wykorzystano…, wykonano…, </a:t>
            </a:r>
            <a:br>
              <a:rPr lang="pl-PL" altLang="pl-PL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stwierdzono…, przeprowadzono …  </a:t>
            </a:r>
          </a:p>
          <a:p>
            <a:pPr>
              <a:spcBef>
                <a:spcPct val="60000"/>
              </a:spcBef>
            </a:pP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Nie używamy zwrotów: </a:t>
            </a:r>
            <a:r>
              <a:rPr lang="pl-PL" altLang="pl-PL" sz="28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aktualnie</a:t>
            </a:r>
            <a:r>
              <a:rPr lang="pl-PL" altLang="pl-PL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 chwili obecnej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Praca powinna być napisana </a:t>
            </a:r>
            <a:r>
              <a:rPr lang="pl-PL" altLang="pl-PL" sz="28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ponadczasowo</a:t>
            </a:r>
          </a:p>
          <a:p>
            <a:pPr>
              <a:spcBef>
                <a:spcPct val="60000"/>
              </a:spcBef>
            </a:pPr>
            <a:r>
              <a:rPr lang="pl-PL" altLang="pl-PL" sz="2800" dirty="0"/>
              <a:t> 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Akapity rozpoczynamy z wcięciem</a:t>
            </a:r>
            <a:b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używamy w tym celu tabulatora)</a:t>
            </a:r>
            <a:endParaRPr lang="pl-PL" altLang="pl-PL" sz="2800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Cytowania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576" y="1844824"/>
            <a:ext cx="7793360" cy="44644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992888" cy="499715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pl-PL" sz="3900" b="1" dirty="0" smtClean="0">
                <a:latin typeface="Times New Roman" pitchFamily="18" charset="0"/>
                <a:cs typeface="Times New Roman" pitchFamily="18" charset="0"/>
              </a:rPr>
              <a:t>przypisy dolne</a:t>
            </a:r>
          </a:p>
          <a:p>
            <a:pPr>
              <a:spcAft>
                <a:spcPts val="600"/>
              </a:spcAft>
              <a:buNone/>
            </a:pPr>
            <a:r>
              <a:rPr lang="pl-PL" sz="39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spcAft>
                <a:spcPts val="600"/>
              </a:spcAft>
              <a:buNone/>
            </a:pPr>
            <a:r>
              <a:rPr lang="pl-PL" sz="3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l-PL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Ogromny wpływ wywierany przez Anglię za pośrednictwem eksportu towarów i kapitału spowodował, iż rynek amerykański zalewany był tanim i dumpingowym importem, a występujące problemy nadprodukcji pogłębiła dodatkowo deflacyjna polityka władz</a:t>
            </a:r>
            <a:r>
              <a:rPr lang="pl-PL" sz="36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600"/>
              </a:spcAft>
              <a:buNone/>
            </a:pPr>
            <a:endParaRPr lang="pl-PL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  <a:buNone/>
            </a:pPr>
            <a:r>
              <a:rPr lang="pl-PL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41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W. Morawski. </a:t>
            </a:r>
            <a:r>
              <a:rPr lang="pl-PL" sz="2300" i="1" dirty="0" smtClean="0">
                <a:latin typeface="Times New Roman" pitchFamily="18" charset="0"/>
                <a:cs typeface="Times New Roman" pitchFamily="18" charset="0"/>
              </a:rPr>
              <a:t>Kronika kryzysów gospodarczych.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Wyd. TRIO. Warszawa 2003,    </a:t>
            </a:r>
            <a:br>
              <a:rPr lang="pl-PL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  s. 12-13. </a:t>
            </a:r>
          </a:p>
        </p:txBody>
      </p:sp>
      <p:sp>
        <p:nvSpPr>
          <p:cNvPr id="24578" name="AutoShape 2" descr="Znalezione obrazy dla zapytania oczko emotik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611560" y="5733256"/>
            <a:ext cx="19442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6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Cytowania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576" y="1844824"/>
            <a:ext cx="7793360" cy="44644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992888" cy="49971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pl-PL" sz="39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pl-PL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  <a:buNone/>
            </a:pPr>
            <a:r>
              <a:rPr lang="pl-PL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41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W. Morawski: </a:t>
            </a:r>
            <a:r>
              <a:rPr lang="pl-PL" sz="2300" i="1" dirty="0" smtClean="0">
                <a:latin typeface="Times New Roman" pitchFamily="18" charset="0"/>
                <a:cs typeface="Times New Roman" pitchFamily="18" charset="0"/>
              </a:rPr>
              <a:t>Kronika kryzysów gospodarczych.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Wyd. TRIO.   </a:t>
            </a:r>
            <a:br>
              <a:rPr lang="pl-PL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  Warszawa 2003, s. 12-13.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41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W. Jachna, J. Adamiak: </a:t>
            </a:r>
            <a:r>
              <a:rPr lang="pl-PL" sz="2300" i="1" dirty="0" smtClean="0">
                <a:latin typeface="Times New Roman" pitchFamily="18" charset="0"/>
                <a:cs typeface="Times New Roman" pitchFamily="18" charset="0"/>
              </a:rPr>
              <a:t>Zarządzanie rozwojem lokalnym.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  Wyd. Dom Organizatora. Toruń 2001, s. 150, 168-170.</a:t>
            </a:r>
          </a:p>
          <a:p>
            <a:pPr algn="just">
              <a:spcAft>
                <a:spcPts val="600"/>
              </a:spcAft>
              <a:buNone/>
            </a:pPr>
            <a:r>
              <a:rPr lang="pl-PL" sz="41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pl-PL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pl-PL" sz="2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Snowdon</a:t>
            </a:r>
            <a:r>
              <a:rPr lang="pl-PL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(i in.): </a:t>
            </a:r>
            <a:r>
              <a:rPr lang="pl-PL" sz="2300" i="1" dirty="0" smtClean="0">
                <a:latin typeface="Times New Roman" pitchFamily="18" charset="0"/>
                <a:cs typeface="Times New Roman" pitchFamily="18" charset="0"/>
              </a:rPr>
              <a:t>Współczesne nurty teorii makroekonomii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pl-PL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  Wyd.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PWN. Warszawa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1998, s.13.</a:t>
            </a:r>
          </a:p>
          <a:p>
            <a:pPr lvl="0" algn="just">
              <a:spcAft>
                <a:spcPts val="600"/>
              </a:spcAft>
              <a:buNone/>
            </a:pP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Znalezione obrazy dla zapytania oczko emotik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2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Praca dyplomowa</a:t>
            </a:r>
            <a:endParaRPr lang="pl-PL" b="1" dirty="0"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7851"/>
            <a:ext cx="8640960" cy="26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915816" y="4781124"/>
            <a:ext cx="6147251" cy="107295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/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+ Ustawa Prawo o szkolnictwie wyższym (2018) </a:t>
            </a:r>
            <a:br>
              <a:rPr lang="pl-PL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 art. 76 ust. 2 (def. </a:t>
            </a:r>
            <a:r>
              <a:rPr lang="pl-PL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p</a:t>
            </a:r>
            <a:r>
              <a:rPr lang="pl-PL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racy dyplomowej)</a:t>
            </a:r>
          </a:p>
        </p:txBody>
      </p:sp>
    </p:spTree>
    <p:extLst>
      <p:ext uri="{BB962C8B-B14F-4D97-AF65-F5344CB8AC3E}">
        <p14:creationId xmlns:p14="http://schemas.microsoft.com/office/powerpoint/2010/main" val="20178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Cytowania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576" y="1844824"/>
            <a:ext cx="7793360" cy="44644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992888" cy="499715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pl-PL" sz="39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pl-PL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600"/>
              </a:spcAft>
              <a:buNone/>
            </a:pPr>
            <a:r>
              <a:rPr lang="pl-P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Pełne opisy 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bibliograficzne podaje się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tylko 1 raz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 algn="ctr">
              <a:spcAft>
                <a:spcPts val="600"/>
              </a:spcAft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600"/>
              </a:spcAft>
              <a:buNone/>
            </a:pPr>
            <a:r>
              <a:rPr lang="pl-PL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Powołując się powtórnie na to samo źródło </a:t>
            </a:r>
            <a:br>
              <a:rPr lang="pl-PL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używaj skrótów: </a:t>
            </a:r>
            <a:endParaRPr lang="pl-PL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  <a:buNone/>
            </a:pP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algn="ctr">
              <a:spcAft>
                <a:spcPts val="600"/>
              </a:spcAft>
              <a:buNone/>
            </a:pPr>
            <a:r>
              <a:rPr lang="pl-PL" sz="39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3900" b="1" i="1" dirty="0" err="1" smtClean="0">
                <a:latin typeface="Times New Roman" pitchFamily="18" charset="0"/>
                <a:cs typeface="Times New Roman" pitchFamily="18" charset="0"/>
              </a:rPr>
              <a:t>Ibidem</a:t>
            </a:r>
            <a:r>
              <a:rPr lang="pl-PL" sz="3900" b="1" i="1" dirty="0" smtClean="0">
                <a:latin typeface="Times New Roman" pitchFamily="18" charset="0"/>
                <a:cs typeface="Times New Roman" pitchFamily="18" charset="0"/>
              </a:rPr>
              <a:t> = ibid. = tamże</a:t>
            </a:r>
          </a:p>
          <a:p>
            <a:pPr lvl="0" algn="ctr">
              <a:spcAft>
                <a:spcPts val="600"/>
              </a:spcAft>
              <a:buNone/>
            </a:pPr>
            <a:r>
              <a:rPr lang="pl-PL" sz="4100" b="1" i="1" dirty="0" err="1" smtClean="0">
                <a:latin typeface="Times New Roman" pitchFamily="18" charset="0"/>
                <a:cs typeface="Times New Roman" pitchFamily="18" charset="0"/>
              </a:rPr>
              <a:t>Opere</a:t>
            </a:r>
            <a:r>
              <a:rPr lang="pl-PL" sz="4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100" b="1" i="1" dirty="0" err="1" smtClean="0">
                <a:latin typeface="Times New Roman" pitchFamily="18" charset="0"/>
                <a:cs typeface="Times New Roman" pitchFamily="18" charset="0"/>
              </a:rPr>
              <a:t>citato</a:t>
            </a:r>
            <a:r>
              <a:rPr lang="pl-PL" sz="4100" b="1" i="1" dirty="0" smtClean="0">
                <a:latin typeface="Times New Roman" pitchFamily="18" charset="0"/>
                <a:cs typeface="Times New Roman" pitchFamily="18" charset="0"/>
              </a:rPr>
              <a:t> = op. cit.</a:t>
            </a: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  <a:buNone/>
            </a:pP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Znalezione obrazy dla zapytania oczko emotik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37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Cytowania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576" y="1844824"/>
            <a:ext cx="7793360" cy="44644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992888" cy="49971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  <a:buNone/>
            </a:pPr>
            <a:r>
              <a:rPr lang="pl-PL" sz="39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800" b="1" i="1" dirty="0" err="1" smtClean="0">
                <a:latin typeface="Times New Roman" pitchFamily="18" charset="0"/>
                <a:cs typeface="Times New Roman" pitchFamily="18" charset="0"/>
              </a:rPr>
              <a:t>Ibidem</a:t>
            </a: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 = ibid. = tamże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– myśl pochodzi z tego samego źródła co w poprzednim przypisie</a:t>
            </a:r>
          </a:p>
          <a:p>
            <a:pPr lvl="0">
              <a:spcAft>
                <a:spcPts val="600"/>
              </a:spcAft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  <a:buNone/>
            </a:pPr>
            <a:r>
              <a:rPr lang="pl-PL" sz="24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36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W. Morawski: </a:t>
            </a:r>
            <a:r>
              <a:rPr lang="pl-PL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Kronika kryzysów gospodarczych.</a:t>
            </a:r>
            <a:r>
              <a:rPr lang="pl-P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Wyd. </a:t>
            </a:r>
            <a:br>
              <a:rPr lang="pl-P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TRIO. Warszawa 2003, s. 12. </a:t>
            </a:r>
          </a:p>
          <a:p>
            <a:pPr lvl="0">
              <a:spcAft>
                <a:spcPts val="600"/>
              </a:spcAft>
              <a:buNone/>
            </a:pPr>
            <a:r>
              <a:rPr lang="pl-P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3600" b="1" i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Ibid., 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15. </a:t>
            </a:r>
          </a:p>
          <a:p>
            <a:pPr lvl="0">
              <a:spcAft>
                <a:spcPts val="600"/>
              </a:spcAft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36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pl-PL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Ibid., 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23. </a:t>
            </a:r>
          </a:p>
          <a:p>
            <a:pPr lvl="0">
              <a:spcAft>
                <a:spcPts val="600"/>
              </a:spcAft>
              <a:buNone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  <a:buNone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  <a:buNone/>
            </a:pP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Znalezione obrazy dla zapytania oczko emotik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Cytowania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576" y="1844824"/>
            <a:ext cx="7793360" cy="44644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992888" cy="49971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39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800" b="1" i="1" dirty="0" err="1" smtClean="0">
                <a:latin typeface="Times New Roman" pitchFamily="18" charset="0"/>
                <a:cs typeface="Times New Roman" pitchFamily="18" charset="0"/>
              </a:rPr>
              <a:t>Opere</a:t>
            </a: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i="1" dirty="0" err="1" smtClean="0">
                <a:latin typeface="Times New Roman" pitchFamily="18" charset="0"/>
                <a:cs typeface="Times New Roman" pitchFamily="18" charset="0"/>
              </a:rPr>
              <a:t>citato</a:t>
            </a: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 = op. cit.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– myśl pochodzi ze źródła przytaczanego już wcześniej w tekście</a:t>
            </a:r>
          </a:p>
          <a:p>
            <a:pPr lvl="0">
              <a:spcAft>
                <a:spcPts val="600"/>
              </a:spcAft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  <a:buNone/>
            </a:pPr>
            <a:r>
              <a:rPr lang="pl-PL" sz="24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W. Morawski: </a:t>
            </a:r>
            <a:r>
              <a:rPr lang="pl-PL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Kronika kryzysów gospodarczych.</a:t>
            </a:r>
            <a:r>
              <a:rPr lang="pl-P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Wyd. </a:t>
            </a:r>
            <a:br>
              <a:rPr lang="pl-P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TRIO. Warszawa 2003, s. 12. </a:t>
            </a:r>
          </a:p>
          <a:p>
            <a:pPr lvl="0">
              <a:spcAft>
                <a:spcPts val="600"/>
              </a:spcAft>
              <a:buNone/>
            </a:pPr>
            <a:r>
              <a:rPr lang="pl-P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36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W. Musiał</a:t>
            </a:r>
            <a:r>
              <a:rPr lang="pl-PL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Rozwój obszarów ONW. Wyd. UR </a:t>
            </a:r>
            <a:br>
              <a:rPr lang="pl-PL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w Krakowie, Kraków 2010, s. 156-158.</a:t>
            </a:r>
            <a:endParaRPr lang="pl-PL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  <a:buNone/>
            </a:pPr>
            <a:r>
              <a:rPr lang="pl-P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3600" b="1" i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W. Morawski</a:t>
            </a:r>
            <a:r>
              <a:rPr lang="pl-PL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op. cit., 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15. </a:t>
            </a:r>
          </a:p>
          <a:p>
            <a:pPr lvl="0">
              <a:spcAft>
                <a:spcPts val="600"/>
              </a:spcAft>
              <a:buNone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  <a:buNone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  <a:buNone/>
            </a:pP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Znalezione obrazy dla zapytania oczko emotik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1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Cytowania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576" y="1844824"/>
            <a:ext cx="7793360" cy="44644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578" name="AutoShape 2" descr="Znalezione obrazy dla zapytania oczko emotik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683568" y="1628800"/>
            <a:ext cx="7848872" cy="499715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320040" indent="-320040" algn="just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pl-PL" sz="4300" b="1" dirty="0" smtClean="0">
                <a:latin typeface="Times New Roman" pitchFamily="18" charset="0"/>
                <a:cs typeface="Times New Roman" pitchFamily="18" charset="0"/>
              </a:rPr>
              <a:t>przypisy kwadratowe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l-P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Ogromny wpływ wywierany przez Anglię za pośrednictwem eksportu towarów i kapitału spowodował, iż rynek amerykański zalewany był tanim </a:t>
            </a:r>
            <a:br>
              <a:rPr kumimoji="0" lang="pl-PL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l-PL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dumpingowym importem, a występujące problemy nadprodukcji pogłębiła dodatkowo deflacyjna polityka władz </a:t>
            </a:r>
            <a:r>
              <a:rPr kumimoji="0" lang="pl-PL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[Morawski 2003].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l-PL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pl-P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5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Każdy element graficzny składa się z 3 głównych części:</a:t>
            </a:r>
          </a:p>
          <a:p>
            <a:pPr>
              <a:buNone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nazwy i numeru elementu graficznego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np. tabela 1; mapa 2; wykres 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części zasadniczej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np. ramka tabeli, pole wykresu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informacji dodatkowych czyli opisu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np. legendy, źródła danych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Elementy graficzne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68952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Tabela 27. Obsada zwierząt gospodarskich </a:t>
            </a:r>
            <a:br>
              <a:rPr lang="pl-PL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w województwie małopolskim w latach 2002 i 2012</a:t>
            </a:r>
            <a:endParaRPr lang="pl-PL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Elementy graficzne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2636912"/>
          <a:ext cx="7776864" cy="3312407"/>
        </p:xfrm>
        <a:graphic>
          <a:graphicData uri="http://schemas.openxmlformats.org/drawingml/2006/table">
            <a:tbl>
              <a:tblPr/>
              <a:tblGrid>
                <a:gridCol w="2700818"/>
                <a:gridCol w="1437230"/>
                <a:gridCol w="1834136"/>
                <a:gridCol w="1804680"/>
              </a:tblGrid>
              <a:tr h="498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latin typeface="Times New Roman"/>
                          <a:ea typeface="Calibri"/>
                          <a:cs typeface="Times New Roman"/>
                        </a:rPr>
                        <a:t>Wyszczególnienie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DJP</a:t>
                      </a:r>
                      <a:r>
                        <a:rPr lang="pl-PL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*/</a:t>
                      </a:r>
                      <a:r>
                        <a:rPr lang="pl-PL" sz="1800" b="1" i="1" dirty="0">
                          <a:latin typeface="Times New Roman"/>
                          <a:ea typeface="Calibri"/>
                          <a:cs typeface="Times New Roman"/>
                        </a:rPr>
                        <a:t>100 ha UR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latin typeface="Times New Roman"/>
                          <a:ea typeface="Calibri"/>
                          <a:cs typeface="Times New Roman"/>
                        </a:rPr>
                        <a:t>w  woj. małopolskim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>
                          <a:latin typeface="Times New Roman"/>
                          <a:ea typeface="Calibri"/>
                          <a:cs typeface="Times New Roman"/>
                        </a:rPr>
                        <a:t>Zmiana obsady zwierząt (2002=100)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4731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latin typeface="Times New Roman"/>
                          <a:ea typeface="Calibri"/>
                          <a:cs typeface="Times New Roman"/>
                        </a:rPr>
                        <a:t>2002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98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>
                          <a:latin typeface="Times New Roman"/>
                          <a:ea typeface="Calibri"/>
                          <a:cs typeface="Times New Roman"/>
                        </a:rPr>
                        <a:t>Bydło,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>
                          <a:latin typeface="Times New Roman"/>
                          <a:ea typeface="Calibri"/>
                          <a:cs typeface="Times New Roman"/>
                        </a:rPr>
                        <a:t>      w tym krowy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/>
                          <a:ea typeface="Calibri"/>
                          <a:cs typeface="Times New Roman"/>
                        </a:rPr>
                        <a:t>29,3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/>
                          <a:ea typeface="Calibri"/>
                          <a:cs typeface="Times New Roman"/>
                        </a:rPr>
                        <a:t>23,1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19,1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11,2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64,9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48,4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>
                          <a:latin typeface="Times New Roman"/>
                          <a:ea typeface="Calibri"/>
                          <a:cs typeface="Times New Roman"/>
                        </a:rPr>
                        <a:t>Trzoda chlewna,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>
                          <a:latin typeface="Times New Roman"/>
                          <a:ea typeface="Calibri"/>
                          <a:cs typeface="Times New Roman"/>
                        </a:rPr>
                        <a:t>      w tym lochy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10,4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35,5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37,6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>
                          <a:latin typeface="Times New Roman"/>
                          <a:ea typeface="Calibri"/>
                          <a:cs typeface="Times New Roman"/>
                        </a:rPr>
                        <a:t>Konie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/>
                          <a:ea typeface="Calibri"/>
                          <a:cs typeface="Times New Roman"/>
                        </a:rPr>
                        <a:t>46,5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>
                          <a:latin typeface="Times New Roman"/>
                          <a:ea typeface="Calibri"/>
                          <a:cs typeface="Times New Roman"/>
                        </a:rPr>
                        <a:t>Drób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4,9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61,3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latin typeface="Times New Roman"/>
                          <a:ea typeface="Calibri"/>
                          <a:cs typeface="Times New Roman"/>
                        </a:rPr>
                        <a:t>Owce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/>
                          <a:ea typeface="Calibri"/>
                          <a:cs typeface="Times New Roman"/>
                        </a:rPr>
                        <a:t>120,4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83568" y="5949280"/>
            <a:ext cx="4088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*DJP – duże jednostki przeliczeniowe</a:t>
            </a:r>
            <a:endParaRPr lang="pl-PL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3568" y="6309320"/>
            <a:ext cx="5973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Źródło: opracowanie własne na podstawie GUS [2016].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68052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przypadku każdego z elementów graficznych obowiązuje numeracja ciągła w obrębie całej pracy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bezpośrednio po numerze danego elementu graf. następuje jego tytuł (</a:t>
            </a: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bez kropki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numer i tytuł powinny znajdować się nad częścią zasadniczą elementu graficznego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wyjaśnienie skrótów (legenda) 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informacje o źródle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zamieszczamy na końcu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(pod elementem graficznym)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Elementy graficzne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1988840"/>
            <a:ext cx="8136904" cy="4536504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niedopuszczalne jest, aby w tabeli znajdowały się puste pola: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– (kreska)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zjawisko nie wystąpiło</a:t>
            </a:r>
          </a:p>
          <a:p>
            <a:pPr lvl="1">
              <a:buNone/>
            </a:pP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0 (zero)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zjawisko wystąpiło w stopniu tak małym,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że nie da się go wyrazić liczbą (po zaokrągleniu = 0)</a:t>
            </a:r>
          </a:p>
          <a:p>
            <a:pPr lvl="1">
              <a:buNone/>
            </a:pP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• (kropka)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zupełny brak informacji lub brak danych wiarygodnych</a:t>
            </a:r>
          </a:p>
          <a:p>
            <a:pPr lvl="1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(krzyżyk/iks)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wypełnienie komórki  tabeli było niemożliwe lub niecelowe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Tabele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1988840"/>
            <a:ext cx="8136904" cy="453650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mapy z zasady wymagają legendy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przypadku fotografii, jako źródło należy podać nazwisko autora – warto posiadać zgodę autora zdjęcia na zamieszczenie w pracy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 zamieszczaj zdjęć, map itp. jeśli nie mają one związku z wywodem logicznym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Mapy i fotografie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 UWAGI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351840" cy="5141168"/>
          </a:xfrm>
        </p:spPr>
        <p:txBody>
          <a:bodyPr>
            <a:normAutofit lnSpcReduction="10000"/>
          </a:bodyPr>
          <a:lstStyle/>
          <a:p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tytułach nie wstawiamy kropek</a:t>
            </a:r>
          </a:p>
          <a:p>
            <a:pPr>
              <a:spcBef>
                <a:spcPct val="45000"/>
              </a:spcBef>
            </a:pP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Znaki interpunkcji:  </a:t>
            </a:r>
            <a:r>
              <a:rPr lang="pl-PL" altLang="pl-P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:  ;  .  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oraz:  </a:t>
            </a:r>
            <a:r>
              <a:rPr lang="pl-PL" alt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?  -   %    „ ”   ( )   [ ]</a:t>
            </a:r>
            <a:br>
              <a:rPr lang="pl-PL" alt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zawsze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wstawiamy bez </a:t>
            </a:r>
            <a:r>
              <a:rPr lang="pl-PL" alt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spacji, </a:t>
            </a:r>
            <a:r>
              <a:rPr lang="pl-PL" altLang="pl-PL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np. (28%)</a:t>
            </a:r>
            <a:endParaRPr lang="pl-PL" altLang="pl-PL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45000"/>
              </a:spcBef>
            </a:pP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Pamiętaj! </a:t>
            </a:r>
            <a:b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Łącznik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zawsze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wstawiamy bez </a:t>
            </a:r>
            <a:r>
              <a:rPr lang="pl-PL" alt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spacji </a:t>
            </a:r>
            <a:br>
              <a:rPr lang="pl-PL" alt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pl-PL" alt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(np. społeczno-gospodarczy)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Myślnik</a:t>
            </a:r>
            <a:r>
              <a:rPr lang="pl-PL" alt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zawsze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 spacją </a:t>
            </a: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pl-PL" alt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(np. </a:t>
            </a:r>
            <a:r>
              <a:rPr lang="pl-PL" alt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alt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utro </a:t>
            </a:r>
            <a:r>
              <a:rPr lang="pl-PL" alt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będę w Krakowie, pojutrze – w </a:t>
            </a:r>
            <a:r>
              <a:rPr lang="pl-PL" alt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Kielcach)</a:t>
            </a:r>
            <a:br>
              <a:rPr lang="pl-PL" alt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Wielokropek</a:t>
            </a:r>
            <a:r>
              <a:rPr lang="pl-PL" alt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zawsze … </a:t>
            </a:r>
            <a:b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altLang="pl-PL" sz="24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kropki – nie mniej i nie więcej)</a:t>
            </a:r>
          </a:p>
        </p:txBody>
      </p:sp>
    </p:spTree>
    <p:extLst>
      <p:ext uri="{BB962C8B-B14F-4D97-AF65-F5344CB8AC3E}">
        <p14:creationId xmlns:p14="http://schemas.microsoft.com/office/powerpoint/2010/main" val="28677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Praca dyplomowa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07166" y="4509120"/>
            <a:ext cx="8353265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/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	Opiekun: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1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wykładowca studiów MBA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1800" b="1" dirty="0">
                <a:solidFill>
                  <a:srgbClr val="C00000"/>
                </a:solidFill>
                <a:latin typeface="Book Antiqua" panose="02040602050305030304" pitchFamily="18" charset="0"/>
              </a:rPr>
              <a:t>o</a:t>
            </a:r>
            <a:r>
              <a:rPr lang="pl-PL" sz="1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soba posiadająca stopień/tytuł naukowy (dr, dr hab./prof. dr hab.)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1800" b="1" dirty="0">
                <a:solidFill>
                  <a:srgbClr val="C00000"/>
                </a:solidFill>
                <a:latin typeface="Book Antiqua" panose="02040602050305030304" pitchFamily="18" charset="0"/>
              </a:rPr>
              <a:t>p</a:t>
            </a:r>
            <a:r>
              <a:rPr lang="pl-PL" sz="1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romotor pomocniczy (bez stopnia naukowego)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9552" y="220486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pl-PL" sz="2400" dirty="0" smtClean="0">
                <a:latin typeface="Garamond"/>
                <a:ea typeface="Calibri"/>
                <a:cs typeface="Calibri"/>
              </a:rPr>
              <a:t>Słuchacz </a:t>
            </a:r>
            <a:r>
              <a:rPr lang="pl-PL" sz="2400" dirty="0">
                <a:latin typeface="Garamond"/>
                <a:ea typeface="Calibri"/>
                <a:cs typeface="Calibri"/>
              </a:rPr>
              <a:t>przygotowuje pracę dyplomową </a:t>
            </a:r>
            <a:r>
              <a:rPr lang="pl-PL" sz="2400" u="sng" dirty="0">
                <a:latin typeface="Garamond"/>
                <a:ea typeface="Calibri"/>
                <a:cs typeface="Calibri"/>
              </a:rPr>
              <a:t>pod kierunkiem opiekuna</a:t>
            </a:r>
            <a:r>
              <a:rPr lang="pl-PL" sz="2400" dirty="0">
                <a:latin typeface="Garamond"/>
                <a:ea typeface="Calibri"/>
                <a:cs typeface="Calibri"/>
              </a:rPr>
              <a:t>, na którym spoczywa obowiązek merytorycznej opieki nad pracą. Opiekuna pracy dyplomowej powołuje kierownik studiów.</a:t>
            </a:r>
            <a:endParaRPr lang="pl-PL" sz="24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endParaRPr lang="pl-PL" dirty="0" smtClean="0"/>
          </a:p>
          <a:p>
            <a:pPr lvl="1">
              <a:buFont typeface="Symbol" panose="05050102010706020507" pitchFamily="18" charset="2"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74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800" b="1" i="1" smtClean="0">
                <a:latin typeface="Times New Roman" pitchFamily="18" charset="0"/>
                <a:cs typeface="Times New Roman" pitchFamily="18" charset="0"/>
              </a:rPr>
              <a:t>Dziękujemy </a:t>
            </a:r>
            <a:r>
              <a:rPr lang="pl-PL" sz="4800" b="1" i="1" dirty="0" smtClean="0">
                <a:latin typeface="Times New Roman" pitchFamily="18" charset="0"/>
                <a:cs typeface="Times New Roman" pitchFamily="18" charset="0"/>
              </a:rPr>
              <a:t>za uwagę!</a:t>
            </a:r>
            <a:endParaRPr lang="pl-PL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Poprawny zapis</a:t>
            </a:r>
            <a:endParaRPr lang="pl-PL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5660" y="1844824"/>
            <a:ext cx="8568952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2600" dirty="0" smtClean="0">
                <a:latin typeface="Garamond"/>
                <a:ea typeface="Calibri"/>
                <a:cs typeface="Calibri"/>
              </a:rPr>
              <a:t>Praca </a:t>
            </a:r>
            <a:r>
              <a:rPr lang="pl-PL" sz="2600" dirty="0">
                <a:latin typeface="Garamond"/>
                <a:ea typeface="Calibri"/>
                <a:cs typeface="Calibri"/>
              </a:rPr>
              <a:t>wykonana pod </a:t>
            </a:r>
            <a:r>
              <a:rPr lang="pl-PL" sz="2600" dirty="0" smtClean="0">
                <a:latin typeface="Garamond"/>
                <a:ea typeface="Calibri"/>
                <a:cs typeface="Calibri"/>
              </a:rPr>
              <a:t>kierunkiem:           </a:t>
            </a:r>
            <a:r>
              <a:rPr lang="pl-PL" sz="2600" i="1" dirty="0" smtClean="0">
                <a:solidFill>
                  <a:srgbClr val="C00000"/>
                </a:solidFill>
                <a:latin typeface="Garamond"/>
                <a:ea typeface="Calibri"/>
                <a:cs typeface="Calibri"/>
              </a:rPr>
              <a:t>(gdy tylko promotor)</a:t>
            </a:r>
          </a:p>
          <a:p>
            <a:pPr algn="just">
              <a:lnSpc>
                <a:spcPct val="115000"/>
              </a:lnSpc>
            </a:pPr>
            <a:r>
              <a:rPr lang="pl-PL" sz="2600" dirty="0">
                <a:latin typeface="Garamond"/>
                <a:ea typeface="Calibri"/>
                <a:cs typeface="Calibri"/>
              </a:rPr>
              <a:t>	</a:t>
            </a:r>
            <a:r>
              <a:rPr lang="pl-PL" sz="2600" dirty="0" smtClean="0">
                <a:latin typeface="Garamond"/>
                <a:ea typeface="Calibri"/>
                <a:cs typeface="Calibri"/>
              </a:rPr>
              <a:t>prof</a:t>
            </a:r>
            <a:r>
              <a:rPr lang="pl-PL" sz="2600" dirty="0">
                <a:latin typeface="Garamond"/>
                <a:ea typeface="Calibri"/>
                <a:cs typeface="Calibri"/>
              </a:rPr>
              <a:t>. UEK dr hab. </a:t>
            </a:r>
            <a:r>
              <a:rPr lang="pl-PL" sz="2600" dirty="0" smtClean="0">
                <a:latin typeface="Garamond"/>
                <a:ea typeface="Calibri"/>
                <a:cs typeface="Calibri"/>
              </a:rPr>
              <a:t>Artur Hołda 	</a:t>
            </a:r>
          </a:p>
          <a:p>
            <a:pPr algn="just">
              <a:lnSpc>
                <a:spcPct val="115000"/>
              </a:lnSpc>
            </a:pPr>
            <a:r>
              <a:rPr lang="pl-PL" sz="2600" dirty="0">
                <a:latin typeface="Garamond"/>
                <a:ea typeface="Calibri"/>
                <a:cs typeface="Calibri"/>
              </a:rPr>
              <a:t>	</a:t>
            </a:r>
            <a:r>
              <a:rPr lang="pl-PL" sz="2600" dirty="0" smtClean="0">
                <a:latin typeface="Garamond"/>
                <a:ea typeface="Calibri"/>
                <a:cs typeface="Calibri"/>
              </a:rPr>
              <a:t>Uniwersytet Ekonomiczny </a:t>
            </a:r>
            <a:r>
              <a:rPr lang="pl-PL" sz="2600" dirty="0">
                <a:latin typeface="Garamond"/>
                <a:ea typeface="Calibri"/>
                <a:cs typeface="Calibri"/>
              </a:rPr>
              <a:t>w </a:t>
            </a:r>
            <a:r>
              <a:rPr lang="pl-PL" sz="2600" dirty="0" smtClean="0">
                <a:latin typeface="Garamond"/>
                <a:ea typeface="Calibri"/>
                <a:cs typeface="Calibri"/>
              </a:rPr>
              <a:t>Krakowie</a:t>
            </a:r>
          </a:p>
          <a:p>
            <a:pPr algn="just">
              <a:lnSpc>
                <a:spcPct val="115000"/>
              </a:lnSpc>
            </a:pPr>
            <a:endParaRPr lang="pl-PL" sz="2600" dirty="0">
              <a:latin typeface="Garamond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</a:pPr>
            <a:r>
              <a:rPr lang="pl-PL" sz="2600" dirty="0">
                <a:latin typeface="Garamond" panose="02020404030301010803" pitchFamily="18" charset="0"/>
                <a:ea typeface="Calibri"/>
                <a:cs typeface="Times New Roman"/>
              </a:rPr>
              <a:t>Praca wykonana pod </a:t>
            </a:r>
            <a:r>
              <a:rPr lang="pl-PL" sz="2600" dirty="0" smtClean="0">
                <a:latin typeface="Garamond" panose="02020404030301010803" pitchFamily="18" charset="0"/>
                <a:ea typeface="Calibri"/>
                <a:cs typeface="Times New Roman"/>
              </a:rPr>
              <a:t>kierunkiem:	</a:t>
            </a:r>
            <a:r>
              <a:rPr lang="pl-PL" sz="2600" i="1" dirty="0">
                <a:solidFill>
                  <a:srgbClr val="C00000"/>
                </a:solidFill>
                <a:latin typeface="Garamond"/>
                <a:ea typeface="Calibri"/>
                <a:cs typeface="Calibri"/>
              </a:rPr>
              <a:t>(gdy </a:t>
            </a:r>
            <a:r>
              <a:rPr lang="pl-PL" sz="2600" i="1" dirty="0" smtClean="0">
                <a:solidFill>
                  <a:srgbClr val="C00000"/>
                </a:solidFill>
                <a:latin typeface="Garamond"/>
                <a:ea typeface="Calibri"/>
                <a:cs typeface="Calibri"/>
              </a:rPr>
              <a:t>promotor + pr. pomocniczy)</a:t>
            </a:r>
            <a:endParaRPr lang="pl-PL" sz="2600" i="1" dirty="0">
              <a:solidFill>
                <a:srgbClr val="C00000"/>
              </a:solidFill>
              <a:latin typeface="Garamond"/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latin typeface="Garamond" panose="02020404030301010803" pitchFamily="18" charset="0"/>
                <a:ea typeface="Calibri"/>
                <a:cs typeface="Times New Roman"/>
              </a:rPr>
              <a:t>	</a:t>
            </a:r>
            <a:r>
              <a:rPr lang="pl-PL" sz="2600" dirty="0" smtClean="0">
                <a:latin typeface="Garamond" panose="02020404030301010803" pitchFamily="18" charset="0"/>
                <a:ea typeface="Calibri"/>
                <a:cs typeface="Times New Roman"/>
              </a:rPr>
              <a:t>dr </a:t>
            </a:r>
            <a:r>
              <a:rPr lang="pl-PL" sz="2600" dirty="0">
                <a:latin typeface="Garamond" panose="02020404030301010803" pitchFamily="18" charset="0"/>
                <a:ea typeface="Calibri"/>
                <a:cs typeface="Times New Roman"/>
              </a:rPr>
              <a:t>inż. </a:t>
            </a:r>
            <a:r>
              <a:rPr lang="pl-PL" sz="2600" dirty="0" smtClean="0">
                <a:latin typeface="Garamond" panose="02020404030301010803" pitchFamily="18" charset="0"/>
                <a:ea typeface="Calibri"/>
                <a:cs typeface="Times New Roman"/>
              </a:rPr>
              <a:t>Mariusz Dacko – promotor</a:t>
            </a:r>
            <a:endParaRPr lang="pl-PL" sz="2600" dirty="0">
              <a:latin typeface="Garamond" panose="02020404030301010803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latin typeface="Garamond" panose="02020404030301010803" pitchFamily="18" charset="0"/>
                <a:ea typeface="Calibri"/>
                <a:cs typeface="Times New Roman"/>
              </a:rPr>
              <a:t>	Uniwersytet Rolniczy w Krakowie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dirty="0" smtClean="0">
                <a:latin typeface="Garamond" panose="02020404030301010803" pitchFamily="18" charset="0"/>
                <a:ea typeface="Calibri"/>
                <a:cs typeface="Times New Roman"/>
              </a:rPr>
              <a:t>	mgr Piotr </a:t>
            </a:r>
            <a:r>
              <a:rPr lang="pl-PL" sz="2600" dirty="0" err="1" smtClean="0">
                <a:latin typeface="Garamond" panose="02020404030301010803" pitchFamily="18" charset="0"/>
                <a:ea typeface="Calibri"/>
                <a:cs typeface="Times New Roman"/>
              </a:rPr>
              <a:t>Huzior</a:t>
            </a:r>
            <a:r>
              <a:rPr lang="pl-PL" sz="2600" dirty="0" smtClean="0">
                <a:latin typeface="Garamond" panose="02020404030301010803" pitchFamily="18" charset="0"/>
                <a:ea typeface="Calibri"/>
                <a:cs typeface="Times New Roman"/>
              </a:rPr>
              <a:t> – promotor pomocniczy</a:t>
            </a:r>
            <a:endParaRPr lang="pl-PL" sz="2600" dirty="0">
              <a:latin typeface="Garamond" panose="02020404030301010803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dirty="0" smtClean="0">
                <a:latin typeface="Garamond" panose="02020404030301010803" pitchFamily="18" charset="0"/>
                <a:ea typeface="Calibri"/>
                <a:cs typeface="Times New Roman"/>
              </a:rPr>
              <a:t>	Związek </a:t>
            </a:r>
            <a:r>
              <a:rPr lang="pl-PL" sz="2600" dirty="0">
                <a:latin typeface="Garamond" panose="02020404030301010803" pitchFamily="18" charset="0"/>
                <a:ea typeface="Calibri"/>
                <a:cs typeface="Times New Roman"/>
              </a:rPr>
              <a:t>Rewizyjny Banków Spółdzielczych </a:t>
            </a:r>
            <a:r>
              <a:rPr lang="pl-PL" sz="2600" dirty="0" smtClean="0">
                <a:latin typeface="Garamond" panose="02020404030301010803" pitchFamily="18" charset="0"/>
                <a:ea typeface="Calibri"/>
                <a:cs typeface="Times New Roman"/>
              </a:rPr>
              <a:t>w </a:t>
            </a:r>
            <a:r>
              <a:rPr lang="pl-PL" sz="2600" dirty="0">
                <a:latin typeface="Garamond" panose="02020404030301010803" pitchFamily="18" charset="0"/>
                <a:ea typeface="Calibri"/>
                <a:cs typeface="Times New Roman"/>
              </a:rPr>
              <a:t>Warszawie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pl-PL" sz="2400" dirty="0" smtClean="0">
              <a:latin typeface="Garamond" panose="020204040303010108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40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Praca dyplomowa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5660" y="1844824"/>
            <a:ext cx="8568952" cy="4171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pl-PL" sz="2400" dirty="0" smtClean="0">
                <a:latin typeface="Garamond"/>
                <a:ea typeface="Calibri"/>
                <a:cs typeface="Calibri"/>
              </a:rPr>
              <a:t>Słuchacz </a:t>
            </a:r>
            <a:r>
              <a:rPr lang="pl-PL" sz="2400" dirty="0">
                <a:latin typeface="Garamond"/>
                <a:ea typeface="Calibri"/>
                <a:cs typeface="Calibri"/>
              </a:rPr>
              <a:t>składa pracę dyplomową w dziekanacie lub </a:t>
            </a:r>
            <a:r>
              <a:rPr lang="pl-PL" sz="2400" u="sng" dirty="0">
                <a:latin typeface="Garamond"/>
                <a:ea typeface="Calibri"/>
                <a:cs typeface="Calibri"/>
              </a:rPr>
              <a:t>sekretariacie jednostki prowadzącej studia</a:t>
            </a:r>
            <a:r>
              <a:rPr lang="pl-PL" sz="2400" dirty="0">
                <a:latin typeface="Garamond"/>
                <a:ea typeface="Calibri"/>
                <a:cs typeface="Calibri"/>
              </a:rPr>
              <a:t> w </a:t>
            </a:r>
            <a:r>
              <a:rPr lang="pl-PL" sz="2400" b="1" dirty="0">
                <a:solidFill>
                  <a:srgbClr val="0070C0"/>
                </a:solidFill>
                <a:latin typeface="Garamond"/>
                <a:ea typeface="Calibri"/>
                <a:cs typeface="Calibri"/>
              </a:rPr>
              <a:t>dwóch egzemplarzach</a:t>
            </a:r>
            <a:r>
              <a:rPr lang="pl-PL" sz="2400" dirty="0">
                <a:latin typeface="Garamond"/>
                <a:ea typeface="Calibri"/>
                <a:cs typeface="Calibri"/>
              </a:rPr>
              <a:t>, w wersji elektronicznej na nośniku CD oraz w wersji papierowej wraz </a:t>
            </a:r>
            <a:r>
              <a:rPr lang="pl-PL" sz="2400" dirty="0" smtClean="0">
                <a:latin typeface="Garamond"/>
                <a:ea typeface="Calibri"/>
                <a:cs typeface="Calibri"/>
              </a:rPr>
              <a:t/>
            </a:r>
            <a:br>
              <a:rPr lang="pl-PL" sz="2400" dirty="0" smtClean="0">
                <a:latin typeface="Garamond"/>
                <a:ea typeface="Calibri"/>
                <a:cs typeface="Calibri"/>
              </a:rPr>
            </a:br>
            <a:r>
              <a:rPr lang="pl-PL" sz="2400" dirty="0" smtClean="0">
                <a:latin typeface="Garamond"/>
                <a:ea typeface="Calibri"/>
                <a:cs typeface="Calibri"/>
              </a:rPr>
              <a:t>z </a:t>
            </a:r>
            <a:r>
              <a:rPr lang="pl-PL" sz="2400" dirty="0">
                <a:latin typeface="Garamond"/>
                <a:ea typeface="Calibri"/>
                <a:cs typeface="Calibri"/>
              </a:rPr>
              <a:t>oświadczeniem o treści</a:t>
            </a:r>
            <a:r>
              <a:rPr lang="pl-PL" sz="2400" dirty="0" smtClean="0">
                <a:latin typeface="Garamond"/>
                <a:ea typeface="Calibri"/>
                <a:cs typeface="Calibri"/>
              </a:rPr>
              <a:t>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latin typeface="Bookman Old Style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000" i="1" dirty="0">
                <a:latin typeface="Garamond"/>
                <a:ea typeface="Calibri"/>
                <a:cs typeface="Arial"/>
              </a:rPr>
              <a:t>Ja (imię i nazwisko autora) oświadczam, że składana przeze mnie praca dyplomowa pod tytułem „(tytuł pracy dyplomowej)”</a:t>
            </a:r>
            <a:r>
              <a:rPr lang="pl-PL" sz="2000" b="1" i="1" dirty="0">
                <a:latin typeface="Garamond"/>
                <a:ea typeface="Calibri"/>
                <a:cs typeface="Arial"/>
              </a:rPr>
              <a:t> </a:t>
            </a:r>
            <a:r>
              <a:rPr lang="pl-PL" sz="2000" i="1" dirty="0">
                <a:latin typeface="Garamond"/>
                <a:ea typeface="Calibri"/>
                <a:cs typeface="Arial"/>
              </a:rPr>
              <a:t>została przygotowana samodzielnie i nie narusza praw autorskich innych </a:t>
            </a:r>
            <a:r>
              <a:rPr lang="pl-PL" sz="2000" i="1" dirty="0" smtClean="0">
                <a:latin typeface="Garamond"/>
                <a:ea typeface="Calibri"/>
                <a:cs typeface="Arial"/>
              </a:rPr>
              <a:t>osób</a:t>
            </a:r>
            <a:r>
              <a:rPr lang="pl-PL" sz="2000" i="1" dirty="0">
                <a:latin typeface="Garamond"/>
                <a:ea typeface="Calibri"/>
                <a:cs typeface="Arial"/>
              </a:rPr>
              <a:t>. W pracy wykorzystałem/-łam publikowane materiały i nie ujawniłem/-łam informacji poufnych</a:t>
            </a:r>
            <a:r>
              <a:rPr lang="pl-PL" sz="2000" i="1" dirty="0" smtClean="0">
                <a:latin typeface="Garamond"/>
                <a:ea typeface="Calibri"/>
                <a:cs typeface="Arial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000" i="1" dirty="0" smtClean="0">
              <a:latin typeface="Garamond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000" i="1" dirty="0">
                <a:latin typeface="Garamond" panose="02020404030301010803" pitchFamily="18" charset="0"/>
                <a:ea typeface="Calibri"/>
                <a:cs typeface="Times New Roman"/>
              </a:rPr>
              <a:t>Oświadczam ponadto, że niniejsza wersja pracy jest identyczna z załączoną wersją elektroniczną.</a:t>
            </a:r>
            <a:endParaRPr lang="pl-PL" sz="2000" i="1" dirty="0">
              <a:effectLst/>
              <a:latin typeface="Garamond" panose="020204040303010108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70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Praca dyplomowa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5660" y="1844824"/>
            <a:ext cx="8568952" cy="346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pl-PL" sz="2400" dirty="0">
                <a:latin typeface="Garamond"/>
                <a:ea typeface="Calibri"/>
                <a:cs typeface="Arial"/>
              </a:rPr>
              <a:t>Praca dyplomowa powinna być złożona w terminie określonym w harmonogramie realizacji studiów podyplomowych, jednak </a:t>
            </a:r>
            <a:r>
              <a:rPr lang="pl-PL" sz="2400" u="sng" dirty="0">
                <a:latin typeface="Garamond"/>
                <a:ea typeface="Calibri"/>
                <a:cs typeface="Arial"/>
              </a:rPr>
              <a:t>nie później, niż do końca ostatniego semestru</a:t>
            </a:r>
            <a:r>
              <a:rPr lang="pl-PL" sz="2400" dirty="0">
                <a:latin typeface="Garamond"/>
                <a:ea typeface="Calibri"/>
                <a:cs typeface="Arial"/>
              </a:rPr>
              <a:t>, w którym te studia </a:t>
            </a:r>
            <a:r>
              <a:rPr lang="pl-PL" sz="2400" dirty="0" smtClean="0">
                <a:latin typeface="Garamond"/>
                <a:ea typeface="Calibri"/>
                <a:cs typeface="Arial"/>
              </a:rPr>
              <a:t/>
            </a:r>
            <a:br>
              <a:rPr lang="pl-PL" sz="2400" dirty="0" smtClean="0">
                <a:latin typeface="Garamond"/>
                <a:ea typeface="Calibri"/>
                <a:cs typeface="Arial"/>
              </a:rPr>
            </a:br>
            <a:r>
              <a:rPr lang="pl-PL" sz="2400" dirty="0" smtClean="0">
                <a:latin typeface="Garamond"/>
                <a:ea typeface="Calibri"/>
                <a:cs typeface="Arial"/>
              </a:rPr>
              <a:t>są realizowane.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endParaRPr lang="pl-PL" sz="2400" dirty="0" smtClean="0">
              <a:latin typeface="Garamond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pl-PL" sz="2400" dirty="0" smtClean="0">
                <a:latin typeface="Garamond"/>
                <a:ea typeface="Calibri"/>
                <a:cs typeface="Arial"/>
              </a:rPr>
              <a:t>Ocena </a:t>
            </a:r>
            <a:r>
              <a:rPr lang="pl-PL" sz="2400" dirty="0">
                <a:latin typeface="Garamond"/>
                <a:ea typeface="Calibri"/>
                <a:cs typeface="Arial"/>
              </a:rPr>
              <a:t>pracy dyplomowej stanowi średnią arytmetyczną z ocen opiekuna i </a:t>
            </a:r>
            <a:r>
              <a:rPr lang="pl-PL" sz="2400" u="sng" dirty="0">
                <a:latin typeface="Garamond"/>
                <a:ea typeface="Calibri"/>
                <a:cs typeface="Arial"/>
              </a:rPr>
              <a:t>recenzenta</a:t>
            </a:r>
            <a:r>
              <a:rPr lang="pl-PL" sz="2400" dirty="0">
                <a:latin typeface="Garamond"/>
                <a:ea typeface="Calibri"/>
                <a:cs typeface="Arial"/>
              </a:rPr>
              <a:t>, powoływanego przez kierownika studiów, </a:t>
            </a:r>
            <a:r>
              <a:rPr lang="pl-PL" sz="2400" dirty="0" smtClean="0">
                <a:latin typeface="Garamond"/>
                <a:ea typeface="Calibri"/>
                <a:cs typeface="Arial"/>
              </a:rPr>
              <a:t/>
            </a:r>
            <a:br>
              <a:rPr lang="pl-PL" sz="2400" dirty="0" smtClean="0">
                <a:latin typeface="Garamond"/>
                <a:ea typeface="Calibri"/>
                <a:cs typeface="Arial"/>
              </a:rPr>
            </a:br>
            <a:r>
              <a:rPr lang="pl-PL" sz="2400" dirty="0" smtClean="0">
                <a:latin typeface="Garamond"/>
                <a:ea typeface="Calibri"/>
                <a:cs typeface="Arial"/>
              </a:rPr>
              <a:t>o </a:t>
            </a:r>
            <a:r>
              <a:rPr lang="pl-PL" sz="2400" dirty="0">
                <a:latin typeface="Garamond"/>
                <a:ea typeface="Calibri"/>
                <a:cs typeface="Arial"/>
              </a:rPr>
              <a:t>ile obie oceny są ocenami pozytywnymi.</a:t>
            </a:r>
            <a:endParaRPr lang="pl-PL" sz="2400" dirty="0">
              <a:effectLst/>
              <a:latin typeface="Bookman Old Style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11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Praca dyplomowa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62308" y="4653136"/>
            <a:ext cx="8681692" cy="22322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Dr </a:t>
            </a:r>
            <a:r>
              <a:rPr lang="pl-PL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hab. inż. Andrzej </a:t>
            </a:r>
            <a:r>
              <a:rPr lang="pl-PL" sz="14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Bogdał</a:t>
            </a:r>
            <a:r>
              <a:rPr lang="pl-PL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 prof. </a:t>
            </a:r>
            <a:r>
              <a:rPr lang="pl-PL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URK - Prorektor ds. Kształcenia</a:t>
            </a:r>
            <a:endParaRPr lang="pl-PL" sz="1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Dr hab. inż. Józef Kania – Kierownik studiów podyplomowych MBA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Mgr inż. Piotr </a:t>
            </a:r>
            <a:r>
              <a:rPr lang="pl-PL" sz="1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Huzior</a:t>
            </a:r>
            <a:r>
              <a:rPr lang="pl-PL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– Prezes Zarządu ZRBS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dr hab. Marcin Jędrzejczyk, prof. </a:t>
            </a:r>
            <a:r>
              <a:rPr lang="pl-PL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UEK –  Dyrektor KSB UEK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Przedstawiciel  Wydziału </a:t>
            </a:r>
            <a:r>
              <a:rPr lang="pl-PL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Rolniczo-Ekonomicznego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Aleksandra Płonka – sekretarz studiów podyplomowych MBA</a:t>
            </a:r>
          </a:p>
        </p:txBody>
      </p:sp>
      <p:sp>
        <p:nvSpPr>
          <p:cNvPr id="3" name="Prostokąt 2"/>
          <p:cNvSpPr/>
          <p:nvPr/>
        </p:nvSpPr>
        <p:spPr>
          <a:xfrm>
            <a:off x="354804" y="1556792"/>
            <a:ext cx="849694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latin typeface="Garamond"/>
                <a:ea typeface="Calibri"/>
                <a:cs typeface="Times New Roman"/>
              </a:rPr>
              <a:t>§ 15</a:t>
            </a:r>
            <a:endParaRPr lang="pl-PL" sz="2400" dirty="0">
              <a:latin typeface="Bookman Old Style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Garamond"/>
                <a:ea typeface="Calibri"/>
                <a:cs typeface="Calibri"/>
              </a:rPr>
              <a:t>Egzamin dyplomowy jest </a:t>
            </a:r>
            <a:r>
              <a:rPr lang="pl-PL" sz="2400" u="sng" dirty="0">
                <a:latin typeface="Garamond"/>
                <a:ea typeface="Calibri"/>
                <a:cs typeface="Calibri"/>
              </a:rPr>
              <a:t>egzaminem ustnym</a:t>
            </a:r>
            <a:r>
              <a:rPr lang="pl-PL" sz="2400" dirty="0">
                <a:latin typeface="Garamond"/>
                <a:ea typeface="Calibri"/>
                <a:cs typeface="Calibri"/>
              </a:rPr>
              <a:t>, składanym przed komisją egzaminacyjną powołaną przez kierownika </a:t>
            </a:r>
            <a:r>
              <a:rPr lang="pl-PL" sz="2400" dirty="0">
                <a:latin typeface="Garamond"/>
                <a:ea typeface="Calibri"/>
                <a:cs typeface="Times New Roman"/>
              </a:rPr>
              <a:t>studiów podyplomowych MBA</a:t>
            </a:r>
            <a:r>
              <a:rPr lang="pl-PL" sz="2400" dirty="0">
                <a:latin typeface="Garamond"/>
                <a:ea typeface="Calibri"/>
                <a:cs typeface="Calibri"/>
              </a:rPr>
              <a:t>. </a:t>
            </a:r>
            <a:endParaRPr lang="pl-PL" sz="2400" dirty="0" smtClean="0">
              <a:latin typeface="Bookman Old Style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u="sng" dirty="0" smtClean="0">
                <a:latin typeface="Garamond"/>
                <a:ea typeface="Calibri"/>
                <a:cs typeface="Calibri"/>
              </a:rPr>
              <a:t>Komisja </a:t>
            </a:r>
            <a:r>
              <a:rPr lang="pl-PL" sz="2400" u="sng" dirty="0">
                <a:latin typeface="Garamond"/>
                <a:ea typeface="Calibri"/>
                <a:cs typeface="Calibri"/>
              </a:rPr>
              <a:t>egzaminacyjna</a:t>
            </a:r>
            <a:r>
              <a:rPr lang="pl-PL" sz="2400" dirty="0">
                <a:latin typeface="Garamond"/>
                <a:ea typeface="Calibri"/>
                <a:cs typeface="Calibri"/>
              </a:rPr>
              <a:t> powinna liczyć co najmniej trzech członków, a jej obrady są niejawne. Komisja podejmuje decyzje zwykłą większością głosów.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630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Temat/tytuł pracy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889448"/>
            <a:ext cx="8153400" cy="4968552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krótki, zwięzły, w formie równoważnika zdania,</a:t>
            </a: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poprawny językowo, zgodny z zasadami polskiej gramatyki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ortografii,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przedstawiający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aktualny, </a:t>
            </a: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ciekawy i „poznawczo intrygujący”, </a:t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zachęcający do przeczytania całej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pracy,</a:t>
            </a: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precyzyjny i wskazujący sedno podjętego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problemu,</a:t>
            </a: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o prostej konstrukcji (najlepiej bez przecinków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nie powinien zawierać wyrazów wskazujących </a:t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na czynności badawcze lub narzędzia: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analiza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, badanie, diagnoza,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charakterystyka, wpływ*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1224</TotalTime>
  <Words>798</Words>
  <Application>Microsoft Office PowerPoint</Application>
  <PresentationFormat>Pokaz na ekranie (4:3)</PresentationFormat>
  <Paragraphs>293</Paragraphs>
  <Slides>40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Średni</vt:lpstr>
      <vt:lpstr>Prezentacja programu PowerPoint</vt:lpstr>
      <vt:lpstr>Semestr 3 </vt:lpstr>
      <vt:lpstr>Praca dyplomowa</vt:lpstr>
      <vt:lpstr>Praca dyplomowa</vt:lpstr>
      <vt:lpstr>Poprawny zapis</vt:lpstr>
      <vt:lpstr>Praca dyplomowa</vt:lpstr>
      <vt:lpstr>Praca dyplomowa</vt:lpstr>
      <vt:lpstr>Praca dyplomowa</vt:lpstr>
      <vt:lpstr>Temat/tytuł pracy</vt:lpstr>
      <vt:lpstr>Temat/tytuł pracy</vt:lpstr>
      <vt:lpstr>Etapy powstawania pracy</vt:lpstr>
      <vt:lpstr>Struktura pracy</vt:lpstr>
      <vt:lpstr>Proponowany układ pracy</vt:lpstr>
      <vt:lpstr>Spis treści </vt:lpstr>
      <vt:lpstr>Spis treści</vt:lpstr>
      <vt:lpstr>Oprawa – czy twarda?</vt:lpstr>
      <vt:lpstr>Prezentacja programu PowerPoint</vt:lpstr>
      <vt:lpstr>Prezentacja programu PowerPoint</vt:lpstr>
      <vt:lpstr>Wprowadzenie (wstęp)</vt:lpstr>
      <vt:lpstr>Uwagi metodyczne</vt:lpstr>
      <vt:lpstr>Rozdziały merytoryczne</vt:lpstr>
      <vt:lpstr>Rozdziały merytoryczne</vt:lpstr>
      <vt:lpstr>Podsumowanie i wnioski</vt:lpstr>
      <vt:lpstr>Bibliografia</vt:lpstr>
      <vt:lpstr>Aneks</vt:lpstr>
      <vt:lpstr>Jak pisać?</vt:lpstr>
      <vt:lpstr>Czas i zwroty</vt:lpstr>
      <vt:lpstr>Cytowania </vt:lpstr>
      <vt:lpstr>Cytowania </vt:lpstr>
      <vt:lpstr>Cytowania </vt:lpstr>
      <vt:lpstr>Cytowania </vt:lpstr>
      <vt:lpstr>Cytowania </vt:lpstr>
      <vt:lpstr>Cytowania </vt:lpstr>
      <vt:lpstr>Elementy graficzne</vt:lpstr>
      <vt:lpstr>Elementy graficzne</vt:lpstr>
      <vt:lpstr>Elementy graficzne</vt:lpstr>
      <vt:lpstr>Tabele </vt:lpstr>
      <vt:lpstr>Mapy i fotografie</vt:lpstr>
      <vt:lpstr>INNE UWAGI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SEMINARIUM</dc:title>
  <dc:creator>Aleksandra Płonka</dc:creator>
  <cp:lastModifiedBy>Aleksandra</cp:lastModifiedBy>
  <cp:revision>69</cp:revision>
  <dcterms:created xsi:type="dcterms:W3CDTF">2016-11-28T19:44:20Z</dcterms:created>
  <dcterms:modified xsi:type="dcterms:W3CDTF">2024-10-19T11:28:52Z</dcterms:modified>
</cp:coreProperties>
</file>