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21" r:id="rId2"/>
    <p:sldId id="325" r:id="rId3"/>
    <p:sldId id="404" r:id="rId4"/>
    <p:sldId id="411" r:id="rId5"/>
    <p:sldId id="412" r:id="rId6"/>
    <p:sldId id="413" r:id="rId7"/>
    <p:sldId id="405" r:id="rId8"/>
    <p:sldId id="410" r:id="rId9"/>
    <p:sldId id="403" r:id="rId10"/>
    <p:sldId id="401" r:id="rId11"/>
    <p:sldId id="402" r:id="rId12"/>
    <p:sldId id="415" r:id="rId13"/>
    <p:sldId id="414" r:id="rId14"/>
    <p:sldId id="416" r:id="rId15"/>
    <p:sldId id="29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97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0B77B-0330-4DD0-A58E-5CAB2F17C911}" type="datetimeFigureOut">
              <a:rPr lang="pl-PL" smtClean="0"/>
              <a:t>17.01.2025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F3A20-FB56-4427-9098-1FDE14FD52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97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1239B2-6373-4CA2-9580-9B26EADCB11E}" type="datetimeFigureOut">
              <a:rPr lang="pl-PL" smtClean="0"/>
              <a:pPr/>
              <a:t>17.01.2025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380391-F657-4F31-B85F-443B894E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0" y="1916832"/>
            <a:ext cx="835749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0970" y="476672"/>
            <a:ext cx="828092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Seminarium dyplomowe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Część 1 –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marca (piątek)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3415185"/>
              </p:ext>
            </p:extLst>
          </p:nvPr>
        </p:nvGraphicFramePr>
        <p:xfrm>
          <a:off x="755576" y="2065020"/>
          <a:ext cx="7848872" cy="4283998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3096344"/>
                <a:gridCol w="3888432"/>
              </a:tblGrid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10:00 – 10:20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10:20 – 10:40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10:40 – 11:00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11:00 – 11:20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11:20 – 11:40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11:40 – 12:00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12:00 – 12:20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12:20 – 12:40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12:40 – 13:00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10.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13:00 – 13:20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7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Część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(czwartek)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6667236"/>
              </p:ext>
            </p:extLst>
          </p:nvPr>
        </p:nvGraphicFramePr>
        <p:xfrm>
          <a:off x="755576" y="2065020"/>
          <a:ext cx="7848872" cy="4283998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3096344"/>
                <a:gridCol w="3888432"/>
              </a:tblGrid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10:00 – 10:20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10:20 – 10:40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10:40 – 11:00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11:00 – 11:20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11:20 – 11:40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11:40 – 12:00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12:00 – 12:20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12:20 – 12:40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12:40 – 13:00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10.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13:00 – 13:20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9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Egzamin dyplomowy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4804" y="1556792"/>
            <a:ext cx="84969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latin typeface="Garamond"/>
                <a:ea typeface="Calibri"/>
                <a:cs typeface="Times New Roman"/>
              </a:rPr>
              <a:t>§ 15</a:t>
            </a:r>
            <a:endParaRPr lang="pl-PL" sz="2400" dirty="0">
              <a:latin typeface="Bookman Old Style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latin typeface="Garamond"/>
                <a:ea typeface="Calibri"/>
                <a:cs typeface="Calibri"/>
              </a:rPr>
              <a:t>Egzamin dyplomowy jest </a:t>
            </a:r>
            <a:r>
              <a:rPr lang="pl-PL" sz="2400" u="sng" dirty="0">
                <a:latin typeface="Garamond"/>
                <a:ea typeface="Calibri"/>
                <a:cs typeface="Calibri"/>
              </a:rPr>
              <a:t>egzaminem ustnym</a:t>
            </a:r>
            <a:r>
              <a:rPr lang="pl-PL" sz="2400" dirty="0">
                <a:latin typeface="Garamond"/>
                <a:ea typeface="Calibri"/>
                <a:cs typeface="Calibri"/>
              </a:rPr>
              <a:t>, składanym przed komisją egzaminacyjną powołaną przez kierownika </a:t>
            </a:r>
            <a:r>
              <a:rPr lang="pl-PL" sz="2400" dirty="0">
                <a:latin typeface="Garamond"/>
                <a:ea typeface="Calibri"/>
                <a:cs typeface="Times New Roman"/>
              </a:rPr>
              <a:t>studiów podyplomowych MBA</a:t>
            </a:r>
            <a:r>
              <a:rPr lang="pl-PL" sz="2400" dirty="0">
                <a:latin typeface="Garamond"/>
                <a:ea typeface="Calibri"/>
                <a:cs typeface="Calibri"/>
              </a:rPr>
              <a:t>. </a:t>
            </a:r>
            <a:endParaRPr lang="pl-PL" sz="2400" dirty="0" smtClean="0">
              <a:latin typeface="Garamond"/>
              <a:ea typeface="Calibri"/>
              <a:cs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71669" y="3645024"/>
            <a:ext cx="85689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 smtClean="0">
                <a:latin typeface="Garamond"/>
                <a:ea typeface="Calibri"/>
                <a:cs typeface="Arial"/>
              </a:rPr>
              <a:t>	</a:t>
            </a:r>
            <a:r>
              <a:rPr lang="pl-PL" sz="2400" b="1" dirty="0" smtClean="0">
                <a:solidFill>
                  <a:srgbClr val="FF0000"/>
                </a:solidFill>
                <a:latin typeface="Garamond"/>
                <a:ea typeface="Calibri"/>
                <a:cs typeface="Arial"/>
              </a:rPr>
              <a:t>PRZEBIEG EGZAMINU: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effectLst/>
                <a:latin typeface="Garamond"/>
                <a:ea typeface="Calibri"/>
                <a:cs typeface="Arial"/>
              </a:rPr>
              <a:t>	- autoprezentacja,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latin typeface="Garamond"/>
                <a:ea typeface="Calibri"/>
                <a:cs typeface="Arial"/>
              </a:rPr>
              <a:t>	- </a:t>
            </a:r>
            <a:r>
              <a:rPr lang="pl-PL" sz="2400" b="1" dirty="0" smtClean="0">
                <a:effectLst/>
                <a:latin typeface="Garamond"/>
                <a:ea typeface="Calibri"/>
                <a:cs typeface="Arial"/>
              </a:rPr>
              <a:t>kluczowe założenia i wnioski z pracy,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latin typeface="Garamond"/>
                <a:ea typeface="Calibri"/>
                <a:cs typeface="Arial"/>
              </a:rPr>
              <a:t>	</a:t>
            </a:r>
            <a:r>
              <a:rPr lang="pl-PL" sz="2400" b="1" dirty="0" smtClean="0">
                <a:latin typeface="Garamond"/>
                <a:ea typeface="Calibri"/>
                <a:cs typeface="Arial"/>
              </a:rPr>
              <a:t>- </a:t>
            </a:r>
            <a:r>
              <a:rPr lang="pl-PL" sz="2400" b="1" dirty="0" smtClean="0">
                <a:effectLst/>
                <a:latin typeface="Garamond"/>
                <a:ea typeface="Calibri"/>
                <a:cs typeface="Arial"/>
              </a:rPr>
              <a:t>rozmowa z komisją (odp. na pytania),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latin typeface="Garamond"/>
                <a:ea typeface="Calibri"/>
                <a:cs typeface="Arial"/>
              </a:rPr>
              <a:t>	</a:t>
            </a:r>
            <a:r>
              <a:rPr lang="pl-PL" sz="2400" b="1" dirty="0" smtClean="0">
                <a:latin typeface="Garamond"/>
                <a:ea typeface="Calibri"/>
                <a:cs typeface="Arial"/>
              </a:rPr>
              <a:t>- </a:t>
            </a:r>
            <a:r>
              <a:rPr lang="pl-PL" sz="2400" b="1" dirty="0" smtClean="0">
                <a:effectLst/>
                <a:latin typeface="Garamond"/>
                <a:ea typeface="Calibri"/>
                <a:cs typeface="Arial"/>
              </a:rPr>
              <a:t>część niejawna,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latin typeface="Garamond"/>
                <a:ea typeface="Calibri"/>
                <a:cs typeface="Arial"/>
              </a:rPr>
              <a:t>	</a:t>
            </a:r>
            <a:r>
              <a:rPr lang="pl-PL" sz="2400" b="1" dirty="0" smtClean="0">
                <a:latin typeface="Garamond"/>
                <a:ea typeface="Calibri"/>
                <a:cs typeface="Arial"/>
              </a:rPr>
              <a:t>- </a:t>
            </a:r>
            <a:r>
              <a:rPr lang="pl-PL" sz="2400" b="1" dirty="0" smtClean="0">
                <a:effectLst/>
                <a:latin typeface="Garamond"/>
                <a:ea typeface="Calibri"/>
                <a:cs typeface="Arial"/>
              </a:rPr>
              <a:t>ogłoszenie wyniku.</a:t>
            </a:r>
            <a:endParaRPr lang="pl-PL" sz="2400" b="1" dirty="0">
              <a:effectLst/>
              <a:latin typeface="Bookman Old Style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9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Egzamin dyplomowy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9552" y="3537012"/>
            <a:ext cx="8784976" cy="26282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d</a:t>
            </a:r>
            <a:r>
              <a:rPr lang="pl-PL" sz="1800" b="1" smtClean="0">
                <a:solidFill>
                  <a:srgbClr val="C00000"/>
                </a:solidFill>
                <a:latin typeface="Book Antiqua" panose="02040602050305030304" pitchFamily="18" charset="0"/>
              </a:rPr>
              <a:t>r </a:t>
            </a: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hab. inż. Andrzej </a:t>
            </a:r>
            <a:r>
              <a:rPr lang="pl-PL" sz="18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Bogdał</a:t>
            </a: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 prof. </a:t>
            </a: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URK - Prorektor ds. Kształcenia</a:t>
            </a:r>
            <a:endParaRPr lang="pl-PL" sz="1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d</a:t>
            </a: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 hab. inż. Józef Kania – Kierownik studiów podyplomowych MBA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m</a:t>
            </a: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gr inż. Piotr </a:t>
            </a:r>
            <a:r>
              <a:rPr lang="pl-PL" sz="18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Huzior</a:t>
            </a: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– Prezes Zarządu ZRBS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dr hab. Marcin Jędrzejczyk, prof. </a:t>
            </a: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UEK –  Dyrektor KSB UEK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Przedstawiciel  Wydziału </a:t>
            </a:r>
            <a:r>
              <a:rPr lang="pl-PL" sz="1800" b="1" dirty="0">
                <a:solidFill>
                  <a:srgbClr val="C00000"/>
                </a:solidFill>
                <a:latin typeface="Book Antiqua" panose="02040602050305030304" pitchFamily="18" charset="0"/>
              </a:rPr>
              <a:t>Rolniczo-Ekonomicznego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/>
              <a:buAutoNum type="arabicPeriod"/>
            </a:pP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Aleksandra Płonka – sekretarz studiów podyplomowych MBA</a:t>
            </a:r>
          </a:p>
        </p:txBody>
      </p:sp>
      <p:sp>
        <p:nvSpPr>
          <p:cNvPr id="3" name="Prostokąt 2"/>
          <p:cNvSpPr/>
          <p:nvPr/>
        </p:nvSpPr>
        <p:spPr>
          <a:xfrm>
            <a:off x="354804" y="1556792"/>
            <a:ext cx="84969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latin typeface="Garamond"/>
                <a:ea typeface="Calibri"/>
                <a:cs typeface="Times New Roman"/>
              </a:rPr>
              <a:t>§ 15</a:t>
            </a:r>
            <a:endParaRPr lang="pl-PL" sz="2400" dirty="0">
              <a:latin typeface="Bookman Old Style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pl-PL" sz="2400" u="sng" dirty="0" smtClean="0">
                <a:latin typeface="Garamond"/>
                <a:ea typeface="Calibri"/>
                <a:cs typeface="Calibri"/>
              </a:rPr>
              <a:t>Komisja </a:t>
            </a:r>
            <a:r>
              <a:rPr lang="pl-PL" sz="2400" u="sng" dirty="0">
                <a:latin typeface="Garamond"/>
                <a:ea typeface="Calibri"/>
                <a:cs typeface="Calibri"/>
              </a:rPr>
              <a:t>egzaminacyjna</a:t>
            </a:r>
            <a:r>
              <a:rPr lang="pl-PL" sz="2400" dirty="0">
                <a:latin typeface="Garamond"/>
                <a:ea typeface="Calibri"/>
                <a:cs typeface="Calibri"/>
              </a:rPr>
              <a:t> powinna liczyć co najmniej trzech członków, a jej obrady są niejawne. Komisja podejmuje decyzje zwykłą większością głosów.</a:t>
            </a:r>
            <a:endParaRPr lang="pl-PL" sz="24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115616" y="6021288"/>
            <a:ext cx="8784976" cy="4680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+ Promotor (jeżeli chce uczestniczyć w egzaminie)</a:t>
            </a:r>
            <a:endParaRPr lang="pl-PL" sz="1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971600" y="2924944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971600" y="4581128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300192" y="2420888"/>
            <a:ext cx="72008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74366"/>
            <a:ext cx="969190" cy="102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1005330" cy="100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1625599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90" y="1778591"/>
            <a:ext cx="999555" cy="9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65" y="5332160"/>
            <a:ext cx="2191058" cy="128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683568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Komisja egzaminacyjna</a:t>
            </a:r>
            <a:endParaRPr lang="pl-PL" b="1" dirty="0"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00" y="3534037"/>
            <a:ext cx="12773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51" y="4552224"/>
            <a:ext cx="1423045" cy="14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4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800" b="1" i="1" smtClean="0">
                <a:latin typeface="Times New Roman" pitchFamily="18" charset="0"/>
                <a:cs typeface="Times New Roman" pitchFamily="18" charset="0"/>
              </a:rPr>
              <a:t>Dziękujemy </a:t>
            </a:r>
            <a:r>
              <a:rPr lang="pl-PL" sz="4800" b="1" i="1" dirty="0" smtClean="0">
                <a:latin typeface="Times New Roman" pitchFamily="18" charset="0"/>
                <a:cs typeface="Times New Roman" pitchFamily="18" charset="0"/>
              </a:rPr>
              <a:t>za uwagę!</a:t>
            </a:r>
            <a:endParaRPr lang="pl-PL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Informacje końcowe 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5141168"/>
          </a:xfrm>
        </p:spPr>
        <p:txBody>
          <a:bodyPr>
            <a:normAutofit/>
          </a:bodyPr>
          <a:lstStyle/>
          <a:p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Skompletowanie dokumentów     (zdjęcia)</a:t>
            </a:r>
          </a:p>
          <a:p>
            <a:pPr marL="514350" indent="-514350">
              <a:buFont typeface="+mj-lt"/>
              <a:buAutoNum type="arabicPeriod"/>
            </a:pPr>
            <a:endParaRPr lang="pl-PL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Złożenie pracy dyplomowej</a:t>
            </a:r>
          </a:p>
          <a:p>
            <a:pPr marL="514350" indent="-514350">
              <a:buFont typeface="+mj-lt"/>
              <a:buAutoNum type="arabicPeriod"/>
            </a:pPr>
            <a:endParaRPr lang="pl-PL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 dyplomowy</a:t>
            </a:r>
          </a:p>
        </p:txBody>
      </p:sp>
    </p:spTree>
    <p:extLst>
      <p:ext uri="{BB962C8B-B14F-4D97-AF65-F5344CB8AC3E}">
        <p14:creationId xmlns:p14="http://schemas.microsoft.com/office/powerpoint/2010/main" val="3563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Praca dyplomowa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5660" y="1844824"/>
            <a:ext cx="856895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pl-PL" sz="2400" dirty="0" smtClean="0">
                <a:latin typeface="Garamond"/>
                <a:ea typeface="Calibri"/>
                <a:cs typeface="Calibri"/>
              </a:rPr>
              <a:t>Słuchacz </a:t>
            </a:r>
            <a:r>
              <a:rPr lang="pl-PL" sz="2400" dirty="0">
                <a:latin typeface="Garamond"/>
                <a:ea typeface="Calibri"/>
                <a:cs typeface="Calibri"/>
              </a:rPr>
              <a:t>składa pracę dyplomową w dziekanacie lub </a:t>
            </a:r>
            <a:r>
              <a:rPr lang="pl-PL" sz="2400" u="sng" dirty="0">
                <a:latin typeface="Garamond"/>
                <a:ea typeface="Calibri"/>
                <a:cs typeface="Calibri"/>
              </a:rPr>
              <a:t>sekretariacie jednostki prowadzącej studia</a:t>
            </a:r>
            <a:r>
              <a:rPr lang="pl-PL" sz="2400" dirty="0">
                <a:latin typeface="Garamond"/>
                <a:ea typeface="Calibri"/>
                <a:cs typeface="Calibri"/>
              </a:rPr>
              <a:t> w </a:t>
            </a:r>
            <a:r>
              <a:rPr lang="pl-PL" sz="2400" b="1" dirty="0">
                <a:solidFill>
                  <a:srgbClr val="0070C0"/>
                </a:solidFill>
                <a:latin typeface="Garamond"/>
                <a:ea typeface="Calibri"/>
                <a:cs typeface="Calibri"/>
              </a:rPr>
              <a:t>dwóch egzemplarzach</a:t>
            </a:r>
            <a:r>
              <a:rPr lang="pl-PL" sz="2400" dirty="0">
                <a:latin typeface="Garamond"/>
                <a:ea typeface="Calibri"/>
                <a:cs typeface="Calibri"/>
              </a:rPr>
              <a:t>, w wersji elektronicznej na nośniku CD oraz w wersji papierowej wraz </a:t>
            </a:r>
            <a:r>
              <a:rPr lang="pl-PL" sz="2400" dirty="0" smtClean="0">
                <a:latin typeface="Garamond"/>
                <a:ea typeface="Calibri"/>
                <a:cs typeface="Calibri"/>
              </a:rPr>
              <a:t/>
            </a:r>
            <a:br>
              <a:rPr lang="pl-PL" sz="2400" dirty="0" smtClean="0">
                <a:latin typeface="Garamond"/>
                <a:ea typeface="Calibri"/>
                <a:cs typeface="Calibri"/>
              </a:rPr>
            </a:br>
            <a:r>
              <a:rPr lang="pl-PL" sz="2400" dirty="0" smtClean="0">
                <a:latin typeface="Garamond"/>
                <a:ea typeface="Calibri"/>
                <a:cs typeface="Calibri"/>
              </a:rPr>
              <a:t>z oświadczeniem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sz="2400" dirty="0" smtClean="0">
              <a:latin typeface="Garamond"/>
              <a:ea typeface="Calibri"/>
              <a:cs typeface="Calibri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latin typeface="Garamond"/>
                <a:ea typeface="Calibri"/>
                <a:cs typeface="Calibri"/>
              </a:rPr>
              <a:t>	</a:t>
            </a:r>
            <a:r>
              <a:rPr lang="pl-PL" sz="2400" b="1" dirty="0" smtClean="0">
                <a:solidFill>
                  <a:srgbClr val="FF0000"/>
                </a:solidFill>
                <a:latin typeface="Garamond"/>
                <a:ea typeface="Calibri"/>
                <a:cs typeface="Calibri"/>
              </a:rPr>
              <a:t>UWAGA!</a:t>
            </a:r>
          </a:p>
          <a:p>
            <a:pPr marL="1257300" lvl="2" indent="-342900" algn="just">
              <a:lnSpc>
                <a:spcPct val="115000"/>
              </a:lnSpc>
              <a:buFontTx/>
              <a:buChar char="-"/>
            </a:pPr>
            <a:r>
              <a:rPr lang="pl-PL" sz="2400" b="1" dirty="0" smtClean="0">
                <a:latin typeface="Garamond"/>
                <a:ea typeface="Calibri"/>
                <a:cs typeface="Calibri"/>
              </a:rPr>
              <a:t>1 egzemplarz papierowy</a:t>
            </a:r>
          </a:p>
          <a:p>
            <a:pPr marL="1257300" lvl="2" indent="-342900" algn="just">
              <a:lnSpc>
                <a:spcPct val="115000"/>
              </a:lnSpc>
              <a:buFontTx/>
              <a:buChar char="-"/>
            </a:pPr>
            <a:r>
              <a:rPr lang="pl-PL" sz="2400" b="1" dirty="0" smtClean="0">
                <a:latin typeface="Garamond"/>
                <a:ea typeface="Calibri"/>
                <a:cs typeface="Calibri"/>
              </a:rPr>
              <a:t>nośnik CD lub pendrive</a:t>
            </a:r>
          </a:p>
          <a:p>
            <a:pPr marL="1257300" lvl="2" indent="-342900" algn="just">
              <a:lnSpc>
                <a:spcPct val="115000"/>
              </a:lnSpc>
              <a:buFontTx/>
              <a:buChar char="-"/>
            </a:pPr>
            <a:r>
              <a:rPr lang="pl-PL" sz="2400" b="1" dirty="0">
                <a:latin typeface="Garamond"/>
                <a:ea typeface="Calibri"/>
                <a:cs typeface="Calibri"/>
              </a:rPr>
              <a:t>p</a:t>
            </a:r>
            <a:r>
              <a:rPr lang="pl-PL" sz="2400" b="1" dirty="0" smtClean="0">
                <a:latin typeface="Garamond"/>
                <a:ea typeface="Calibri"/>
                <a:cs typeface="Calibri"/>
              </a:rPr>
              <a:t>lik pdf na adres: mba@urk.edu.pl</a:t>
            </a:r>
            <a:endParaRPr lang="pl-PL" sz="2400" b="1" dirty="0">
              <a:latin typeface="Bookman Old Style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33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Druk dwustronny, oprawa miękka, bindowanie/listwy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Znalezione obrazy dla zapytania bindowanie p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36704" cy="45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eksandra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090"/>
            <a:ext cx="4320480" cy="6552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leksandra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9090"/>
            <a:ext cx="4392488" cy="6552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andra\Desktop\Bez tytu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6" y="181213"/>
            <a:ext cx="4320480" cy="6552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ksandra\Desktop\Bez tytuł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213"/>
            <a:ext cx="4320480" cy="6552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Praca dyplomowa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5660" y="1844824"/>
            <a:ext cx="856895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pl-PL" sz="2400" dirty="0">
                <a:latin typeface="Garamond"/>
                <a:ea typeface="Calibri"/>
                <a:cs typeface="Arial"/>
              </a:rPr>
              <a:t>Praca dyplomowa powinna być złożona w terminie określonym w harmonogramie realizacji studiów podyplomowych, jednak </a:t>
            </a:r>
            <a:r>
              <a:rPr lang="pl-PL" sz="2400" u="sng" dirty="0">
                <a:latin typeface="Garamond"/>
                <a:ea typeface="Calibri"/>
                <a:cs typeface="Arial"/>
              </a:rPr>
              <a:t>nie później, niż do końca ostatniego semestru</a:t>
            </a:r>
            <a:r>
              <a:rPr lang="pl-PL" sz="2400" dirty="0">
                <a:latin typeface="Garamond"/>
                <a:ea typeface="Calibri"/>
                <a:cs typeface="Arial"/>
              </a:rPr>
              <a:t>, w którym te studia </a:t>
            </a:r>
            <a:r>
              <a:rPr lang="pl-PL" sz="2400" dirty="0" smtClean="0">
                <a:latin typeface="Garamond"/>
                <a:ea typeface="Calibri"/>
                <a:cs typeface="Arial"/>
              </a:rPr>
              <a:t/>
            </a:r>
            <a:br>
              <a:rPr lang="pl-PL" sz="2400" dirty="0" smtClean="0">
                <a:latin typeface="Garamond"/>
                <a:ea typeface="Calibri"/>
                <a:cs typeface="Arial"/>
              </a:rPr>
            </a:br>
            <a:r>
              <a:rPr lang="pl-PL" sz="2400" dirty="0" smtClean="0">
                <a:latin typeface="Garamond"/>
                <a:ea typeface="Calibri"/>
                <a:cs typeface="Arial"/>
              </a:rPr>
              <a:t>są realizowane.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endParaRPr lang="pl-PL" sz="2400" dirty="0" smtClean="0">
              <a:latin typeface="Garamond"/>
              <a:ea typeface="Calibri"/>
              <a:cs typeface="Arial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 smtClean="0">
                <a:latin typeface="Garamond"/>
                <a:ea typeface="Calibri"/>
                <a:cs typeface="Arial"/>
              </a:rPr>
              <a:t>	</a:t>
            </a:r>
            <a:r>
              <a:rPr lang="pl-PL" sz="2400" b="1" dirty="0" smtClean="0">
                <a:latin typeface="Garamond"/>
                <a:ea typeface="Calibri"/>
                <a:cs typeface="Arial"/>
              </a:rPr>
              <a:t>UWAGA!</a:t>
            </a:r>
          </a:p>
          <a:p>
            <a:pPr marL="1257300" lvl="2" indent="-342900" algn="just">
              <a:lnSpc>
                <a:spcPct val="115000"/>
              </a:lnSpc>
              <a:buFontTx/>
              <a:buChar char="-"/>
            </a:pPr>
            <a:r>
              <a:rPr lang="pl-PL" sz="2400" dirty="0" smtClean="0">
                <a:latin typeface="Garamond"/>
                <a:ea typeface="Calibri"/>
                <a:cs typeface="Arial"/>
              </a:rPr>
              <a:t>złożenie pracy (plik pdf) </a:t>
            </a:r>
            <a:r>
              <a:rPr lang="pl-PL" sz="2400" b="1" dirty="0" smtClean="0">
                <a:solidFill>
                  <a:srgbClr val="FF0000"/>
                </a:solidFill>
                <a:latin typeface="Garamond"/>
                <a:ea typeface="Calibri"/>
                <a:cs typeface="Arial"/>
              </a:rPr>
              <a:t>do 03 marca (cz. 1)</a:t>
            </a:r>
          </a:p>
          <a:p>
            <a:pPr marL="1257300" lvl="2" indent="-342900" algn="just">
              <a:lnSpc>
                <a:spcPct val="115000"/>
              </a:lnSpc>
              <a:buFontTx/>
              <a:buChar char="-"/>
            </a:pPr>
            <a:r>
              <a:rPr lang="pl-PL" sz="2400" dirty="0">
                <a:latin typeface="Garamond"/>
                <a:ea typeface="Calibri"/>
                <a:cs typeface="Arial"/>
              </a:rPr>
              <a:t>z</a:t>
            </a:r>
            <a:r>
              <a:rPr lang="pl-PL" sz="2400" dirty="0" smtClean="0">
                <a:latin typeface="Garamond"/>
                <a:ea typeface="Calibri"/>
                <a:cs typeface="Arial"/>
              </a:rPr>
              <a:t>łożenie pracy (plik pdf) </a:t>
            </a:r>
            <a:r>
              <a:rPr lang="pl-PL" sz="2400" b="1" dirty="0" smtClean="0">
                <a:solidFill>
                  <a:srgbClr val="FF0000"/>
                </a:solidFill>
                <a:latin typeface="Garamond"/>
                <a:ea typeface="Calibri"/>
                <a:cs typeface="Arial"/>
              </a:rPr>
              <a:t>do 10 marca (cz. 2)</a:t>
            </a:r>
          </a:p>
        </p:txBody>
      </p:sp>
    </p:spTree>
    <p:extLst>
      <p:ext uri="{BB962C8B-B14F-4D97-AF65-F5344CB8AC3E}">
        <p14:creationId xmlns:p14="http://schemas.microsoft.com/office/powerpoint/2010/main" val="26979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Praca dyplomowa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5660" y="1844824"/>
            <a:ext cx="856895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pl-PL" sz="2400" dirty="0" smtClean="0">
                <a:latin typeface="Garamond"/>
                <a:ea typeface="Calibri"/>
                <a:cs typeface="Arial"/>
              </a:rPr>
              <a:t>Ocena </a:t>
            </a:r>
            <a:r>
              <a:rPr lang="pl-PL" sz="2400" dirty="0">
                <a:latin typeface="Garamond"/>
                <a:ea typeface="Calibri"/>
                <a:cs typeface="Arial"/>
              </a:rPr>
              <a:t>pracy dyplomowej stanowi średnią arytmetyczną z ocen opiekuna i </a:t>
            </a:r>
            <a:r>
              <a:rPr lang="pl-PL" sz="2400" u="sng" dirty="0">
                <a:latin typeface="Garamond"/>
                <a:ea typeface="Calibri"/>
                <a:cs typeface="Arial"/>
              </a:rPr>
              <a:t>recenzenta</a:t>
            </a:r>
            <a:r>
              <a:rPr lang="pl-PL" sz="2400" dirty="0">
                <a:latin typeface="Garamond"/>
                <a:ea typeface="Calibri"/>
                <a:cs typeface="Arial"/>
              </a:rPr>
              <a:t>, powoływanego przez kierownika studiów, </a:t>
            </a:r>
            <a:r>
              <a:rPr lang="pl-PL" sz="2400" dirty="0" smtClean="0">
                <a:latin typeface="Garamond"/>
                <a:ea typeface="Calibri"/>
                <a:cs typeface="Arial"/>
              </a:rPr>
              <a:t/>
            </a:r>
            <a:br>
              <a:rPr lang="pl-PL" sz="2400" dirty="0" smtClean="0">
                <a:latin typeface="Garamond"/>
                <a:ea typeface="Calibri"/>
                <a:cs typeface="Arial"/>
              </a:rPr>
            </a:br>
            <a:r>
              <a:rPr lang="pl-PL" sz="2400" dirty="0" smtClean="0">
                <a:latin typeface="Garamond"/>
                <a:ea typeface="Calibri"/>
                <a:cs typeface="Arial"/>
              </a:rPr>
              <a:t>o </a:t>
            </a:r>
            <a:r>
              <a:rPr lang="pl-PL" sz="2400" dirty="0">
                <a:latin typeface="Garamond"/>
                <a:ea typeface="Calibri"/>
                <a:cs typeface="Arial"/>
              </a:rPr>
              <a:t>ile obie oceny są ocenami pozytywnymi</a:t>
            </a:r>
            <a:r>
              <a:rPr lang="pl-PL" sz="2400" dirty="0" smtClean="0">
                <a:latin typeface="Garamond"/>
                <a:ea typeface="Calibri"/>
                <a:cs typeface="Arial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effectLst/>
              <a:latin typeface="Garamond"/>
              <a:ea typeface="Calibri"/>
              <a:cs typeface="Arial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 smtClean="0">
                <a:latin typeface="Garamond"/>
                <a:ea typeface="Calibri"/>
                <a:cs typeface="Arial"/>
              </a:rPr>
              <a:t>	</a:t>
            </a:r>
            <a:r>
              <a:rPr lang="pl-PL" sz="2400" b="1" dirty="0" smtClean="0">
                <a:latin typeface="Garamond"/>
                <a:ea typeface="Calibri"/>
                <a:cs typeface="Arial"/>
              </a:rPr>
              <a:t>UWAGA!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effectLst/>
                <a:latin typeface="Garamond"/>
                <a:ea typeface="Calibri"/>
                <a:cs typeface="Arial"/>
              </a:rPr>
              <a:t>	</a:t>
            </a:r>
            <a:r>
              <a:rPr lang="pl-PL" sz="2400" dirty="0" smtClean="0">
                <a:effectLst/>
                <a:latin typeface="Garamond"/>
                <a:ea typeface="Calibri"/>
                <a:cs typeface="Arial"/>
              </a:rPr>
              <a:t>- druki recenzji wraz z wytycznymi zostaną przekazane 	 	   promotorom i recenzentom drogą mailową </a:t>
            </a:r>
            <a:br>
              <a:rPr lang="pl-PL" sz="2400" dirty="0" smtClean="0">
                <a:effectLst/>
                <a:latin typeface="Garamond"/>
                <a:ea typeface="Calibri"/>
                <a:cs typeface="Arial"/>
              </a:rPr>
            </a:br>
            <a:r>
              <a:rPr lang="pl-PL" sz="2400" dirty="0" smtClean="0">
                <a:effectLst/>
                <a:latin typeface="Garamond"/>
                <a:ea typeface="Calibri"/>
                <a:cs typeface="Arial"/>
              </a:rPr>
              <a:t>               przez Kierownictwo studiów.</a:t>
            </a:r>
            <a:endParaRPr lang="pl-PL" sz="2400" dirty="0">
              <a:effectLst/>
              <a:latin typeface="Bookman Old Style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Book Antiqua" panose="02040602050305030304" pitchFamily="18" charset="0"/>
              </a:rPr>
              <a:t>Egzamin dyplomowy</a:t>
            </a:r>
            <a:endParaRPr lang="pl-PL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5141168"/>
          </a:xfrm>
        </p:spPr>
        <p:txBody>
          <a:bodyPr>
            <a:normAutofit/>
          </a:bodyPr>
          <a:lstStyle/>
          <a:p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Część 1 – 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(piątek)</a:t>
            </a:r>
            <a:endParaRPr lang="pl-PL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Część 2 – 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(czwartek)</a:t>
            </a:r>
            <a:endParaRPr lang="pl-PL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1454</TotalTime>
  <Words>306</Words>
  <Application>Microsoft Office PowerPoint</Application>
  <PresentationFormat>Pokaz na ekranie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Średni</vt:lpstr>
      <vt:lpstr>Prezentacja programu PowerPoint</vt:lpstr>
      <vt:lpstr>Informacje końcowe </vt:lpstr>
      <vt:lpstr>Praca dyplomowa</vt:lpstr>
      <vt:lpstr>Druk dwustronny, oprawa miękka, bindowanie/listwy</vt:lpstr>
      <vt:lpstr>Prezentacja programu PowerPoint</vt:lpstr>
      <vt:lpstr>Prezentacja programu PowerPoint</vt:lpstr>
      <vt:lpstr>Praca dyplomowa</vt:lpstr>
      <vt:lpstr>Praca dyplomowa</vt:lpstr>
      <vt:lpstr>Egzamin dyplomowy</vt:lpstr>
      <vt:lpstr>Część 1 – 14 marca (piątek)</vt:lpstr>
      <vt:lpstr>Część 2 – 20 marca (czwartek)</vt:lpstr>
      <vt:lpstr>Egzamin dyplomowy</vt:lpstr>
      <vt:lpstr>Egzamin dyplomowy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SEMINARIUM</dc:title>
  <dc:creator>Aleksandra Płonka</dc:creator>
  <cp:lastModifiedBy>Aleksandra</cp:lastModifiedBy>
  <cp:revision>78</cp:revision>
  <dcterms:created xsi:type="dcterms:W3CDTF">2016-11-28T19:44:20Z</dcterms:created>
  <dcterms:modified xsi:type="dcterms:W3CDTF">2025-01-17T11:29:23Z</dcterms:modified>
</cp:coreProperties>
</file>