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97" r:id="rId17"/>
    <p:sldId id="298" r:id="rId18"/>
    <p:sldId id="299"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8" r:id="rId32"/>
    <p:sldId id="289" r:id="rId33"/>
    <p:sldId id="283" r:id="rId34"/>
    <p:sldId id="284" r:id="rId35"/>
    <p:sldId id="290" r:id="rId36"/>
    <p:sldId id="291" r:id="rId37"/>
    <p:sldId id="292" r:id="rId38"/>
    <p:sldId id="293" r:id="rId39"/>
    <p:sldId id="294" r:id="rId40"/>
    <p:sldId id="295" r:id="rId41"/>
    <p:sldId id="296" r:id="rId42"/>
    <p:sldId id="286" r:id="rId43"/>
    <p:sldId id="300" r:id="rId44"/>
    <p:sldId id="287" r:id="rId45"/>
    <p:sldId id="285"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69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pl-PL"/>
              <a:t>Kliknij, aby edytować styl</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659536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raz panoramiczny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pl-PL"/>
              <a:t>Kliknij, aby edytować styl</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1FDA83AD-BBE5-46E3-A7B0-460FD91E8D6C}" type="datetimeFigureOut">
              <a:rPr lang="pl-PL" smtClean="0"/>
              <a:t>05.12.2024</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2783110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pl-PL"/>
              <a:t>Kliknij, aby edytować styl</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20189443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pl-PL"/>
              <a:t>Kliknij, aby edytować styl</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pl-PL"/>
              <a:t>Kliknij, aby edytować style wzorca tekstu</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401854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pl-PL"/>
              <a:t>Kliknij, aby edytować styl</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15920543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umn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pl-PL"/>
              <a:t>Kliknij, aby edytować styl</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4"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32144483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kolumna obraz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pl-PL"/>
              <a:t>Kliknij, aby edytować styl</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4"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924144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nchor="t" anchorCtr="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28887673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pl-PL"/>
              <a:t>Kliknij, aby edytować styl</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3356438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3092111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pl-PL"/>
              <a:t>Kliknij, aby edytować styl</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833843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fld id="{1FDA83AD-BBE5-46E3-A7B0-460FD91E8D6C}" type="datetimeFigureOut">
              <a:rPr lang="pl-PL" smtClean="0"/>
              <a:t>05.12.2024</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3802342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a:t>Kliknij, aby edytować styl</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fld id="{1FDA83AD-BBE5-46E3-A7B0-460FD91E8D6C}" type="datetimeFigureOut">
              <a:rPr lang="pl-PL" smtClean="0"/>
              <a:t>05.12.2024</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2951058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7" name="Date Placeholder 2"/>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3"/>
          <p:cNvSpPr>
            <a:spLocks noGrp="1"/>
          </p:cNvSpPr>
          <p:nvPr>
            <p:ph type="ftr" sz="quarter" idx="11"/>
          </p:nvPr>
        </p:nvSpPr>
        <p:spPr/>
        <p:txBody>
          <a:bodyPr/>
          <a:lstStyle/>
          <a:p>
            <a:endParaRPr lang="pl-PL"/>
          </a:p>
        </p:txBody>
      </p:sp>
      <p:sp>
        <p:nvSpPr>
          <p:cNvPr id="6" name="Slide Number Placeholder 4"/>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2845984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2"/>
          <p:cNvSpPr>
            <a:spLocks noGrp="1"/>
          </p:cNvSpPr>
          <p:nvPr>
            <p:ph type="ftr" sz="quarter" idx="11"/>
          </p:nvPr>
        </p:nvSpPr>
        <p:spPr/>
        <p:txBody>
          <a:bodyPr/>
          <a:lstStyle/>
          <a:p>
            <a:endParaRPr lang="pl-PL"/>
          </a:p>
        </p:txBody>
      </p:sp>
      <p:sp>
        <p:nvSpPr>
          <p:cNvPr id="6" name="Slide Number Placeholder 3"/>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2574920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pl-PL"/>
              <a:t>Kliknij, aby edytować styl</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7" name="Date Placeholder 4"/>
          <p:cNvSpPr>
            <a:spLocks noGrp="1"/>
          </p:cNvSpPr>
          <p:nvPr>
            <p:ph type="dt" sz="half" idx="10"/>
          </p:nvPr>
        </p:nvSpPr>
        <p:spPr/>
        <p:txBody>
          <a:bodyPr/>
          <a:lstStyle/>
          <a:p>
            <a:fld id="{1FDA83AD-BBE5-46E3-A7B0-460FD91E8D6C}" type="datetimeFigureOut">
              <a:rPr lang="pl-PL" smtClean="0"/>
              <a:t>05.12.2024</a:t>
            </a:fld>
            <a:endParaRPr lang="pl-PL"/>
          </a:p>
        </p:txBody>
      </p:sp>
      <p:sp>
        <p:nvSpPr>
          <p:cNvPr id="5" name="Footer Placeholder 5"/>
          <p:cNvSpPr>
            <a:spLocks noGrp="1"/>
          </p:cNvSpPr>
          <p:nvPr>
            <p:ph type="ftr" sz="quarter" idx="11"/>
          </p:nvPr>
        </p:nvSpPr>
        <p:spPr/>
        <p:txBody>
          <a:bodyPr/>
          <a:lstStyle/>
          <a:p>
            <a:endParaRPr lang="pl-PL"/>
          </a:p>
        </p:txBody>
      </p:sp>
      <p:sp>
        <p:nvSpPr>
          <p:cNvPr id="6" name="Slide Number Placeholder 6"/>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3989821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pl-PL"/>
              <a:t>Kliknij, aby edytować styl</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1FDA83AD-BBE5-46E3-A7B0-460FD91E8D6C}" type="datetimeFigureOut">
              <a:rPr lang="pl-PL" smtClean="0"/>
              <a:t>05.12.2024</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68E6CE6E-D3C8-477E-B452-11409BF9B3A9}" type="slidenum">
              <a:rPr lang="pl-PL" smtClean="0"/>
              <a:t>‹#›</a:t>
            </a:fld>
            <a:endParaRPr lang="pl-PL"/>
          </a:p>
        </p:txBody>
      </p:sp>
    </p:spTree>
    <p:extLst>
      <p:ext uri="{BB962C8B-B14F-4D97-AF65-F5344CB8AC3E}">
        <p14:creationId xmlns:p14="http://schemas.microsoft.com/office/powerpoint/2010/main" val="4246275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pl-PL"/>
              <a:t>Kliknij, aby edytować styl</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1FDA83AD-BBE5-46E3-A7B0-460FD91E8D6C}" type="datetimeFigureOut">
              <a:rPr lang="pl-PL" smtClean="0"/>
              <a:t>05.12.2024</a:t>
            </a:fld>
            <a:endParaRPr lang="pl-PL"/>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pl-PL"/>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68E6CE6E-D3C8-477E-B452-11409BF9B3A9}" type="slidenum">
              <a:rPr lang="pl-PL" smtClean="0"/>
              <a:t>‹#›</a:t>
            </a:fld>
            <a:endParaRPr lang="pl-PL"/>
          </a:p>
        </p:txBody>
      </p:sp>
    </p:spTree>
    <p:extLst>
      <p:ext uri="{BB962C8B-B14F-4D97-AF65-F5344CB8AC3E}">
        <p14:creationId xmlns:p14="http://schemas.microsoft.com/office/powerpoint/2010/main" val="1378740506"/>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f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E21C002-6270-497B-8368-22CEDDE8D354}"/>
              </a:ext>
            </a:extLst>
          </p:cNvPr>
          <p:cNvSpPr>
            <a:spLocks noGrp="1"/>
          </p:cNvSpPr>
          <p:nvPr>
            <p:ph type="ctrTitle"/>
          </p:nvPr>
        </p:nvSpPr>
        <p:spPr>
          <a:xfrm>
            <a:off x="1154955" y="1219200"/>
            <a:ext cx="8825658" cy="3558181"/>
          </a:xfrm>
        </p:spPr>
        <p:txBody>
          <a:bodyPr/>
          <a:lstStyle/>
          <a:p>
            <a:pPr algn="ctr"/>
            <a:br>
              <a:rPr lang="pl-PL" dirty="0">
                <a:latin typeface="Garamond" panose="02020404030301010803" pitchFamily="18" charset="0"/>
              </a:rPr>
            </a:br>
            <a:br>
              <a:rPr lang="pl-PL" dirty="0">
                <a:latin typeface="Garamond" panose="02020404030301010803" pitchFamily="18" charset="0"/>
              </a:rPr>
            </a:br>
            <a:br>
              <a:rPr lang="pl-PL" dirty="0">
                <a:latin typeface="Garamond" panose="02020404030301010803" pitchFamily="18" charset="0"/>
              </a:rPr>
            </a:br>
            <a:endParaRPr lang="pl-PL" dirty="0">
              <a:latin typeface="Garamond" panose="02020404030301010803" pitchFamily="18" charset="0"/>
            </a:endParaRPr>
          </a:p>
        </p:txBody>
      </p:sp>
      <p:sp>
        <p:nvSpPr>
          <p:cNvPr id="3" name="Podtytuł 2">
            <a:extLst>
              <a:ext uri="{FF2B5EF4-FFF2-40B4-BE49-F238E27FC236}">
                <a16:creationId xmlns:a16="http://schemas.microsoft.com/office/drawing/2014/main" id="{B3A05073-4E02-4952-995E-3559E59F3B4F}"/>
              </a:ext>
            </a:extLst>
          </p:cNvPr>
          <p:cNvSpPr>
            <a:spLocks noGrp="1"/>
          </p:cNvSpPr>
          <p:nvPr>
            <p:ph type="subTitle" idx="1"/>
          </p:nvPr>
        </p:nvSpPr>
        <p:spPr>
          <a:xfrm>
            <a:off x="1154955" y="1385740"/>
            <a:ext cx="8825658" cy="4253060"/>
          </a:xfrm>
        </p:spPr>
        <p:txBody>
          <a:bodyPr>
            <a:normAutofit/>
          </a:bodyPr>
          <a:lstStyle/>
          <a:p>
            <a:pPr algn="ctr"/>
            <a:r>
              <a:rPr lang="pl-PL" sz="2800" b="1" dirty="0">
                <a:latin typeface="Garamond" panose="02020404030301010803" pitchFamily="18" charset="0"/>
              </a:rPr>
              <a:t> </a:t>
            </a:r>
            <a:r>
              <a:rPr lang="pl-PL" sz="7200" b="1" dirty="0">
                <a:latin typeface="Garamond" panose="02020404030301010803" pitchFamily="18" charset="0"/>
              </a:rPr>
              <a:t>KULTURA ŹRÓDŁEM SUKCESU…?</a:t>
            </a:r>
            <a:endParaRPr lang="pl-PL" sz="7200" b="1" dirty="0"/>
          </a:p>
        </p:txBody>
      </p:sp>
    </p:spTree>
    <p:extLst>
      <p:ext uri="{BB962C8B-B14F-4D97-AF65-F5344CB8AC3E}">
        <p14:creationId xmlns:p14="http://schemas.microsoft.com/office/powerpoint/2010/main" val="3217092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3C11F4D-02BF-5301-CAD7-5EA60DAB7C57}"/>
              </a:ext>
            </a:extLst>
          </p:cNvPr>
          <p:cNvSpPr>
            <a:spLocks noGrp="1"/>
          </p:cNvSpPr>
          <p:nvPr>
            <p:ph type="title"/>
          </p:nvPr>
        </p:nvSpPr>
        <p:spPr/>
        <p:txBody>
          <a:bodyPr/>
          <a:lstStyle/>
          <a:p>
            <a:br>
              <a:rPr lang="pl-PL" dirty="0"/>
            </a:br>
            <a:br>
              <a:rPr lang="pl-PL" dirty="0"/>
            </a:br>
            <a:br>
              <a:rPr lang="pl-PL" dirty="0"/>
            </a:br>
            <a:br>
              <a:rPr lang="pl-PL" dirty="0"/>
            </a:br>
            <a:br>
              <a:rPr lang="pl-PL" dirty="0"/>
            </a:br>
            <a:br>
              <a:rPr lang="pl-PL" dirty="0"/>
            </a:br>
            <a:endParaRPr lang="pl-PL" dirty="0"/>
          </a:p>
        </p:txBody>
      </p:sp>
      <p:sp>
        <p:nvSpPr>
          <p:cNvPr id="3" name="Symbol zastępczy zawartości 2">
            <a:extLst>
              <a:ext uri="{FF2B5EF4-FFF2-40B4-BE49-F238E27FC236}">
                <a16:creationId xmlns:a16="http://schemas.microsoft.com/office/drawing/2014/main" id="{2CE83FF6-776C-DFF6-5912-F5111F0D357E}"/>
              </a:ext>
            </a:extLst>
          </p:cNvPr>
          <p:cNvSpPr>
            <a:spLocks noGrp="1"/>
          </p:cNvSpPr>
          <p:nvPr>
            <p:ph idx="1"/>
          </p:nvPr>
        </p:nvSpPr>
        <p:spPr>
          <a:xfrm>
            <a:off x="1103312" y="896646"/>
            <a:ext cx="8946541" cy="5351754"/>
          </a:xfrm>
        </p:spPr>
        <p:txBody>
          <a:bodyPr>
            <a:normAutofit/>
          </a:bodyPr>
          <a:lstStyle/>
          <a:p>
            <a:pPr marL="0" indent="0" algn="ctr">
              <a:buNone/>
            </a:pPr>
            <a:r>
              <a:rPr lang="pl-PL" sz="3000" b="1" dirty="0">
                <a:latin typeface="Garamond" panose="02020404030301010803" pitchFamily="18" charset="0"/>
              </a:rPr>
              <a:t>Niewybaczalne błędy w ubiorze kobiecym </a:t>
            </a:r>
          </a:p>
          <a:p>
            <a:r>
              <a:rPr lang="pl-PL" dirty="0">
                <a:latin typeface="Garamond" panose="02020404030301010803" pitchFamily="18" charset="0"/>
              </a:rPr>
              <a:t>1. Odkryte ramiona, plecy, dekolt w dzień</a:t>
            </a:r>
          </a:p>
          <a:p>
            <a:r>
              <a:rPr lang="pl-PL" dirty="0">
                <a:latin typeface="Garamond" panose="02020404030301010803" pitchFamily="18" charset="0"/>
              </a:rPr>
              <a:t> 2. Prześwitujące ubrania w dzień </a:t>
            </a:r>
          </a:p>
          <a:p>
            <a:r>
              <a:rPr lang="pl-PL" dirty="0">
                <a:latin typeface="Garamond" panose="02020404030301010803" pitchFamily="18" charset="0"/>
              </a:rPr>
              <a:t>3. Gołe nogi </a:t>
            </a:r>
          </a:p>
          <a:p>
            <a:r>
              <a:rPr lang="pl-PL" dirty="0">
                <a:latin typeface="Garamond" panose="02020404030301010803" pitchFamily="18" charset="0"/>
              </a:rPr>
              <a:t>4. Obuwie z odkrytymi palcami i piętami w pracy i sytuacjach oficjalnych </a:t>
            </a:r>
          </a:p>
          <a:p>
            <a:r>
              <a:rPr lang="pl-PL" dirty="0">
                <a:latin typeface="Garamond" panose="02020404030301010803" pitchFamily="18" charset="0"/>
              </a:rPr>
              <a:t>5. Biżuteria wakacyjna i w dużej ilości w pracy i sytuacjach oficjalnych </a:t>
            </a:r>
          </a:p>
          <a:p>
            <a:r>
              <a:rPr lang="pl-PL" dirty="0">
                <a:latin typeface="Garamond" panose="02020404030301010803" pitchFamily="18" charset="0"/>
              </a:rPr>
              <a:t>6. Kolorowe paznokcie </a:t>
            </a:r>
          </a:p>
          <a:p>
            <a:r>
              <a:rPr lang="pl-PL" dirty="0">
                <a:latin typeface="Garamond" panose="02020404030301010803" pitchFamily="18" charset="0"/>
              </a:rPr>
              <a:t>7. Nieodpowiednie perfumy na daną okazję i za dużo zapachu </a:t>
            </a:r>
          </a:p>
          <a:p>
            <a:r>
              <a:rPr lang="pl-PL" dirty="0">
                <a:latin typeface="Garamond" panose="02020404030301010803" pitchFamily="18" charset="0"/>
              </a:rPr>
              <a:t>8. Kolory: różowy, fioletowy, brązowy </a:t>
            </a:r>
          </a:p>
          <a:p>
            <a:r>
              <a:rPr lang="pl-PL" dirty="0">
                <a:latin typeface="Garamond" panose="02020404030301010803" pitchFamily="18" charset="0"/>
              </a:rPr>
              <a:t>9. </a:t>
            </a:r>
            <a:r>
              <a:rPr lang="pl-PL" dirty="0" err="1">
                <a:latin typeface="Garamond" panose="02020404030301010803" pitchFamily="18" charset="0"/>
              </a:rPr>
              <a:t>Overdressed</a:t>
            </a:r>
            <a:r>
              <a:rPr lang="pl-PL" dirty="0">
                <a:latin typeface="Garamond" panose="02020404030301010803" pitchFamily="18" charset="0"/>
              </a:rPr>
              <a:t> (bardziej odświętnie niż inne kobiety)i </a:t>
            </a:r>
            <a:r>
              <a:rPr lang="pl-PL" dirty="0" err="1">
                <a:latin typeface="Garamond" panose="02020404030301010803" pitchFamily="18" charset="0"/>
              </a:rPr>
              <a:t>underdressed</a:t>
            </a:r>
            <a:r>
              <a:rPr lang="pl-PL" dirty="0">
                <a:latin typeface="Garamond" panose="02020404030301010803" pitchFamily="18" charset="0"/>
              </a:rPr>
              <a:t> (mniej odświętnie niż inne kobiety) </a:t>
            </a:r>
          </a:p>
        </p:txBody>
      </p:sp>
    </p:spTree>
    <p:extLst>
      <p:ext uri="{BB962C8B-B14F-4D97-AF65-F5344CB8AC3E}">
        <p14:creationId xmlns:p14="http://schemas.microsoft.com/office/powerpoint/2010/main" val="1303606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5FE9C59-031F-0405-177D-FD730ECEE460}"/>
              </a:ext>
            </a:extLst>
          </p:cNvPr>
          <p:cNvSpPr>
            <a:spLocks noGrp="1"/>
          </p:cNvSpPr>
          <p:nvPr>
            <p:ph type="title"/>
          </p:nvPr>
        </p:nvSpPr>
        <p:spPr/>
        <p:txBody>
          <a:bodyPr/>
          <a:lstStyle/>
          <a:p>
            <a:pPr algn="ctr"/>
            <a:r>
              <a:rPr lang="pl-PL" b="1" dirty="0">
                <a:latin typeface="Garamond" panose="02020404030301010803" pitchFamily="18" charset="0"/>
              </a:rPr>
              <a:t>NAJCZĘSTSZE BŁĘDY </a:t>
            </a:r>
            <a:br>
              <a:rPr lang="pl-PL" b="1" dirty="0">
                <a:latin typeface="Garamond" panose="02020404030301010803" pitchFamily="18" charset="0"/>
              </a:rPr>
            </a:br>
            <a:r>
              <a:rPr lang="pl-PL" b="1" dirty="0">
                <a:latin typeface="Garamond" panose="02020404030301010803" pitchFamily="18" charset="0"/>
              </a:rPr>
              <a:t>W MĘSKIM UBIORZE</a:t>
            </a:r>
          </a:p>
        </p:txBody>
      </p:sp>
      <p:pic>
        <p:nvPicPr>
          <p:cNvPr id="4" name="Symbol zastępczy zawartości 3">
            <a:extLst>
              <a:ext uri="{FF2B5EF4-FFF2-40B4-BE49-F238E27FC236}">
                <a16:creationId xmlns:a16="http://schemas.microsoft.com/office/drawing/2014/main" id="{8959AFF0-ABAB-20EA-79B2-3DF76830AC28}"/>
              </a:ext>
            </a:extLst>
          </p:cNvPr>
          <p:cNvPicPr>
            <a:picLocks noGrp="1" noChangeAspect="1"/>
          </p:cNvPicPr>
          <p:nvPr>
            <p:ph idx="1"/>
          </p:nvPr>
        </p:nvPicPr>
        <p:blipFill>
          <a:blip r:embed="rId2"/>
          <a:stretch>
            <a:fillRect/>
          </a:stretch>
        </p:blipFill>
        <p:spPr>
          <a:xfrm>
            <a:off x="646111" y="1970842"/>
            <a:ext cx="5449889" cy="3469689"/>
          </a:xfrm>
          <a:prstGeom prst="rect">
            <a:avLst/>
          </a:prstGeom>
        </p:spPr>
      </p:pic>
      <p:pic>
        <p:nvPicPr>
          <p:cNvPr id="5" name="Obraz 4">
            <a:extLst>
              <a:ext uri="{FF2B5EF4-FFF2-40B4-BE49-F238E27FC236}">
                <a16:creationId xmlns:a16="http://schemas.microsoft.com/office/drawing/2014/main" id="{2DD59DAF-5B94-891C-6539-CD9360948D88}"/>
              </a:ext>
            </a:extLst>
          </p:cNvPr>
          <p:cNvPicPr>
            <a:picLocks noChangeAspect="1"/>
          </p:cNvPicPr>
          <p:nvPr/>
        </p:nvPicPr>
        <p:blipFill>
          <a:blip r:embed="rId3"/>
          <a:stretch>
            <a:fillRect/>
          </a:stretch>
        </p:blipFill>
        <p:spPr>
          <a:xfrm>
            <a:off x="6516210" y="1970842"/>
            <a:ext cx="4627485" cy="3373515"/>
          </a:xfrm>
          <a:prstGeom prst="rect">
            <a:avLst/>
          </a:prstGeom>
        </p:spPr>
      </p:pic>
    </p:spTree>
    <p:extLst>
      <p:ext uri="{BB962C8B-B14F-4D97-AF65-F5344CB8AC3E}">
        <p14:creationId xmlns:p14="http://schemas.microsoft.com/office/powerpoint/2010/main" val="102124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A48A10A-C606-C211-5560-93FAE154685B}"/>
              </a:ext>
            </a:extLst>
          </p:cNvPr>
          <p:cNvSpPr>
            <a:spLocks noGrp="1"/>
          </p:cNvSpPr>
          <p:nvPr>
            <p:ph type="title"/>
          </p:nvPr>
        </p:nvSpPr>
        <p:spPr/>
        <p:txBody>
          <a:bodyPr/>
          <a:lstStyle/>
          <a:p>
            <a:pPr algn="ctr"/>
            <a:r>
              <a:rPr lang="pl-PL" sz="3000" dirty="0">
                <a:latin typeface="Garamond" panose="02020404030301010803" pitchFamily="18" charset="0"/>
              </a:rPr>
              <a:t>GARNITUR NIEDOPASOWANY DO SYLWETKI</a:t>
            </a:r>
          </a:p>
        </p:txBody>
      </p:sp>
      <p:pic>
        <p:nvPicPr>
          <p:cNvPr id="4" name="Symbol zastępczy zawartości 3">
            <a:extLst>
              <a:ext uri="{FF2B5EF4-FFF2-40B4-BE49-F238E27FC236}">
                <a16:creationId xmlns:a16="http://schemas.microsoft.com/office/drawing/2014/main" id="{D2456B96-578F-821D-D409-BA6B6E7174AC}"/>
              </a:ext>
            </a:extLst>
          </p:cNvPr>
          <p:cNvPicPr>
            <a:picLocks noGrp="1" noChangeAspect="1"/>
          </p:cNvPicPr>
          <p:nvPr>
            <p:ph idx="1"/>
          </p:nvPr>
        </p:nvPicPr>
        <p:blipFill>
          <a:blip r:embed="rId2"/>
          <a:stretch>
            <a:fillRect/>
          </a:stretch>
        </p:blipFill>
        <p:spPr>
          <a:xfrm>
            <a:off x="507674" y="1206962"/>
            <a:ext cx="3266983" cy="2545995"/>
          </a:xfrm>
          <a:prstGeom prst="rect">
            <a:avLst/>
          </a:prstGeom>
        </p:spPr>
      </p:pic>
      <p:pic>
        <p:nvPicPr>
          <p:cNvPr id="5" name="Obraz 4">
            <a:extLst>
              <a:ext uri="{FF2B5EF4-FFF2-40B4-BE49-F238E27FC236}">
                <a16:creationId xmlns:a16="http://schemas.microsoft.com/office/drawing/2014/main" id="{A2F7E17E-F39D-4FA9-886A-A38A87CFEF5E}"/>
              </a:ext>
            </a:extLst>
          </p:cNvPr>
          <p:cNvPicPr>
            <a:picLocks noChangeAspect="1"/>
          </p:cNvPicPr>
          <p:nvPr/>
        </p:nvPicPr>
        <p:blipFill>
          <a:blip r:embed="rId3"/>
          <a:stretch>
            <a:fillRect/>
          </a:stretch>
        </p:blipFill>
        <p:spPr>
          <a:xfrm>
            <a:off x="3985417" y="1206961"/>
            <a:ext cx="3657600" cy="2545995"/>
          </a:xfrm>
          <a:prstGeom prst="rect">
            <a:avLst/>
          </a:prstGeom>
        </p:spPr>
      </p:pic>
      <p:pic>
        <p:nvPicPr>
          <p:cNvPr id="6" name="Obraz 5">
            <a:extLst>
              <a:ext uri="{FF2B5EF4-FFF2-40B4-BE49-F238E27FC236}">
                <a16:creationId xmlns:a16="http://schemas.microsoft.com/office/drawing/2014/main" id="{E791078D-8D94-28DA-860F-3F703678304D}"/>
              </a:ext>
            </a:extLst>
          </p:cNvPr>
          <p:cNvPicPr>
            <a:picLocks noChangeAspect="1"/>
          </p:cNvPicPr>
          <p:nvPr/>
        </p:nvPicPr>
        <p:blipFill>
          <a:blip r:embed="rId4"/>
          <a:stretch>
            <a:fillRect/>
          </a:stretch>
        </p:blipFill>
        <p:spPr>
          <a:xfrm>
            <a:off x="7853777" y="1206961"/>
            <a:ext cx="3954834" cy="2545995"/>
          </a:xfrm>
          <a:prstGeom prst="rect">
            <a:avLst/>
          </a:prstGeom>
        </p:spPr>
      </p:pic>
      <p:sp>
        <p:nvSpPr>
          <p:cNvPr id="10" name="pole tekstowe 9">
            <a:extLst>
              <a:ext uri="{FF2B5EF4-FFF2-40B4-BE49-F238E27FC236}">
                <a16:creationId xmlns:a16="http://schemas.microsoft.com/office/drawing/2014/main" id="{B57ED9F3-1714-655C-BDEF-72D1962723C1}"/>
              </a:ext>
            </a:extLst>
          </p:cNvPr>
          <p:cNvSpPr txBox="1"/>
          <p:nvPr/>
        </p:nvSpPr>
        <p:spPr>
          <a:xfrm>
            <a:off x="1171851" y="3743435"/>
            <a:ext cx="9697376" cy="1631216"/>
          </a:xfrm>
          <a:prstGeom prst="rect">
            <a:avLst/>
          </a:prstGeom>
          <a:noFill/>
        </p:spPr>
        <p:txBody>
          <a:bodyPr wrap="square">
            <a:spAutoFit/>
          </a:bodyPr>
          <a:lstStyle/>
          <a:p>
            <a:pPr algn="just"/>
            <a:r>
              <a:rPr lang="pl-PL" sz="2000" dirty="0">
                <a:latin typeface="Garamond" panose="02020404030301010803" pitchFamily="18" charset="0"/>
              </a:rPr>
              <a:t>Mężczyźni często kupują marynarki o jeden rozmiar za duże. Prawdopodobnie jest to nawyk</a:t>
            </a:r>
            <a:br>
              <a:rPr lang="pl-PL" sz="2000" dirty="0">
                <a:latin typeface="Garamond" panose="02020404030301010803" pitchFamily="18" charset="0"/>
              </a:rPr>
            </a:br>
            <a:r>
              <a:rPr lang="pl-PL" sz="2000" dirty="0">
                <a:latin typeface="Garamond" panose="02020404030301010803" pitchFamily="18" charset="0"/>
              </a:rPr>
              <a:t> z lat 90., kiedy to modne były workowate, </a:t>
            </a:r>
            <a:r>
              <a:rPr lang="pl-PL" sz="2000" dirty="0" err="1">
                <a:latin typeface="Garamond" panose="02020404030301010803" pitchFamily="18" charset="0"/>
              </a:rPr>
              <a:t>oversizowe</a:t>
            </a:r>
            <a:r>
              <a:rPr lang="pl-PL" sz="2000" dirty="0">
                <a:latin typeface="Garamond" panose="02020404030301010803" pitchFamily="18" charset="0"/>
              </a:rPr>
              <a:t> modele. Teraz nosi się marynarki skrojone blisko ciała. Miernikiem dopasowania marynarki w barkach jest szew rękawa, który powinien znajdować się na linii ramienia. Rękaw musi kończyć się tuż nad nadgarstkiem – tak, aby wystawała końcówka mankietu koszuli.</a:t>
            </a:r>
          </a:p>
        </p:txBody>
      </p:sp>
    </p:spTree>
    <p:extLst>
      <p:ext uri="{BB962C8B-B14F-4D97-AF65-F5344CB8AC3E}">
        <p14:creationId xmlns:p14="http://schemas.microsoft.com/office/powerpoint/2010/main" val="951866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9012C3F-743F-2506-2B5F-7C532879B82C}"/>
              </a:ext>
            </a:extLst>
          </p:cNvPr>
          <p:cNvSpPr>
            <a:spLocks noGrp="1"/>
          </p:cNvSpPr>
          <p:nvPr>
            <p:ph type="title"/>
          </p:nvPr>
        </p:nvSpPr>
        <p:spPr>
          <a:xfrm>
            <a:off x="646111" y="452718"/>
            <a:ext cx="9404723" cy="878932"/>
          </a:xfrm>
        </p:spPr>
        <p:txBody>
          <a:bodyPr/>
          <a:lstStyle/>
          <a:p>
            <a:pPr algn="ctr"/>
            <a:r>
              <a:rPr lang="pl-PL" sz="3000" dirty="0">
                <a:latin typeface="Garamond" panose="02020404030301010803" pitchFamily="18" charset="0"/>
              </a:rPr>
              <a:t>ŹLE DOBRANY I ZWIĄZANY KRAWAT</a:t>
            </a:r>
          </a:p>
        </p:txBody>
      </p:sp>
      <p:pic>
        <p:nvPicPr>
          <p:cNvPr id="4" name="Symbol zastępczy zawartości 3">
            <a:extLst>
              <a:ext uri="{FF2B5EF4-FFF2-40B4-BE49-F238E27FC236}">
                <a16:creationId xmlns:a16="http://schemas.microsoft.com/office/drawing/2014/main" id="{29121E66-E6C7-2D99-AC42-D8A07773622E}"/>
              </a:ext>
            </a:extLst>
          </p:cNvPr>
          <p:cNvPicPr>
            <a:picLocks noGrp="1" noChangeAspect="1"/>
          </p:cNvPicPr>
          <p:nvPr>
            <p:ph idx="1"/>
          </p:nvPr>
        </p:nvPicPr>
        <p:blipFill>
          <a:blip r:embed="rId2"/>
          <a:stretch>
            <a:fillRect/>
          </a:stretch>
        </p:blipFill>
        <p:spPr>
          <a:xfrm>
            <a:off x="328474" y="1100832"/>
            <a:ext cx="3409025" cy="2467992"/>
          </a:xfrm>
          <a:prstGeom prst="rect">
            <a:avLst/>
          </a:prstGeom>
        </p:spPr>
      </p:pic>
      <p:pic>
        <p:nvPicPr>
          <p:cNvPr id="5" name="Obraz 4">
            <a:extLst>
              <a:ext uri="{FF2B5EF4-FFF2-40B4-BE49-F238E27FC236}">
                <a16:creationId xmlns:a16="http://schemas.microsoft.com/office/drawing/2014/main" id="{1AC06610-1948-673A-AED5-C5D5EA40BA70}"/>
              </a:ext>
            </a:extLst>
          </p:cNvPr>
          <p:cNvPicPr>
            <a:picLocks noChangeAspect="1"/>
          </p:cNvPicPr>
          <p:nvPr/>
        </p:nvPicPr>
        <p:blipFill>
          <a:blip r:embed="rId3"/>
          <a:stretch>
            <a:fillRect/>
          </a:stretch>
        </p:blipFill>
        <p:spPr>
          <a:xfrm>
            <a:off x="3901735" y="1100832"/>
            <a:ext cx="3409026" cy="2467992"/>
          </a:xfrm>
          <a:prstGeom prst="rect">
            <a:avLst/>
          </a:prstGeom>
        </p:spPr>
      </p:pic>
      <p:pic>
        <p:nvPicPr>
          <p:cNvPr id="6" name="Obraz 5">
            <a:extLst>
              <a:ext uri="{FF2B5EF4-FFF2-40B4-BE49-F238E27FC236}">
                <a16:creationId xmlns:a16="http://schemas.microsoft.com/office/drawing/2014/main" id="{99BB4D2C-6641-D439-46C2-8FE30DF97EA9}"/>
              </a:ext>
            </a:extLst>
          </p:cNvPr>
          <p:cNvPicPr>
            <a:picLocks noChangeAspect="1"/>
          </p:cNvPicPr>
          <p:nvPr/>
        </p:nvPicPr>
        <p:blipFill>
          <a:blip r:embed="rId4"/>
          <a:stretch>
            <a:fillRect/>
          </a:stretch>
        </p:blipFill>
        <p:spPr>
          <a:xfrm>
            <a:off x="7474997" y="1100833"/>
            <a:ext cx="3409025" cy="2467992"/>
          </a:xfrm>
          <a:prstGeom prst="rect">
            <a:avLst/>
          </a:prstGeom>
        </p:spPr>
      </p:pic>
      <p:sp>
        <p:nvSpPr>
          <p:cNvPr id="8" name="pole tekstowe 7">
            <a:extLst>
              <a:ext uri="{FF2B5EF4-FFF2-40B4-BE49-F238E27FC236}">
                <a16:creationId xmlns:a16="http://schemas.microsoft.com/office/drawing/2014/main" id="{4EC86DAB-969D-ED78-0522-4CCE09B4E6C0}"/>
              </a:ext>
            </a:extLst>
          </p:cNvPr>
          <p:cNvSpPr txBox="1"/>
          <p:nvPr/>
        </p:nvSpPr>
        <p:spPr>
          <a:xfrm>
            <a:off x="328474" y="1852682"/>
            <a:ext cx="10475650" cy="3724096"/>
          </a:xfrm>
          <a:prstGeom prst="rect">
            <a:avLst/>
          </a:prstGeom>
          <a:noFill/>
        </p:spPr>
        <p:txBody>
          <a:bodyPr wrap="square">
            <a:spAutoFit/>
          </a:bodyPr>
          <a:lstStyle/>
          <a:p>
            <a:endParaRPr lang="pl-PL" sz="1600" b="0" i="0" dirty="0">
              <a:effectLst/>
              <a:latin typeface="Garamond" panose="02020404030301010803" pitchFamily="18" charset="0"/>
            </a:endParaRPr>
          </a:p>
          <a:p>
            <a:endParaRPr lang="pl-PL" sz="1600" dirty="0">
              <a:latin typeface="Garamond" panose="02020404030301010803" pitchFamily="18" charset="0"/>
            </a:endParaRPr>
          </a:p>
          <a:p>
            <a:endParaRPr lang="pl-PL" sz="1600" b="0" i="0" dirty="0">
              <a:effectLst/>
              <a:latin typeface="Garamond" panose="02020404030301010803" pitchFamily="18" charset="0"/>
            </a:endParaRPr>
          </a:p>
          <a:p>
            <a:endParaRPr lang="pl-PL" sz="1600" dirty="0">
              <a:latin typeface="Garamond" panose="02020404030301010803" pitchFamily="18" charset="0"/>
            </a:endParaRPr>
          </a:p>
          <a:p>
            <a:endParaRPr lang="pl-PL" sz="1600" b="0" i="0" dirty="0">
              <a:effectLst/>
              <a:latin typeface="Garamond" panose="02020404030301010803" pitchFamily="18" charset="0"/>
            </a:endParaRPr>
          </a:p>
          <a:p>
            <a:endParaRPr lang="pl-PL" sz="1600" dirty="0">
              <a:latin typeface="Garamond" panose="02020404030301010803" pitchFamily="18" charset="0"/>
            </a:endParaRPr>
          </a:p>
          <a:p>
            <a:endParaRPr lang="pl-PL" sz="1600" b="0" i="0" dirty="0">
              <a:effectLst/>
              <a:latin typeface="Garamond" panose="02020404030301010803" pitchFamily="18" charset="0"/>
            </a:endParaRPr>
          </a:p>
          <a:p>
            <a:endParaRPr lang="pl-PL" sz="1600" dirty="0">
              <a:latin typeface="Garamond" panose="02020404030301010803" pitchFamily="18" charset="0"/>
            </a:endParaRPr>
          </a:p>
          <a:p>
            <a:pPr algn="just"/>
            <a:r>
              <a:rPr lang="pl-PL" b="0" i="0" dirty="0">
                <a:effectLst/>
                <a:latin typeface="Garamond" panose="02020404030301010803" pitchFamily="18" charset="0"/>
              </a:rPr>
              <a:t>Pisząc „źle” mam na myśli krawat o nieodpowiedniej szerokości i niedopasowany kolorystycznie do reszty garderoby. Szerokość krawata powinna być dobrana do klap marynarki. Im obszerniejsze klapy, tym szerszy krawat. Odcień krawata należy dopasować do koloru marynarki i koszuli. Zawsze sprawdzą się krawaty granatowe </a:t>
            </a:r>
            <a:br>
              <a:rPr lang="pl-PL" b="0" i="0" dirty="0">
                <a:effectLst/>
                <a:latin typeface="Garamond" panose="02020404030301010803" pitchFamily="18" charset="0"/>
              </a:rPr>
            </a:br>
            <a:r>
              <a:rPr lang="pl-PL" b="0" i="0" dirty="0">
                <a:effectLst/>
                <a:latin typeface="Garamond" panose="02020404030301010803" pitchFamily="18" charset="0"/>
              </a:rPr>
              <a:t>i grafitowe, a panowie lubiący wyglądać oryginalnie mogą zaszaleć ze wzorami. Koniecznie trzeba pamiętać </a:t>
            </a:r>
            <a:br>
              <a:rPr lang="pl-PL" b="0" i="0" dirty="0">
                <a:effectLst/>
                <a:latin typeface="Garamond" panose="02020404030301010803" pitchFamily="18" charset="0"/>
              </a:rPr>
            </a:br>
            <a:r>
              <a:rPr lang="pl-PL" b="0" i="0" dirty="0">
                <a:effectLst/>
                <a:latin typeface="Garamond" panose="02020404030301010803" pitchFamily="18" charset="0"/>
              </a:rPr>
              <a:t>o prawidłowym wiązaniu. Nawet </a:t>
            </a:r>
            <a:r>
              <a:rPr lang="pl-PL" dirty="0">
                <a:latin typeface="Garamond" panose="02020404030301010803" pitchFamily="18" charset="0"/>
              </a:rPr>
              <a:t>najlepiej dobrany krawat </a:t>
            </a:r>
            <a:r>
              <a:rPr lang="pl-PL" b="0" i="0" dirty="0">
                <a:effectLst/>
                <a:latin typeface="Garamond" panose="02020404030301010803" pitchFamily="18" charset="0"/>
              </a:rPr>
              <a:t>będzie wyglądał źle, jeżeli zawiążesz go w nieestetyczny supeł. </a:t>
            </a:r>
            <a:r>
              <a:rPr lang="pl-PL" b="1" dirty="0">
                <a:latin typeface="Garamond" panose="02020404030301010803" pitchFamily="18" charset="0"/>
              </a:rPr>
              <a:t>Krawat </a:t>
            </a:r>
            <a:r>
              <a:rPr lang="pl-PL" b="1" i="0" dirty="0">
                <a:effectLst/>
                <a:latin typeface="Garamond" panose="02020404030301010803" pitchFamily="18" charset="0"/>
              </a:rPr>
              <a:t>do koszuli z krótkim rękawem jest niewybaczalny!!!!!!!</a:t>
            </a:r>
            <a:endParaRPr lang="pl-PL" b="1" dirty="0">
              <a:latin typeface="Garamond" panose="02020404030301010803" pitchFamily="18" charset="0"/>
            </a:endParaRPr>
          </a:p>
        </p:txBody>
      </p:sp>
    </p:spTree>
    <p:extLst>
      <p:ext uri="{BB962C8B-B14F-4D97-AF65-F5344CB8AC3E}">
        <p14:creationId xmlns:p14="http://schemas.microsoft.com/office/powerpoint/2010/main" val="2069121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94F47AF-4D03-C41D-B556-21629F679B76}"/>
              </a:ext>
            </a:extLst>
          </p:cNvPr>
          <p:cNvSpPr>
            <a:spLocks noGrp="1"/>
          </p:cNvSpPr>
          <p:nvPr>
            <p:ph type="title"/>
          </p:nvPr>
        </p:nvSpPr>
        <p:spPr>
          <a:xfrm>
            <a:off x="646111" y="452718"/>
            <a:ext cx="9404723" cy="790156"/>
          </a:xfrm>
        </p:spPr>
        <p:txBody>
          <a:bodyPr/>
          <a:lstStyle/>
          <a:p>
            <a:pPr algn="ctr"/>
            <a:r>
              <a:rPr lang="pl-PL" sz="3000" dirty="0">
                <a:latin typeface="Garamond" panose="02020404030301010803" pitchFamily="18" charset="0"/>
              </a:rPr>
              <a:t>BRUDNE, NIEWYPASTOWANE, ŹLE DOBRANE BUTY</a:t>
            </a:r>
          </a:p>
        </p:txBody>
      </p:sp>
      <p:pic>
        <p:nvPicPr>
          <p:cNvPr id="4" name="Symbol zastępczy zawartości 3">
            <a:extLst>
              <a:ext uri="{FF2B5EF4-FFF2-40B4-BE49-F238E27FC236}">
                <a16:creationId xmlns:a16="http://schemas.microsoft.com/office/drawing/2014/main" id="{7C885DF5-6AA8-3C62-3107-2CAD2A323C45}"/>
              </a:ext>
            </a:extLst>
          </p:cNvPr>
          <p:cNvPicPr>
            <a:picLocks noGrp="1" noChangeAspect="1"/>
          </p:cNvPicPr>
          <p:nvPr>
            <p:ph idx="1"/>
          </p:nvPr>
        </p:nvPicPr>
        <p:blipFill>
          <a:blip r:embed="rId2"/>
          <a:stretch>
            <a:fillRect/>
          </a:stretch>
        </p:blipFill>
        <p:spPr>
          <a:xfrm>
            <a:off x="577049" y="1447061"/>
            <a:ext cx="4403323" cy="2432480"/>
          </a:xfrm>
          <a:prstGeom prst="rect">
            <a:avLst/>
          </a:prstGeom>
        </p:spPr>
      </p:pic>
      <p:sp>
        <p:nvSpPr>
          <p:cNvPr id="6" name="pole tekstowe 5">
            <a:extLst>
              <a:ext uri="{FF2B5EF4-FFF2-40B4-BE49-F238E27FC236}">
                <a16:creationId xmlns:a16="http://schemas.microsoft.com/office/drawing/2014/main" id="{A0DBD8F8-C7A7-E315-8F7D-F04EF76F0C53}"/>
              </a:ext>
            </a:extLst>
          </p:cNvPr>
          <p:cNvSpPr txBox="1"/>
          <p:nvPr/>
        </p:nvSpPr>
        <p:spPr>
          <a:xfrm>
            <a:off x="426129" y="1714182"/>
            <a:ext cx="10608816" cy="3693319"/>
          </a:xfrm>
          <a:prstGeom prst="rect">
            <a:avLst/>
          </a:prstGeom>
          <a:noFill/>
        </p:spPr>
        <p:txBody>
          <a:bodyPr wrap="square">
            <a:spAutoFit/>
          </a:bodyPr>
          <a:lstStyle/>
          <a:p>
            <a:endParaRPr lang="pl-PL" sz="1600" dirty="0"/>
          </a:p>
          <a:p>
            <a:endParaRPr lang="pl-PL" sz="1600" dirty="0"/>
          </a:p>
          <a:p>
            <a:endParaRPr lang="pl-PL" sz="1600" dirty="0"/>
          </a:p>
          <a:p>
            <a:endParaRPr lang="pl-PL" sz="1600" dirty="0"/>
          </a:p>
          <a:p>
            <a:endParaRPr lang="pl-PL" sz="1600" dirty="0"/>
          </a:p>
          <a:p>
            <a:endParaRPr lang="pl-PL" sz="1600" dirty="0"/>
          </a:p>
          <a:p>
            <a:endParaRPr lang="pl-PL" sz="1600" dirty="0"/>
          </a:p>
          <a:p>
            <a:endParaRPr lang="pl-PL" sz="1600" dirty="0"/>
          </a:p>
          <a:p>
            <a:endParaRPr lang="pl-PL" sz="1600" dirty="0"/>
          </a:p>
          <a:p>
            <a:pPr algn="just"/>
            <a:r>
              <a:rPr lang="pl-PL" dirty="0">
                <a:latin typeface="Garamond" panose="02020404030301010803" pitchFamily="18" charset="0"/>
              </a:rPr>
              <a:t>Niewypastowane, czy wręcz brudne od kurzu i błota buty, to częsty widok na ulicach. Panowie nie zwracają uwagę na tę część garderoby, myśląc, że nie rzuca się w oczy. Albo są przekonani, że skoro na ulicy i tak buty się pobrudzą, to po co je czyścić? Nic bardziej mylnego. Umyte i wypolerowane buty to wizytówka człowieka. Gdy, idąc na spotkanie, nasze buty lekko się wybrudzą, wystarczy przetrzeć je chusteczką higieniczną czy papierem toaletowym z publicznej ubikacji. Dbałość o schludny wygląd butów powinna być jednym z priorytetów dla każdego mężczyzny</a:t>
            </a:r>
          </a:p>
        </p:txBody>
      </p:sp>
      <p:pic>
        <p:nvPicPr>
          <p:cNvPr id="7" name="Obraz 6">
            <a:extLst>
              <a:ext uri="{FF2B5EF4-FFF2-40B4-BE49-F238E27FC236}">
                <a16:creationId xmlns:a16="http://schemas.microsoft.com/office/drawing/2014/main" id="{472E6617-2F95-B2B6-09FC-8BB4BD9E6689}"/>
              </a:ext>
            </a:extLst>
          </p:cNvPr>
          <p:cNvPicPr>
            <a:picLocks noChangeAspect="1"/>
          </p:cNvPicPr>
          <p:nvPr/>
        </p:nvPicPr>
        <p:blipFill>
          <a:blip r:embed="rId3"/>
          <a:stretch>
            <a:fillRect/>
          </a:stretch>
        </p:blipFill>
        <p:spPr>
          <a:xfrm>
            <a:off x="6096000" y="1447060"/>
            <a:ext cx="3954834" cy="2432481"/>
          </a:xfrm>
          <a:prstGeom prst="rect">
            <a:avLst/>
          </a:prstGeom>
        </p:spPr>
      </p:pic>
    </p:spTree>
    <p:extLst>
      <p:ext uri="{BB962C8B-B14F-4D97-AF65-F5344CB8AC3E}">
        <p14:creationId xmlns:p14="http://schemas.microsoft.com/office/powerpoint/2010/main" val="1366307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E15A612-E386-2750-A9F6-1CD3369413D2}"/>
              </a:ext>
            </a:extLst>
          </p:cNvPr>
          <p:cNvSpPr>
            <a:spLocks noGrp="1"/>
          </p:cNvSpPr>
          <p:nvPr>
            <p:ph type="title"/>
          </p:nvPr>
        </p:nvSpPr>
        <p:spPr>
          <a:xfrm>
            <a:off x="646111" y="452718"/>
            <a:ext cx="9404723" cy="603725"/>
          </a:xfrm>
        </p:spPr>
        <p:txBody>
          <a:bodyPr/>
          <a:lstStyle/>
          <a:p>
            <a:pPr algn="ctr"/>
            <a:r>
              <a:rPr lang="pl-PL" sz="3000" dirty="0">
                <a:latin typeface="Garamond" panose="02020404030301010803" pitchFamily="18" charset="0"/>
              </a:rPr>
              <a:t>INNE NIEWYBACZALNE BŁĘDY W UBIORZE</a:t>
            </a:r>
          </a:p>
        </p:txBody>
      </p:sp>
      <p:sp>
        <p:nvSpPr>
          <p:cNvPr id="3" name="Symbol zastępczy zawartości 2">
            <a:extLst>
              <a:ext uri="{FF2B5EF4-FFF2-40B4-BE49-F238E27FC236}">
                <a16:creationId xmlns:a16="http://schemas.microsoft.com/office/drawing/2014/main" id="{164C7173-DA9A-4831-9BCF-F91A48E147CE}"/>
              </a:ext>
            </a:extLst>
          </p:cNvPr>
          <p:cNvSpPr>
            <a:spLocks noGrp="1"/>
          </p:cNvSpPr>
          <p:nvPr>
            <p:ph idx="1"/>
          </p:nvPr>
        </p:nvSpPr>
        <p:spPr>
          <a:xfrm>
            <a:off x="1103312" y="2034064"/>
            <a:ext cx="8946541" cy="4195481"/>
          </a:xfrm>
        </p:spPr>
        <p:txBody>
          <a:bodyPr/>
          <a:lstStyle/>
          <a:p>
            <a:r>
              <a:rPr lang="pl-PL" sz="2800" dirty="0">
                <a:latin typeface="Garamond" panose="02020404030301010803" pitchFamily="18" charset="0"/>
              </a:rPr>
              <a:t>Białe skarpetki, skarpetki do sandałów</a:t>
            </a:r>
          </a:p>
          <a:p>
            <a:r>
              <a:rPr lang="pl-PL" sz="2800" dirty="0">
                <a:latin typeface="Garamond" panose="02020404030301010803" pitchFamily="18" charset="0"/>
              </a:rPr>
              <a:t>Sportowa kurtka do garnituru, </a:t>
            </a:r>
          </a:p>
          <a:p>
            <a:r>
              <a:rPr lang="pl-PL" sz="2800" dirty="0">
                <a:latin typeface="Garamond" panose="02020404030301010803" pitchFamily="18" charset="0"/>
              </a:rPr>
              <a:t>Garniturowa marynarka do codziennego stroju</a:t>
            </a:r>
          </a:p>
          <a:p>
            <a:r>
              <a:rPr lang="pl-PL" sz="2800" dirty="0">
                <a:latin typeface="Garamond" panose="02020404030301010803" pitchFamily="18" charset="0"/>
              </a:rPr>
              <a:t>Widoczna metka na rękawie , duże logo na ubraniu, przesada ze złotymi ( i nie tylko) dodatkami </a:t>
            </a:r>
          </a:p>
          <a:p>
            <a:r>
              <a:rPr lang="pl-PL" sz="2800" dirty="0">
                <a:latin typeface="Garamond" panose="02020404030301010803" pitchFamily="18" charset="0"/>
              </a:rPr>
              <a:t>Podróbki markowych rzeczy </a:t>
            </a:r>
          </a:p>
          <a:p>
            <a:endParaRPr lang="pl-PL" dirty="0"/>
          </a:p>
        </p:txBody>
      </p:sp>
    </p:spTree>
    <p:extLst>
      <p:ext uri="{BB962C8B-B14F-4D97-AF65-F5344CB8AC3E}">
        <p14:creationId xmlns:p14="http://schemas.microsoft.com/office/powerpoint/2010/main" val="210564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051B1C53-8B96-6F86-28BF-7F2B4BBD8F23}"/>
              </a:ext>
            </a:extLst>
          </p:cNvPr>
          <p:cNvPicPr>
            <a:picLocks noChangeAspect="1"/>
          </p:cNvPicPr>
          <p:nvPr/>
        </p:nvPicPr>
        <p:blipFill>
          <a:blip r:embed="rId2"/>
          <a:stretch>
            <a:fillRect/>
          </a:stretch>
        </p:blipFill>
        <p:spPr>
          <a:xfrm>
            <a:off x="3204839" y="1180730"/>
            <a:ext cx="4749554" cy="4634143"/>
          </a:xfrm>
          <a:prstGeom prst="rect">
            <a:avLst/>
          </a:prstGeom>
        </p:spPr>
      </p:pic>
    </p:spTree>
    <p:extLst>
      <p:ext uri="{BB962C8B-B14F-4D97-AF65-F5344CB8AC3E}">
        <p14:creationId xmlns:p14="http://schemas.microsoft.com/office/powerpoint/2010/main" val="42106911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EA8E6FF9-6A8A-3040-9893-DF50E82CC9ED}"/>
              </a:ext>
            </a:extLst>
          </p:cNvPr>
          <p:cNvPicPr>
            <a:picLocks noChangeAspect="1"/>
          </p:cNvPicPr>
          <p:nvPr/>
        </p:nvPicPr>
        <p:blipFill>
          <a:blip r:embed="rId2"/>
          <a:stretch>
            <a:fillRect/>
          </a:stretch>
        </p:blipFill>
        <p:spPr>
          <a:xfrm>
            <a:off x="3480047" y="630315"/>
            <a:ext cx="4190259" cy="4758431"/>
          </a:xfrm>
          <a:prstGeom prst="rect">
            <a:avLst/>
          </a:prstGeom>
        </p:spPr>
      </p:pic>
    </p:spTree>
    <p:extLst>
      <p:ext uri="{BB962C8B-B14F-4D97-AF65-F5344CB8AC3E}">
        <p14:creationId xmlns:p14="http://schemas.microsoft.com/office/powerpoint/2010/main" val="14292623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3ACD609B-AFC6-7F06-67FA-373CE440EADA}"/>
              </a:ext>
            </a:extLst>
          </p:cNvPr>
          <p:cNvPicPr>
            <a:picLocks noChangeAspect="1"/>
          </p:cNvPicPr>
          <p:nvPr/>
        </p:nvPicPr>
        <p:blipFill>
          <a:blip r:embed="rId2"/>
          <a:stretch>
            <a:fillRect/>
          </a:stretch>
        </p:blipFill>
        <p:spPr>
          <a:xfrm>
            <a:off x="3240349" y="1242873"/>
            <a:ext cx="4864963" cy="4119239"/>
          </a:xfrm>
          <a:prstGeom prst="rect">
            <a:avLst/>
          </a:prstGeom>
        </p:spPr>
      </p:pic>
    </p:spTree>
    <p:extLst>
      <p:ext uri="{BB962C8B-B14F-4D97-AF65-F5344CB8AC3E}">
        <p14:creationId xmlns:p14="http://schemas.microsoft.com/office/powerpoint/2010/main" val="3862730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4A0A74D-2780-4E71-81B0-30BF32FCF68B}"/>
              </a:ext>
            </a:extLst>
          </p:cNvPr>
          <p:cNvSpPr>
            <a:spLocks noGrp="1"/>
          </p:cNvSpPr>
          <p:nvPr>
            <p:ph type="title"/>
          </p:nvPr>
        </p:nvSpPr>
        <p:spPr>
          <a:xfrm>
            <a:off x="646111" y="452718"/>
            <a:ext cx="9404723" cy="593657"/>
          </a:xfrm>
        </p:spPr>
        <p:txBody>
          <a:bodyPr/>
          <a:lstStyle/>
          <a:p>
            <a:pPr algn="ctr"/>
            <a:r>
              <a:rPr lang="pl-PL" sz="3000" dirty="0">
                <a:latin typeface="Garamond" panose="02020404030301010803" pitchFamily="18" charset="0"/>
              </a:rPr>
              <a:t>KOMUNIKACJA NA POZIOMIE</a:t>
            </a:r>
          </a:p>
        </p:txBody>
      </p:sp>
      <p:sp>
        <p:nvSpPr>
          <p:cNvPr id="3" name="Symbol zastępczy zawartości 2">
            <a:extLst>
              <a:ext uri="{FF2B5EF4-FFF2-40B4-BE49-F238E27FC236}">
                <a16:creationId xmlns:a16="http://schemas.microsoft.com/office/drawing/2014/main" id="{10A6B853-F9F7-4DED-B7EA-2F67AB52DA11}"/>
              </a:ext>
            </a:extLst>
          </p:cNvPr>
          <p:cNvSpPr>
            <a:spLocks noGrp="1"/>
          </p:cNvSpPr>
          <p:nvPr>
            <p:ph idx="1"/>
          </p:nvPr>
        </p:nvSpPr>
        <p:spPr>
          <a:xfrm>
            <a:off x="1103312" y="1168924"/>
            <a:ext cx="8946541" cy="5079475"/>
          </a:xfrm>
        </p:spPr>
        <p:txBody>
          <a:bodyPr>
            <a:normAutofit lnSpcReduction="10000"/>
          </a:bodyPr>
          <a:lstStyle/>
          <a:p>
            <a:pPr marL="0" indent="0" algn="just">
              <a:buNone/>
            </a:pPr>
            <a:endParaRPr lang="pl-PL" dirty="0">
              <a:latin typeface="Garamond" panose="02020404030301010803" pitchFamily="18" charset="0"/>
            </a:endParaRPr>
          </a:p>
          <a:p>
            <a:pPr algn="just"/>
            <a:r>
              <a:rPr lang="pl-PL" sz="2600" dirty="0">
                <a:latin typeface="Garamond" panose="02020404030301010803" pitchFamily="18" charset="0"/>
              </a:rPr>
              <a:t>Przestrzeganie zasad savoir vivre w firmie objawiać się okazywaniem szacunku innym pracownikom, docenianiem osób, które nami kierują oraz które z nami współpracują itp. </a:t>
            </a:r>
          </a:p>
          <a:p>
            <a:pPr algn="just"/>
            <a:endParaRPr lang="pl-PL" sz="2600" dirty="0">
              <a:latin typeface="Garamond" panose="02020404030301010803" pitchFamily="18" charset="0"/>
            </a:endParaRPr>
          </a:p>
          <a:p>
            <a:pPr algn="just"/>
            <a:r>
              <a:rPr lang="pl-PL" sz="2600" dirty="0">
                <a:latin typeface="Garamond" panose="02020404030301010803" pitchFamily="18" charset="0"/>
              </a:rPr>
              <a:t>W dzisiejszych czas firmowy savoir vivre jest naprawdę niezbędny do prowadzenia biznesu. Bez niego nie można utrzymać odpowiednich kontaktów z klientami- któż bowiem chciałby „robić interesy” z ludźmi, którzy nie szanują drugiego człowieka. Kultura firmy jest odbiciem kultury, jaka panuje pośród pracujących w niej ludzi. Dbajmy o to, by była ona odbiciem panujących wśród nas i przestrzeganych przez wszystkich zasad etycznych, moralnych oraz obyczajowych. </a:t>
            </a:r>
          </a:p>
        </p:txBody>
      </p:sp>
    </p:spTree>
    <p:extLst>
      <p:ext uri="{BB962C8B-B14F-4D97-AF65-F5344CB8AC3E}">
        <p14:creationId xmlns:p14="http://schemas.microsoft.com/office/powerpoint/2010/main" val="1593804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A319B6C-C168-42D7-9EAD-2A759CC0B715}"/>
              </a:ext>
            </a:extLst>
          </p:cNvPr>
          <p:cNvSpPr>
            <a:spLocks noGrp="1"/>
          </p:cNvSpPr>
          <p:nvPr>
            <p:ph type="title"/>
          </p:nvPr>
        </p:nvSpPr>
        <p:spPr/>
        <p:txBody>
          <a:bodyPr/>
          <a:lstStyle/>
          <a:p>
            <a:endParaRPr lang="pl-PL" dirty="0"/>
          </a:p>
        </p:txBody>
      </p:sp>
      <p:sp>
        <p:nvSpPr>
          <p:cNvPr id="3" name="Symbol zastępczy zawartości 2">
            <a:extLst>
              <a:ext uri="{FF2B5EF4-FFF2-40B4-BE49-F238E27FC236}">
                <a16:creationId xmlns:a16="http://schemas.microsoft.com/office/drawing/2014/main" id="{03F2B1DF-E29D-4B9B-ACC4-251123F5AB86}"/>
              </a:ext>
            </a:extLst>
          </p:cNvPr>
          <p:cNvSpPr>
            <a:spLocks noGrp="1"/>
          </p:cNvSpPr>
          <p:nvPr>
            <p:ph idx="1"/>
          </p:nvPr>
        </p:nvSpPr>
        <p:spPr/>
        <p:txBody>
          <a:bodyPr/>
          <a:lstStyle/>
          <a:p>
            <a:r>
              <a:rPr lang="pl-PL" sz="5400" dirty="0">
                <a:latin typeface="Garamond" panose="02020404030301010803" pitchFamily="18" charset="0"/>
              </a:rPr>
              <a:t>KULTURA ORGANIZACJI </a:t>
            </a:r>
          </a:p>
          <a:p>
            <a:pPr marL="0" indent="0">
              <a:buNone/>
            </a:pPr>
            <a:endParaRPr lang="pl-PL" sz="5400" dirty="0">
              <a:latin typeface="Garamond" panose="02020404030301010803" pitchFamily="18" charset="0"/>
            </a:endParaRPr>
          </a:p>
          <a:p>
            <a:r>
              <a:rPr lang="pl-PL" sz="5400" dirty="0">
                <a:latin typeface="Garamond" panose="02020404030301010803" pitchFamily="18" charset="0"/>
              </a:rPr>
              <a:t>KULTURA OSOBISTA </a:t>
            </a:r>
          </a:p>
          <a:p>
            <a:pPr marL="0" indent="0">
              <a:buNone/>
            </a:pPr>
            <a:endParaRPr lang="pl-PL" dirty="0">
              <a:latin typeface="Garamond" panose="02020404030301010803" pitchFamily="18" charset="0"/>
            </a:endParaRPr>
          </a:p>
        </p:txBody>
      </p:sp>
    </p:spTree>
    <p:extLst>
      <p:ext uri="{BB962C8B-B14F-4D97-AF65-F5344CB8AC3E}">
        <p14:creationId xmlns:p14="http://schemas.microsoft.com/office/powerpoint/2010/main" val="710204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18F0FEE-0FB8-494D-BC58-43869C7C26A0}"/>
              </a:ext>
            </a:extLst>
          </p:cNvPr>
          <p:cNvSpPr>
            <a:spLocks noGrp="1"/>
          </p:cNvSpPr>
          <p:nvPr>
            <p:ph type="title"/>
          </p:nvPr>
        </p:nvSpPr>
        <p:spPr/>
        <p:txBody>
          <a:bodyPr/>
          <a:lstStyle/>
          <a:p>
            <a:pPr algn="ctr"/>
            <a:r>
              <a:rPr lang="pl-PL" sz="5400" dirty="0">
                <a:latin typeface="Garamond" panose="02020404030301010803" pitchFamily="18" charset="0"/>
              </a:rPr>
              <a:t>PIERWSZE WRAŻENIE</a:t>
            </a:r>
          </a:p>
        </p:txBody>
      </p:sp>
      <p:sp>
        <p:nvSpPr>
          <p:cNvPr id="3" name="Symbol zastępczy zawartości 2">
            <a:extLst>
              <a:ext uri="{FF2B5EF4-FFF2-40B4-BE49-F238E27FC236}">
                <a16:creationId xmlns:a16="http://schemas.microsoft.com/office/drawing/2014/main" id="{4203467F-2415-455F-877B-7DD447AD86F0}"/>
              </a:ext>
            </a:extLst>
          </p:cNvPr>
          <p:cNvSpPr>
            <a:spLocks noGrp="1"/>
          </p:cNvSpPr>
          <p:nvPr>
            <p:ph idx="1"/>
          </p:nvPr>
        </p:nvSpPr>
        <p:spPr>
          <a:xfrm>
            <a:off x="1103312" y="1074656"/>
            <a:ext cx="8946541" cy="5173743"/>
          </a:xfrm>
        </p:spPr>
        <p:txBody>
          <a:bodyPr/>
          <a:lstStyle/>
          <a:p>
            <a:pPr marL="0" indent="0">
              <a:buNone/>
            </a:pPr>
            <a:endParaRPr lang="pl-PL" dirty="0"/>
          </a:p>
          <a:p>
            <a:r>
              <a:rPr lang="pl-PL" dirty="0"/>
              <a:t>N</a:t>
            </a:r>
            <a:r>
              <a:rPr lang="pl-PL" sz="2800" dirty="0">
                <a:latin typeface="Garamond" panose="02020404030301010803" pitchFamily="18" charset="0"/>
              </a:rPr>
              <a:t>ie idzie drugi raz wywołać efektu pierwszego wrażenia</a:t>
            </a:r>
          </a:p>
          <a:p>
            <a:r>
              <a:rPr lang="pl-PL" sz="2800" dirty="0">
                <a:latin typeface="Garamond" panose="02020404030301010803" pitchFamily="18" charset="0"/>
              </a:rPr>
              <a:t>Pierwsze wrażenie może być pozytywne lub negatywne</a:t>
            </a:r>
          </a:p>
          <a:p>
            <a:endParaRPr lang="pl-PL" dirty="0"/>
          </a:p>
          <a:p>
            <a:endParaRPr lang="pl-PL" dirty="0"/>
          </a:p>
        </p:txBody>
      </p:sp>
      <p:pic>
        <p:nvPicPr>
          <p:cNvPr id="5" name="Obraz 4">
            <a:extLst>
              <a:ext uri="{FF2B5EF4-FFF2-40B4-BE49-F238E27FC236}">
                <a16:creationId xmlns:a16="http://schemas.microsoft.com/office/drawing/2014/main" id="{F7437EFD-45E1-4495-B538-33071434C2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9792" y="2621280"/>
            <a:ext cx="6817360" cy="3426142"/>
          </a:xfrm>
          <a:prstGeom prst="rect">
            <a:avLst/>
          </a:prstGeom>
        </p:spPr>
      </p:pic>
    </p:spTree>
    <p:extLst>
      <p:ext uri="{BB962C8B-B14F-4D97-AF65-F5344CB8AC3E}">
        <p14:creationId xmlns:p14="http://schemas.microsoft.com/office/powerpoint/2010/main" val="1363983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85740F5-D98B-4FF6-99F2-1772D53C5905}"/>
              </a:ext>
            </a:extLst>
          </p:cNvPr>
          <p:cNvSpPr>
            <a:spLocks noGrp="1"/>
          </p:cNvSpPr>
          <p:nvPr>
            <p:ph type="title"/>
          </p:nvPr>
        </p:nvSpPr>
        <p:spPr>
          <a:xfrm>
            <a:off x="646111" y="452718"/>
            <a:ext cx="9404723" cy="678498"/>
          </a:xfrm>
        </p:spPr>
        <p:txBody>
          <a:bodyPr/>
          <a:lstStyle/>
          <a:p>
            <a:pPr algn="ctr"/>
            <a:r>
              <a:rPr lang="pl-PL" sz="3000" dirty="0">
                <a:latin typeface="Garamond" panose="02020404030301010803" pitchFamily="18" charset="0"/>
              </a:rPr>
              <a:t>POWITANIE I PRZEDSTAWIANIE</a:t>
            </a:r>
          </a:p>
        </p:txBody>
      </p:sp>
      <p:sp>
        <p:nvSpPr>
          <p:cNvPr id="3" name="Symbol zastępczy zawartości 2">
            <a:extLst>
              <a:ext uri="{FF2B5EF4-FFF2-40B4-BE49-F238E27FC236}">
                <a16:creationId xmlns:a16="http://schemas.microsoft.com/office/drawing/2014/main" id="{543F7DFF-0B5B-46D4-82D7-CA076A4F7F0E}"/>
              </a:ext>
            </a:extLst>
          </p:cNvPr>
          <p:cNvSpPr>
            <a:spLocks noGrp="1"/>
          </p:cNvSpPr>
          <p:nvPr>
            <p:ph idx="1"/>
          </p:nvPr>
        </p:nvSpPr>
        <p:spPr>
          <a:xfrm>
            <a:off x="1103312" y="1131216"/>
            <a:ext cx="8946541" cy="5117183"/>
          </a:xfrm>
        </p:spPr>
        <p:txBody>
          <a:bodyPr/>
          <a:lstStyle/>
          <a:p>
            <a:endParaRPr lang="pl-PL" dirty="0"/>
          </a:p>
          <a:p>
            <a:pPr algn="just"/>
            <a:r>
              <a:rPr lang="pl-PL" sz="2400" dirty="0">
                <a:latin typeface="Garamond" panose="02020404030301010803" pitchFamily="18" charset="0"/>
              </a:rPr>
              <a:t>Powitanie i przedstawienie się to dwa bardzo ważne momenty, które sprawiają, że wywieramy na innych osobach (klientach, kontrahentach) pozytywne lub negatywne wrażenie.  </a:t>
            </a:r>
          </a:p>
          <a:p>
            <a:pPr algn="just"/>
            <a:endParaRPr lang="pl-PL" sz="2400" dirty="0">
              <a:latin typeface="Garamond" panose="02020404030301010803" pitchFamily="18" charset="0"/>
            </a:endParaRPr>
          </a:p>
          <a:p>
            <a:pPr algn="just"/>
            <a:r>
              <a:rPr lang="pl-PL" sz="2400" dirty="0">
                <a:latin typeface="Garamond" panose="02020404030301010803" pitchFamily="18" charset="0"/>
              </a:rPr>
              <a:t>Biznesowy savoir-vivre zazwyczaj nie uznaje płci ani wieku, zwłaszcza jeśli chodzi o powitania. Przyjęta zasada głosi, że pierwszy kłania się ten, który zajmuje niższe stanowisko. Gest podania dłoni natomiast będzie już decyzją szefa i to on powinien wyciągnąć rękę do Ciebie,       a nie na odwrót, gdyż to on jest wyższy rangą i decyduje o podaniu dłoni osobie na niższym stanowisku. Bardzo ważna jest jakość powitania. </a:t>
            </a:r>
          </a:p>
        </p:txBody>
      </p:sp>
    </p:spTree>
    <p:extLst>
      <p:ext uri="{BB962C8B-B14F-4D97-AF65-F5344CB8AC3E}">
        <p14:creationId xmlns:p14="http://schemas.microsoft.com/office/powerpoint/2010/main" val="21894190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BD11977-F892-445F-AA63-2E648EEE4ADE}"/>
              </a:ext>
            </a:extLst>
          </p:cNvPr>
          <p:cNvSpPr>
            <a:spLocks noGrp="1"/>
          </p:cNvSpPr>
          <p:nvPr>
            <p:ph type="title"/>
          </p:nvPr>
        </p:nvSpPr>
        <p:spPr>
          <a:xfrm>
            <a:off x="646111" y="452718"/>
            <a:ext cx="9404723" cy="870055"/>
          </a:xfrm>
        </p:spPr>
        <p:txBody>
          <a:bodyPr/>
          <a:lstStyle/>
          <a:p>
            <a:pPr algn="ctr"/>
            <a:r>
              <a:rPr lang="pl-PL" sz="3000" dirty="0">
                <a:latin typeface="Garamond" panose="02020404030301010803" pitchFamily="18" charset="0"/>
              </a:rPr>
              <a:t>KOBIETA</a:t>
            </a:r>
          </a:p>
        </p:txBody>
      </p:sp>
      <p:sp>
        <p:nvSpPr>
          <p:cNvPr id="3" name="Symbol zastępczy zawartości 2">
            <a:extLst>
              <a:ext uri="{FF2B5EF4-FFF2-40B4-BE49-F238E27FC236}">
                <a16:creationId xmlns:a16="http://schemas.microsoft.com/office/drawing/2014/main" id="{0D97E9B3-997A-4040-A0B8-7C47F178C29F}"/>
              </a:ext>
            </a:extLst>
          </p:cNvPr>
          <p:cNvSpPr>
            <a:spLocks noGrp="1"/>
          </p:cNvSpPr>
          <p:nvPr>
            <p:ph idx="1"/>
          </p:nvPr>
        </p:nvSpPr>
        <p:spPr/>
        <p:txBody>
          <a:bodyPr>
            <a:normAutofit/>
          </a:bodyPr>
          <a:lstStyle/>
          <a:p>
            <a:pPr algn="just"/>
            <a:r>
              <a:rPr lang="pl-PL" sz="2800" dirty="0">
                <a:latin typeface="Garamond" panose="02020404030301010803" pitchFamily="18" charset="0"/>
              </a:rPr>
              <a:t>Kobieta w towarzystwie mężczyzny jest zawsze stroną uprzywilejowaną. Standardem jest już otwieranie kobiecie drzwi i przepuszczanie ją pierwszą. Kobieta zawsze idzie po prawej stronie mężczyzny, również po schodach jeśli ich szerokość na to pozwala. Jeśli jednak nie, kobieta jako pierwsza wchodzi po schodach. </a:t>
            </a:r>
            <a:r>
              <a:rPr lang="pl-PL" sz="2800" b="1" u="sng" dirty="0">
                <a:latin typeface="Garamond" panose="02020404030301010803" pitchFamily="18" charset="0"/>
              </a:rPr>
              <a:t>Przy schodzeniu pierwszy idzie mężczyzna. </a:t>
            </a:r>
          </a:p>
        </p:txBody>
      </p:sp>
    </p:spTree>
    <p:extLst>
      <p:ext uri="{BB962C8B-B14F-4D97-AF65-F5344CB8AC3E}">
        <p14:creationId xmlns:p14="http://schemas.microsoft.com/office/powerpoint/2010/main" val="583376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1FBA8C8-57E0-93BD-BA0D-8A5AFAD9624B}"/>
              </a:ext>
            </a:extLst>
          </p:cNvPr>
          <p:cNvSpPr>
            <a:spLocks noGrp="1"/>
          </p:cNvSpPr>
          <p:nvPr>
            <p:ph type="title"/>
          </p:nvPr>
        </p:nvSpPr>
        <p:spPr/>
        <p:txBody>
          <a:bodyPr/>
          <a:lstStyle/>
          <a:p>
            <a:endParaRPr lang="pl-PL" dirty="0"/>
          </a:p>
        </p:txBody>
      </p:sp>
      <p:sp>
        <p:nvSpPr>
          <p:cNvPr id="3" name="Symbol zastępczy zawartości 2">
            <a:extLst>
              <a:ext uri="{FF2B5EF4-FFF2-40B4-BE49-F238E27FC236}">
                <a16:creationId xmlns:a16="http://schemas.microsoft.com/office/drawing/2014/main" id="{0C0097EE-5A6A-DA6A-0CB3-529CD61CB3EB}"/>
              </a:ext>
            </a:extLst>
          </p:cNvPr>
          <p:cNvSpPr>
            <a:spLocks noGrp="1"/>
          </p:cNvSpPr>
          <p:nvPr>
            <p:ph idx="1"/>
          </p:nvPr>
        </p:nvSpPr>
        <p:spPr>
          <a:xfrm>
            <a:off x="1103312" y="2052918"/>
            <a:ext cx="9256929" cy="4195481"/>
          </a:xfrm>
        </p:spPr>
        <p:txBody>
          <a:bodyPr>
            <a:normAutofit/>
          </a:bodyPr>
          <a:lstStyle/>
          <a:p>
            <a:r>
              <a:rPr lang="pl-PL" sz="4800" dirty="0">
                <a:latin typeface="Garamond" panose="02020404030301010803" pitchFamily="18" charset="0"/>
              </a:rPr>
              <a:t>PRECEDENCJA BIZNESOWA </a:t>
            </a:r>
          </a:p>
          <a:p>
            <a:endParaRPr lang="pl-PL" sz="4800" dirty="0">
              <a:latin typeface="Garamond" panose="02020404030301010803" pitchFamily="18" charset="0"/>
            </a:endParaRPr>
          </a:p>
          <a:p>
            <a:r>
              <a:rPr lang="pl-PL" sz="4800" dirty="0">
                <a:latin typeface="Garamond" panose="02020404030301010803" pitchFamily="18" charset="0"/>
              </a:rPr>
              <a:t>PRECEDENCJA TOWARZYSKA</a:t>
            </a:r>
          </a:p>
          <a:p>
            <a:pPr marL="0" indent="0">
              <a:buNone/>
            </a:pPr>
            <a:r>
              <a:rPr lang="pl-PL" sz="1800" dirty="0">
                <a:latin typeface="Garamond" panose="02020404030301010803" pitchFamily="18" charset="0"/>
              </a:rPr>
              <a:t>(osoba towarzysząca)</a:t>
            </a:r>
          </a:p>
        </p:txBody>
      </p:sp>
    </p:spTree>
    <p:extLst>
      <p:ext uri="{BB962C8B-B14F-4D97-AF65-F5344CB8AC3E}">
        <p14:creationId xmlns:p14="http://schemas.microsoft.com/office/powerpoint/2010/main" val="10538966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A176C6-160F-8C96-BB2C-4C6EEEE4EA93}"/>
              </a:ext>
            </a:extLst>
          </p:cNvPr>
          <p:cNvSpPr>
            <a:spLocks noGrp="1"/>
          </p:cNvSpPr>
          <p:nvPr>
            <p:ph type="title"/>
          </p:nvPr>
        </p:nvSpPr>
        <p:spPr>
          <a:xfrm>
            <a:off x="646111" y="452718"/>
            <a:ext cx="9404723" cy="665868"/>
          </a:xfrm>
        </p:spPr>
        <p:txBody>
          <a:bodyPr/>
          <a:lstStyle/>
          <a:p>
            <a:pPr algn="ctr"/>
            <a:r>
              <a:rPr lang="pl-PL" sz="3000" dirty="0">
                <a:latin typeface="Garamond" panose="02020404030301010803" pitchFamily="18" charset="0"/>
              </a:rPr>
              <a:t>ROZMOWY TELEFONICZNE I SMARTFON </a:t>
            </a:r>
          </a:p>
        </p:txBody>
      </p:sp>
      <p:pic>
        <p:nvPicPr>
          <p:cNvPr id="4" name="Obraz1">
            <a:extLst>
              <a:ext uri="{FF2B5EF4-FFF2-40B4-BE49-F238E27FC236}">
                <a16:creationId xmlns:a16="http://schemas.microsoft.com/office/drawing/2014/main" id="{AE359194-0156-2235-B1D4-45A240B12AEF}"/>
              </a:ext>
            </a:extLst>
          </p:cNvPr>
          <p:cNvPicPr>
            <a:picLocks noGrp="1"/>
          </p:cNvPicPr>
          <p:nvPr>
            <p:ph idx="1"/>
          </p:nvPr>
        </p:nvPicPr>
        <p:blipFill>
          <a:blip r:embed="rId2">
            <a:lum/>
            <a:alphaModFix/>
          </a:blip>
          <a:srcRect/>
          <a:stretch>
            <a:fillRect/>
          </a:stretch>
        </p:blipFill>
        <p:spPr>
          <a:xfrm>
            <a:off x="1195388" y="1439862"/>
            <a:ext cx="8763000" cy="4381500"/>
          </a:xfrm>
          <a:prstGeom prst="rect">
            <a:avLst/>
          </a:prstGeom>
        </p:spPr>
      </p:pic>
    </p:spTree>
    <p:extLst>
      <p:ext uri="{BB962C8B-B14F-4D97-AF65-F5344CB8AC3E}">
        <p14:creationId xmlns:p14="http://schemas.microsoft.com/office/powerpoint/2010/main" val="1626919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B528224-FD18-6958-C540-1885385C4D87}"/>
              </a:ext>
            </a:extLst>
          </p:cNvPr>
          <p:cNvSpPr>
            <a:spLocks noGrp="1"/>
          </p:cNvSpPr>
          <p:nvPr>
            <p:ph type="title"/>
          </p:nvPr>
        </p:nvSpPr>
        <p:spPr>
          <a:xfrm>
            <a:off x="646111" y="452718"/>
            <a:ext cx="9404723" cy="248618"/>
          </a:xfrm>
        </p:spPr>
        <p:txBody>
          <a:bodyPr/>
          <a:lstStyle/>
          <a:p>
            <a:endParaRPr lang="pl-PL" dirty="0"/>
          </a:p>
        </p:txBody>
      </p:sp>
      <p:sp>
        <p:nvSpPr>
          <p:cNvPr id="3" name="Symbol zastępczy zawartości 2">
            <a:extLst>
              <a:ext uri="{FF2B5EF4-FFF2-40B4-BE49-F238E27FC236}">
                <a16:creationId xmlns:a16="http://schemas.microsoft.com/office/drawing/2014/main" id="{E2CDCF7B-9280-0B1F-B620-A2FD701426E0}"/>
              </a:ext>
            </a:extLst>
          </p:cNvPr>
          <p:cNvSpPr>
            <a:spLocks noGrp="1"/>
          </p:cNvSpPr>
          <p:nvPr>
            <p:ph idx="1"/>
          </p:nvPr>
        </p:nvSpPr>
        <p:spPr>
          <a:xfrm>
            <a:off x="1103312" y="701336"/>
            <a:ext cx="8946541" cy="5547063"/>
          </a:xfrm>
        </p:spPr>
        <p:txBody>
          <a:bodyPr>
            <a:normAutofit lnSpcReduction="10000"/>
          </a:bodyPr>
          <a:lstStyle/>
          <a:p>
            <a:pPr algn="just"/>
            <a:r>
              <a:rPr lang="pl-PL" sz="2400" b="1" kern="150" dirty="0">
                <a:effectLst/>
                <a:latin typeface="Garamond" panose="02020404030301010803" pitchFamily="18" charset="0"/>
                <a:ea typeface="Segoe UI" panose="020B0502040204020203" pitchFamily="34" charset="0"/>
                <a:cs typeface="Tahoma" panose="020B0604030504040204" pitchFamily="34" charset="0"/>
              </a:rPr>
              <a:t>W przestrzeni publicznej staramy się nie prowadzić głośnych rozmów na prywatne tematy</a:t>
            </a:r>
            <a:r>
              <a:rPr lang="pl-PL" sz="2400" kern="150" dirty="0">
                <a:effectLst/>
                <a:latin typeface="Garamond" panose="02020404030301010803" pitchFamily="18" charset="0"/>
                <a:ea typeface="Segoe UI" panose="020B0502040204020203" pitchFamily="34" charset="0"/>
                <a:cs typeface="Tahoma" panose="020B0604030504040204" pitchFamily="34" charset="0"/>
              </a:rPr>
              <a:t>. Na służbowe również nie, a jeśli sytuacja wymaga takiej rozmowy, przekazujemy informację zwięźle i przyciszonym głosem. Jeśli rozmowa dotyczy osób trzecich staramy się nie wymieniać ich nazwisk.</a:t>
            </a:r>
          </a:p>
          <a:p>
            <a:pPr algn="just"/>
            <a:r>
              <a:rPr lang="pl-PL" sz="2400" kern="150" dirty="0">
                <a:effectLst/>
                <a:latin typeface="Garamond" panose="02020404030301010803" pitchFamily="18" charset="0"/>
                <a:ea typeface="Segoe UI" panose="020B0502040204020203" pitchFamily="34" charset="0"/>
                <a:cs typeface="Tahoma" panose="020B0604030504040204" pitchFamily="34" charset="0"/>
              </a:rPr>
              <a:t>Nie dzwonimy do ludzi w sprawach prywatnych </a:t>
            </a:r>
            <a:r>
              <a:rPr lang="pl-PL" sz="2400" b="0" kern="150" dirty="0">
                <a:effectLst/>
                <a:latin typeface="Garamond" panose="02020404030301010803" pitchFamily="18" charset="0"/>
                <a:ea typeface="Segoe UI" panose="020B0502040204020203" pitchFamily="34" charset="0"/>
                <a:cs typeface="Tahoma" panose="020B0604030504040204" pitchFamily="34" charset="0"/>
              </a:rPr>
              <a:t>wcześniej niż przed godz. </a:t>
            </a:r>
            <a:r>
              <a:rPr lang="pl-PL" sz="2400" kern="150" dirty="0">
                <a:latin typeface="Garamond" panose="02020404030301010803" pitchFamily="18" charset="0"/>
                <a:ea typeface="Segoe UI" panose="020B0502040204020203" pitchFamily="34" charset="0"/>
                <a:cs typeface="Tahoma" panose="020B0604030504040204" pitchFamily="34" charset="0"/>
              </a:rPr>
              <a:t>9</a:t>
            </a:r>
            <a:r>
              <a:rPr lang="pl-PL" sz="2400" b="0" kern="150" dirty="0">
                <a:effectLst/>
                <a:latin typeface="Garamond" panose="02020404030301010803" pitchFamily="18" charset="0"/>
                <a:ea typeface="Segoe UI" panose="020B0502040204020203" pitchFamily="34" charset="0"/>
                <a:cs typeface="Tahoma" panose="020B0604030504040204" pitchFamily="34" charset="0"/>
              </a:rPr>
              <a:t>.00 i później niż po godz. 21.00,</a:t>
            </a:r>
            <a:r>
              <a:rPr lang="pl-PL" sz="2400" kern="150" dirty="0">
                <a:effectLst/>
                <a:latin typeface="Garamond" panose="02020404030301010803" pitchFamily="18" charset="0"/>
                <a:ea typeface="Segoe UI" panose="020B0502040204020203" pitchFamily="34" charset="0"/>
                <a:cs typeface="Tahoma" panose="020B0604030504040204" pitchFamily="34" charset="0"/>
              </a:rPr>
              <a:t> chyba, że jest to bliska nam osoba i znamy jej przyzwyczajenia. W sprawach służbowych dzwonimy pomiędzy</a:t>
            </a:r>
            <a:r>
              <a:rPr lang="pl-PL" sz="2400" b="1" kern="150" dirty="0">
                <a:effectLst/>
                <a:latin typeface="Garamond" panose="02020404030301010803" pitchFamily="18" charset="0"/>
                <a:ea typeface="Segoe UI" panose="020B0502040204020203" pitchFamily="34" charset="0"/>
                <a:cs typeface="Tahoma" panose="020B0604030504040204" pitchFamily="34" charset="0"/>
              </a:rPr>
              <a:t> </a:t>
            </a:r>
            <a:r>
              <a:rPr lang="pl-PL" sz="2400" b="0" kern="150" dirty="0">
                <a:effectLst/>
                <a:latin typeface="Garamond" panose="02020404030301010803" pitchFamily="18" charset="0"/>
                <a:ea typeface="Segoe UI" panose="020B0502040204020203" pitchFamily="34" charset="0"/>
                <a:cs typeface="Tahoma" panose="020B0604030504040204" pitchFamily="34" charset="0"/>
              </a:rPr>
              <a:t>8.00 a 17.00</a:t>
            </a:r>
            <a:r>
              <a:rPr lang="pl-PL" sz="2400" kern="150" dirty="0">
                <a:effectLst/>
                <a:latin typeface="Garamond" panose="02020404030301010803" pitchFamily="18" charset="0"/>
                <a:ea typeface="Segoe UI" panose="020B0502040204020203" pitchFamily="34" charset="0"/>
                <a:cs typeface="Tahoma" panose="020B0604030504040204" pitchFamily="34" charset="0"/>
              </a:rPr>
              <a:t>.</a:t>
            </a:r>
          </a:p>
          <a:p>
            <a:pPr algn="just"/>
            <a:r>
              <a:rPr lang="pl-PL" sz="2400" kern="150" dirty="0">
                <a:latin typeface="Garamond" panose="02020404030301010803" pitchFamily="18" charset="0"/>
                <a:ea typeface="Segoe UI" panose="020B0502040204020203" pitchFamily="34" charset="0"/>
                <a:cs typeface="Tahoma" panose="020B0604030504040204" pitchFamily="34" charset="0"/>
              </a:rPr>
              <a:t>Nie dzwonimy na urlopie (uwaga szykowane są zmiany). Jeśli ktoś wraca z urlopu dajmy mu jeden dzień na aklimatyzację. </a:t>
            </a:r>
          </a:p>
          <a:p>
            <a:pPr algn="just"/>
            <a:r>
              <a:rPr lang="pl-PL" sz="2400" kern="150" dirty="0">
                <a:effectLst/>
                <a:latin typeface="Garamond" panose="02020404030301010803" pitchFamily="18" charset="0"/>
                <a:ea typeface="Segoe UI" panose="020B0502040204020203" pitchFamily="34" charset="0"/>
                <a:cs typeface="Tahoma" panose="020B0604030504040204" pitchFamily="34" charset="0"/>
              </a:rPr>
              <a:t>Osoba, z którą rozmawiamy twarzą w twarz ma priorytet nad osobą, która dzwoni. Dlatego, jeśli rozmawiamy z kimś osobiście to albo nie odbieramy telefonu i potem oddzwaniamy, albo odbieramy po czym krótko i zwięźle mówimy, że oddzwonimy. Umawiamy się na „widełki”. </a:t>
            </a:r>
          </a:p>
          <a:p>
            <a:pPr algn="just"/>
            <a:endParaRPr lang="pl-PL" sz="1800" kern="150" dirty="0">
              <a:latin typeface="Garamond" panose="02020404030301010803" pitchFamily="18" charset="0"/>
              <a:ea typeface="Segoe UI" panose="020B0502040204020203" pitchFamily="34" charset="0"/>
              <a:cs typeface="Tahoma" panose="020B0604030504040204" pitchFamily="34" charset="0"/>
            </a:endParaRPr>
          </a:p>
          <a:p>
            <a:pPr algn="just"/>
            <a:endParaRPr lang="pl-PL" sz="1800" kern="150" dirty="0">
              <a:latin typeface="Garamond" panose="02020404030301010803" pitchFamily="18" charset="0"/>
              <a:ea typeface="Segoe UI" panose="020B0502040204020203" pitchFamily="34" charset="0"/>
              <a:cs typeface="Tahoma" panose="020B0604030504040204" pitchFamily="34" charset="0"/>
            </a:endParaRPr>
          </a:p>
          <a:p>
            <a:pPr algn="just"/>
            <a:endParaRPr lang="pl-PL" sz="1800" kern="150" dirty="0">
              <a:latin typeface="Garamond" panose="02020404030301010803" pitchFamily="18" charset="0"/>
              <a:ea typeface="Segoe UI" panose="020B0502040204020203" pitchFamily="34" charset="0"/>
              <a:cs typeface="Tahoma" panose="020B0604030504040204" pitchFamily="34" charset="0"/>
            </a:endParaRPr>
          </a:p>
          <a:p>
            <a:pPr algn="just"/>
            <a:endParaRPr lang="pl-PL" sz="1800" kern="150" dirty="0">
              <a:effectLst/>
              <a:latin typeface="Garamond" panose="02020404030301010803" pitchFamily="18" charset="0"/>
              <a:ea typeface="Segoe UI" panose="020B0502040204020203" pitchFamily="34" charset="0"/>
              <a:cs typeface="Tahoma" panose="020B0604030504040204" pitchFamily="34" charset="0"/>
            </a:endParaRPr>
          </a:p>
          <a:p>
            <a:endParaRPr lang="pl-PL" dirty="0"/>
          </a:p>
        </p:txBody>
      </p:sp>
    </p:spTree>
    <p:extLst>
      <p:ext uri="{BB962C8B-B14F-4D97-AF65-F5344CB8AC3E}">
        <p14:creationId xmlns:p14="http://schemas.microsoft.com/office/powerpoint/2010/main" val="30088748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E1A9317-EEEE-9803-BED8-5F228A58C1D9}"/>
              </a:ext>
            </a:extLst>
          </p:cNvPr>
          <p:cNvSpPr>
            <a:spLocks noGrp="1"/>
          </p:cNvSpPr>
          <p:nvPr>
            <p:ph type="title"/>
          </p:nvPr>
        </p:nvSpPr>
        <p:spPr>
          <a:xfrm>
            <a:off x="646111" y="452718"/>
            <a:ext cx="9404723" cy="156883"/>
          </a:xfrm>
        </p:spPr>
        <p:txBody>
          <a:bodyPr/>
          <a:lstStyle/>
          <a:p>
            <a:endParaRPr lang="pl-PL" dirty="0"/>
          </a:p>
        </p:txBody>
      </p:sp>
      <p:sp>
        <p:nvSpPr>
          <p:cNvPr id="3" name="Symbol zastępczy zawartości 2">
            <a:extLst>
              <a:ext uri="{FF2B5EF4-FFF2-40B4-BE49-F238E27FC236}">
                <a16:creationId xmlns:a16="http://schemas.microsoft.com/office/drawing/2014/main" id="{286BE039-BC35-3C6F-4748-59640D58375B}"/>
              </a:ext>
            </a:extLst>
          </p:cNvPr>
          <p:cNvSpPr>
            <a:spLocks noGrp="1"/>
          </p:cNvSpPr>
          <p:nvPr>
            <p:ph idx="1"/>
          </p:nvPr>
        </p:nvSpPr>
        <p:spPr>
          <a:xfrm>
            <a:off x="1103312" y="452718"/>
            <a:ext cx="8946541" cy="5795681"/>
          </a:xfrm>
        </p:spPr>
        <p:txBody>
          <a:bodyPr/>
          <a:lstStyle/>
          <a:p>
            <a:pPr algn="just"/>
            <a:r>
              <a:rPr lang="pl-PL" sz="2400" kern="150" dirty="0">
                <a:effectLst/>
                <a:latin typeface="Garamond" panose="02020404030301010803" pitchFamily="18" charset="0"/>
                <a:ea typeface="Segoe UI" panose="020B0502040204020203" pitchFamily="34" charset="0"/>
                <a:cs typeface="Tahoma" panose="020B0604030504040204" pitchFamily="34" charset="0"/>
              </a:rPr>
              <a:t>Rozmowę kończy zawsze ta osoba, która ją rozpoczęła. Jeśli się na to nie zanosi, a my nie mamy czasu długo rozmawiać, wówczas albo dyskretnie naprowadzamy rozmówcę na zakończenie rozmowy, albo mówimy otwarcie, że obowiązki nas wzywają. Możemy dodać, że chętnie oddzwonimy w wolnym czasie aby kontynuować pogawędkę, bo temat jest niezmiernie interesujący.</a:t>
            </a:r>
          </a:p>
          <a:p>
            <a:pPr algn="just"/>
            <a:r>
              <a:rPr lang="pl-PL" sz="2400" kern="150" dirty="0">
                <a:latin typeface="Garamond" panose="02020404030301010803" pitchFamily="18" charset="0"/>
                <a:ea typeface="Segoe UI" panose="020B0502040204020203" pitchFamily="34" charset="0"/>
                <a:cs typeface="Tahoma" panose="020B0604030504040204" pitchFamily="34" charset="0"/>
              </a:rPr>
              <a:t>Jeżeli podczas rozmowy połączenie zostało zerwane- oddzwania osoba, która połączenie inicjowała</a:t>
            </a:r>
          </a:p>
          <a:p>
            <a:pPr algn="just"/>
            <a:r>
              <a:rPr lang="pl-PL" sz="2400" dirty="0">
                <a:effectLst/>
                <a:latin typeface="Garamond" panose="02020404030301010803" pitchFamily="18" charset="0"/>
                <a:ea typeface="Segoe UI" panose="020B0502040204020203" pitchFamily="34" charset="0"/>
                <a:cs typeface="Tahoma" panose="020B0604030504040204" pitchFamily="34" charset="0"/>
              </a:rPr>
              <a:t>Jeśli przełączamy kogoś na system głośnomówiący zawsze o tym informujemy</a:t>
            </a:r>
          </a:p>
          <a:p>
            <a:pPr algn="just"/>
            <a:r>
              <a:rPr lang="pl-PL" sz="2400" kern="150" dirty="0">
                <a:effectLst/>
                <a:latin typeface="Garamond" panose="02020404030301010803" pitchFamily="18" charset="0"/>
                <a:ea typeface="Segoe UI" panose="020B0502040204020203" pitchFamily="34" charset="0"/>
                <a:cs typeface="Tahoma" panose="020B0604030504040204" pitchFamily="34" charset="0"/>
              </a:rPr>
              <a:t>Unikamy ustawiania dzwonków głośnych, alarmujących i tzw. “dowcipnych”. „</a:t>
            </a:r>
            <a:r>
              <a:rPr lang="pl-PL" sz="2400" kern="150" dirty="0" err="1">
                <a:effectLst/>
                <a:latin typeface="Garamond" panose="02020404030301010803" pitchFamily="18" charset="0"/>
                <a:ea typeface="Segoe UI" panose="020B0502040204020203" pitchFamily="34" charset="0"/>
                <a:cs typeface="Tahoma" panose="020B0604030504040204" pitchFamily="34" charset="0"/>
              </a:rPr>
              <a:t>Oh</a:t>
            </a:r>
            <a:r>
              <a:rPr lang="pl-PL" sz="2400" kern="150" dirty="0">
                <a:effectLst/>
                <a:latin typeface="Garamond" panose="02020404030301010803" pitchFamily="18" charset="0"/>
                <a:ea typeface="Segoe UI" panose="020B0502040204020203" pitchFamily="34" charset="0"/>
                <a:cs typeface="Tahoma" panose="020B0604030504040204" pitchFamily="34" charset="0"/>
              </a:rPr>
              <a:t> baby…”, „rechot żaby…” </a:t>
            </a:r>
          </a:p>
          <a:p>
            <a:pPr algn="just"/>
            <a:r>
              <a:rPr lang="pl-PL" sz="2400" kern="150" dirty="0">
                <a:latin typeface="Garamond" panose="02020404030301010803" pitchFamily="18" charset="0"/>
                <a:ea typeface="Segoe UI" panose="020B0502040204020203" pitchFamily="34" charset="0"/>
                <a:cs typeface="Tahoma" panose="020B0604030504040204" pitchFamily="34" charset="0"/>
              </a:rPr>
              <a:t>Jeżeli ktoś nie odbiera rozłączamy się po piątym/</a:t>
            </a:r>
            <a:r>
              <a:rPr lang="pl-PL" sz="2400" kern="150">
                <a:latin typeface="Garamond" panose="02020404030301010803" pitchFamily="18" charset="0"/>
                <a:ea typeface="Segoe UI" panose="020B0502040204020203" pitchFamily="34" charset="0"/>
                <a:cs typeface="Tahoma" panose="020B0604030504040204" pitchFamily="34" charset="0"/>
              </a:rPr>
              <a:t>szóstym sygnale</a:t>
            </a:r>
          </a:p>
          <a:p>
            <a:pPr algn="just"/>
            <a:endParaRPr lang="pl-PL" sz="2400" kern="150" dirty="0">
              <a:effectLst/>
              <a:latin typeface="Garamond" panose="02020404030301010803" pitchFamily="18" charset="0"/>
              <a:ea typeface="Segoe UI" panose="020B0502040204020203" pitchFamily="34" charset="0"/>
              <a:cs typeface="Tahoma" panose="020B0604030504040204" pitchFamily="34" charset="0"/>
            </a:endParaRPr>
          </a:p>
          <a:p>
            <a:pPr algn="just"/>
            <a:endParaRPr lang="pl-PL" sz="2400" kern="150" dirty="0">
              <a:effectLst/>
              <a:latin typeface="Garamond" panose="02020404030301010803" pitchFamily="18" charset="0"/>
              <a:ea typeface="Segoe UI" panose="020B0502040204020203" pitchFamily="34" charset="0"/>
              <a:cs typeface="Tahoma" panose="020B0604030504040204" pitchFamily="34" charset="0"/>
            </a:endParaRPr>
          </a:p>
          <a:p>
            <a:pPr algn="just"/>
            <a:endParaRPr lang="pl-PL" sz="2400" kern="150" dirty="0">
              <a:effectLst/>
              <a:latin typeface="Garamond" panose="02020404030301010803" pitchFamily="18" charset="0"/>
              <a:ea typeface="Segoe UI" panose="020B0502040204020203" pitchFamily="34" charset="0"/>
              <a:cs typeface="Tahoma" panose="020B0604030504040204" pitchFamily="34" charset="0"/>
            </a:endParaRPr>
          </a:p>
          <a:p>
            <a:endParaRPr lang="pl-PL" dirty="0"/>
          </a:p>
        </p:txBody>
      </p:sp>
    </p:spTree>
    <p:extLst>
      <p:ext uri="{BB962C8B-B14F-4D97-AF65-F5344CB8AC3E}">
        <p14:creationId xmlns:p14="http://schemas.microsoft.com/office/powerpoint/2010/main" val="3837862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B17A838-DBC9-49F9-DD04-A35AFA676CD6}"/>
              </a:ext>
            </a:extLst>
          </p:cNvPr>
          <p:cNvSpPr>
            <a:spLocks noGrp="1"/>
          </p:cNvSpPr>
          <p:nvPr>
            <p:ph type="title"/>
          </p:nvPr>
        </p:nvSpPr>
        <p:spPr>
          <a:xfrm>
            <a:off x="646111" y="452718"/>
            <a:ext cx="9404723" cy="71065"/>
          </a:xfrm>
        </p:spPr>
        <p:txBody>
          <a:bodyPr/>
          <a:lstStyle/>
          <a:p>
            <a:r>
              <a:rPr lang="pl-PL" sz="4000" dirty="0">
                <a:latin typeface="Garamond" panose="02020404030301010803" pitchFamily="18" charset="0"/>
              </a:rPr>
              <a:t>1. Szef idzie muszę kończyć</a:t>
            </a:r>
            <a:br>
              <a:rPr lang="pl-PL" sz="4000" dirty="0">
                <a:latin typeface="Garamond" panose="02020404030301010803" pitchFamily="18" charset="0"/>
              </a:rPr>
            </a:br>
            <a:r>
              <a:rPr lang="pl-PL" sz="4000" dirty="0">
                <a:latin typeface="Garamond" panose="02020404030301010803" pitchFamily="18" charset="0"/>
              </a:rPr>
              <a:t>2. Dzwoni „trudny klient”….</a:t>
            </a:r>
            <a:br>
              <a:rPr lang="pl-PL" sz="4000" dirty="0">
                <a:latin typeface="Garamond" panose="02020404030301010803" pitchFamily="18" charset="0"/>
              </a:rPr>
            </a:br>
            <a:r>
              <a:rPr lang="pl-PL" sz="4000" dirty="0">
                <a:latin typeface="Garamond" panose="02020404030301010803" pitchFamily="18" charset="0"/>
              </a:rPr>
              <a:t>3. Czekając na przyjście innego pracownika komentujemy jakieś sytuacje, wydarzenia lub ludzi, klientów itp. </a:t>
            </a:r>
            <a:br>
              <a:rPr lang="pl-PL" dirty="0"/>
            </a:br>
            <a:endParaRPr lang="pl-PL" dirty="0"/>
          </a:p>
        </p:txBody>
      </p:sp>
      <p:pic>
        <p:nvPicPr>
          <p:cNvPr id="4" name="Obraz2">
            <a:extLst>
              <a:ext uri="{FF2B5EF4-FFF2-40B4-BE49-F238E27FC236}">
                <a16:creationId xmlns:a16="http://schemas.microsoft.com/office/drawing/2014/main" id="{A1B70128-6CBF-AD3F-979E-F380E7C948A7}"/>
              </a:ext>
            </a:extLst>
          </p:cNvPr>
          <p:cNvPicPr>
            <a:picLocks noGrp="1"/>
          </p:cNvPicPr>
          <p:nvPr>
            <p:ph idx="1"/>
          </p:nvPr>
        </p:nvPicPr>
        <p:blipFill>
          <a:blip r:embed="rId2">
            <a:lum/>
            <a:alphaModFix/>
          </a:blip>
          <a:srcRect/>
          <a:stretch>
            <a:fillRect/>
          </a:stretch>
        </p:blipFill>
        <p:spPr>
          <a:xfrm>
            <a:off x="4658818" y="3120632"/>
            <a:ext cx="5266417" cy="3284650"/>
          </a:xfrm>
          <a:prstGeom prst="rect">
            <a:avLst/>
          </a:prstGeom>
        </p:spPr>
      </p:pic>
    </p:spTree>
    <p:extLst>
      <p:ext uri="{BB962C8B-B14F-4D97-AF65-F5344CB8AC3E}">
        <p14:creationId xmlns:p14="http://schemas.microsoft.com/office/powerpoint/2010/main" val="1347126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C3E9301-1087-572D-C8B9-058281CDD43B}"/>
              </a:ext>
            </a:extLst>
          </p:cNvPr>
          <p:cNvSpPr>
            <a:spLocks noGrp="1"/>
          </p:cNvSpPr>
          <p:nvPr>
            <p:ph type="title"/>
          </p:nvPr>
        </p:nvSpPr>
        <p:spPr>
          <a:xfrm>
            <a:off x="646111" y="452719"/>
            <a:ext cx="9404723" cy="665868"/>
          </a:xfrm>
        </p:spPr>
        <p:txBody>
          <a:bodyPr/>
          <a:lstStyle/>
          <a:p>
            <a:pPr algn="ctr"/>
            <a:r>
              <a:rPr lang="pl-PL" sz="3000" b="1" dirty="0">
                <a:latin typeface="Garamond" panose="02020404030301010803" pitchFamily="18" charset="0"/>
              </a:rPr>
              <a:t>PHUBBING</a:t>
            </a:r>
          </a:p>
        </p:txBody>
      </p:sp>
      <p:sp>
        <p:nvSpPr>
          <p:cNvPr id="3" name="Symbol zastępczy zawartości 2">
            <a:extLst>
              <a:ext uri="{FF2B5EF4-FFF2-40B4-BE49-F238E27FC236}">
                <a16:creationId xmlns:a16="http://schemas.microsoft.com/office/drawing/2014/main" id="{EA43B1BF-7200-368E-F00D-EA21CD453467}"/>
              </a:ext>
            </a:extLst>
          </p:cNvPr>
          <p:cNvSpPr>
            <a:spLocks noGrp="1"/>
          </p:cNvSpPr>
          <p:nvPr>
            <p:ph idx="1"/>
          </p:nvPr>
        </p:nvSpPr>
        <p:spPr>
          <a:xfrm>
            <a:off x="1103312" y="1260630"/>
            <a:ext cx="8946541" cy="4987770"/>
          </a:xfrm>
        </p:spPr>
        <p:txBody>
          <a:bodyPr/>
          <a:lstStyle/>
          <a:p>
            <a:pPr algn="just"/>
            <a:r>
              <a:rPr lang="pl-PL" sz="2800" kern="150" dirty="0">
                <a:effectLst/>
                <a:latin typeface="Garamond" panose="02020404030301010803" pitchFamily="18" charset="0"/>
                <a:ea typeface="Segoe UI" panose="020B0502040204020203" pitchFamily="34" charset="0"/>
                <a:cs typeface="Tahoma" panose="020B0604030504040204" pitchFamily="34" charset="0"/>
              </a:rPr>
              <a:t>Odpowiadanie na wiadomości, komentarze, wirtualne zaczepki albo nieustanne sprawdzanie </a:t>
            </a:r>
            <a:r>
              <a:rPr lang="pl-PL" sz="2800" kern="150" dirty="0" err="1">
                <a:effectLst/>
                <a:latin typeface="Garamond" panose="02020404030301010803" pitchFamily="18" charset="0"/>
                <a:ea typeface="Segoe UI" panose="020B0502040204020203" pitchFamily="34" charset="0"/>
                <a:cs typeface="Tahoma" panose="020B0604030504040204" pitchFamily="34" charset="0"/>
              </a:rPr>
              <a:t>lajków</a:t>
            </a:r>
            <a:r>
              <a:rPr lang="pl-PL" sz="2800" kern="150" dirty="0">
                <a:effectLst/>
                <a:latin typeface="Garamond" panose="02020404030301010803" pitchFamily="18" charset="0"/>
                <a:ea typeface="Segoe UI" panose="020B0502040204020203" pitchFamily="34" charset="0"/>
                <a:cs typeface="Tahoma" panose="020B0604030504040204" pitchFamily="34" charset="0"/>
              </a:rPr>
              <a:t> pod zdjęciem podczas rozmowy z kimś. </a:t>
            </a:r>
          </a:p>
          <a:p>
            <a:pPr marL="0" indent="0" algn="just">
              <a:buNone/>
            </a:pPr>
            <a:endParaRPr lang="pl-PL" sz="2800" kern="150" dirty="0">
              <a:latin typeface="Garamond" panose="02020404030301010803" pitchFamily="18" charset="0"/>
              <a:ea typeface="Segoe UI" panose="020B0502040204020203" pitchFamily="34" charset="0"/>
              <a:cs typeface="Tahoma" panose="020B0604030504040204" pitchFamily="34" charset="0"/>
            </a:endParaRPr>
          </a:p>
          <a:p>
            <a:pPr marL="0" indent="0" algn="just">
              <a:buNone/>
            </a:pPr>
            <a:r>
              <a:rPr lang="pl-PL" sz="2800" kern="150" dirty="0">
                <a:effectLst/>
                <a:latin typeface="Garamond" panose="02020404030301010803" pitchFamily="18" charset="0"/>
                <a:ea typeface="Segoe UI" panose="020B0502040204020203" pitchFamily="34" charset="0"/>
                <a:cs typeface="Tahoma" panose="020B0604030504040204" pitchFamily="34" charset="0"/>
              </a:rPr>
              <a:t>O ile można zrozumieć, że robią to dzieci i  dorastająca młodzież, to nie ma dobrego usprawiedliwienia dla takiego postępowania wśród osób dorosłych i </a:t>
            </a:r>
            <a:r>
              <a:rPr lang="pl-PL" sz="2800" i="0" kern="150" dirty="0">
                <a:effectLst/>
                <a:latin typeface="Garamond" panose="02020404030301010803" pitchFamily="18" charset="0"/>
                <a:ea typeface="Segoe UI" panose="020B0502040204020203" pitchFamily="34" charset="0"/>
                <a:cs typeface="Tahoma" panose="020B0604030504040204" pitchFamily="34" charset="0"/>
              </a:rPr>
              <a:t>oświeconych</a:t>
            </a:r>
            <a:r>
              <a:rPr lang="pl-PL" sz="2800" kern="150" dirty="0">
                <a:effectLst/>
                <a:latin typeface="Garamond" panose="02020404030301010803" pitchFamily="18" charset="0"/>
                <a:ea typeface="Segoe UI" panose="020B0502040204020203" pitchFamily="34" charset="0"/>
                <a:cs typeface="Tahoma" panose="020B0604030504040204" pitchFamily="34" charset="0"/>
              </a:rPr>
              <a:t>. Niestety takie zachowanie może oznaczać tylko jedno: że smartfon przejmuje nad nami kontrolę wywierając presję ciągłego bycia online.</a:t>
            </a:r>
          </a:p>
          <a:p>
            <a:endParaRPr lang="pl-PL" dirty="0"/>
          </a:p>
        </p:txBody>
      </p:sp>
    </p:spTree>
    <p:extLst>
      <p:ext uri="{BB962C8B-B14F-4D97-AF65-F5344CB8AC3E}">
        <p14:creationId xmlns:p14="http://schemas.microsoft.com/office/powerpoint/2010/main" val="1521074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12C7768-B8FA-A6F5-8A76-27E742573791}"/>
              </a:ext>
            </a:extLst>
          </p:cNvPr>
          <p:cNvSpPr>
            <a:spLocks noGrp="1"/>
          </p:cNvSpPr>
          <p:nvPr>
            <p:ph type="title"/>
          </p:nvPr>
        </p:nvSpPr>
        <p:spPr>
          <a:xfrm>
            <a:off x="646111" y="452718"/>
            <a:ext cx="9404723" cy="640791"/>
          </a:xfrm>
        </p:spPr>
        <p:txBody>
          <a:bodyPr/>
          <a:lstStyle/>
          <a:p>
            <a:pPr algn="ctr"/>
            <a:r>
              <a:rPr lang="pl-PL" sz="3000" dirty="0">
                <a:latin typeface="Garamond" panose="02020404030301010803" pitchFamily="18" charset="0"/>
              </a:rPr>
              <a:t>SPOTKANIA ONLINE</a:t>
            </a:r>
          </a:p>
        </p:txBody>
      </p:sp>
      <p:sp>
        <p:nvSpPr>
          <p:cNvPr id="5" name="Symbol zastępczy zawartości 4">
            <a:extLst>
              <a:ext uri="{FF2B5EF4-FFF2-40B4-BE49-F238E27FC236}">
                <a16:creationId xmlns:a16="http://schemas.microsoft.com/office/drawing/2014/main" id="{69ED0518-AFBB-47B1-A415-EDD619464E86}"/>
              </a:ext>
            </a:extLst>
          </p:cNvPr>
          <p:cNvSpPr>
            <a:spLocks noGrp="1"/>
          </p:cNvSpPr>
          <p:nvPr>
            <p:ph idx="1"/>
          </p:nvPr>
        </p:nvSpPr>
        <p:spPr>
          <a:xfrm>
            <a:off x="1104293" y="1093509"/>
            <a:ext cx="8946541" cy="5154890"/>
          </a:xfrm>
        </p:spPr>
        <p:txBody>
          <a:bodyPr/>
          <a:lstStyle/>
          <a:p>
            <a:pPr algn="just"/>
            <a:r>
              <a:rPr lang="pl-PL" sz="2400" dirty="0">
                <a:latin typeface="Garamond" panose="02020404030301010803" pitchFamily="18" charset="0"/>
              </a:rPr>
              <a:t>Zebrania, narady, wykłady czy lekcje odbywające się w formie </a:t>
            </a:r>
            <a:r>
              <a:rPr lang="pl-PL" sz="2400" dirty="0" err="1">
                <a:latin typeface="Garamond" panose="02020404030301010803" pitchFamily="18" charset="0"/>
              </a:rPr>
              <a:t>webinarów</a:t>
            </a:r>
            <a:r>
              <a:rPr lang="pl-PL" sz="2400" dirty="0">
                <a:latin typeface="Garamond" panose="02020404030301010803" pitchFamily="18" charset="0"/>
              </a:rPr>
              <a:t> i wideokonferencji wymagają swego rodzaju obycia w tym właśnie wirtualnym środowisku. </a:t>
            </a:r>
          </a:p>
          <a:p>
            <a:endParaRPr lang="pl-PL" dirty="0"/>
          </a:p>
        </p:txBody>
      </p:sp>
      <p:pic>
        <p:nvPicPr>
          <p:cNvPr id="6" name="Obraz1">
            <a:extLst>
              <a:ext uri="{FF2B5EF4-FFF2-40B4-BE49-F238E27FC236}">
                <a16:creationId xmlns:a16="http://schemas.microsoft.com/office/drawing/2014/main" id="{BBF1D7FE-0887-4895-BAE6-7C16B3DB0D46}"/>
              </a:ext>
            </a:extLst>
          </p:cNvPr>
          <p:cNvPicPr/>
          <p:nvPr/>
        </p:nvPicPr>
        <p:blipFill>
          <a:blip r:embed="rId2">
            <a:lum/>
            <a:alphaModFix/>
          </a:blip>
          <a:srcRect/>
          <a:stretch>
            <a:fillRect/>
          </a:stretch>
        </p:blipFill>
        <p:spPr>
          <a:xfrm>
            <a:off x="2384981" y="2259486"/>
            <a:ext cx="6796726" cy="3189207"/>
          </a:xfrm>
          <a:prstGeom prst="rect">
            <a:avLst/>
          </a:prstGeom>
          <a:ln>
            <a:noFill/>
            <a:prstDash/>
          </a:ln>
        </p:spPr>
      </p:pic>
      <p:sp>
        <p:nvSpPr>
          <p:cNvPr id="7" name="Prostokąt 6">
            <a:extLst>
              <a:ext uri="{FF2B5EF4-FFF2-40B4-BE49-F238E27FC236}">
                <a16:creationId xmlns:a16="http://schemas.microsoft.com/office/drawing/2014/main" id="{DCC4EF57-F9DE-4580-962A-FF9AB35143CD}"/>
              </a:ext>
            </a:extLst>
          </p:cNvPr>
          <p:cNvSpPr/>
          <p:nvPr/>
        </p:nvSpPr>
        <p:spPr>
          <a:xfrm>
            <a:off x="791851" y="3105835"/>
            <a:ext cx="10699423" cy="2862322"/>
          </a:xfrm>
          <a:prstGeom prst="rect">
            <a:avLst/>
          </a:prstGeom>
        </p:spPr>
        <p:txBody>
          <a:bodyPr wrap="square">
            <a:spAutoFit/>
          </a:bodyPr>
          <a:lstStyle/>
          <a:p>
            <a:endParaRPr lang="pl-PL" dirty="0">
              <a:latin typeface="Playfair Display"/>
              <a:ea typeface="Segoe UI" panose="020B0502040204020203" pitchFamily="34" charset="0"/>
              <a:cs typeface="Tahoma" panose="020B0604030504040204" pitchFamily="34" charset="0"/>
            </a:endParaRPr>
          </a:p>
          <a:p>
            <a:endParaRPr lang="pl-PL" dirty="0">
              <a:latin typeface="Playfair Display"/>
              <a:ea typeface="Segoe UI" panose="020B0502040204020203" pitchFamily="34" charset="0"/>
              <a:cs typeface="Tahoma" panose="020B0604030504040204" pitchFamily="34" charset="0"/>
            </a:endParaRPr>
          </a:p>
          <a:p>
            <a:endParaRPr lang="pl-PL" dirty="0">
              <a:latin typeface="Playfair Display"/>
              <a:ea typeface="Segoe UI" panose="020B0502040204020203" pitchFamily="34" charset="0"/>
              <a:cs typeface="Tahoma" panose="020B0604030504040204" pitchFamily="34" charset="0"/>
            </a:endParaRPr>
          </a:p>
          <a:p>
            <a:endParaRPr lang="pl-PL" dirty="0">
              <a:latin typeface="Playfair Display"/>
              <a:ea typeface="Segoe UI" panose="020B0502040204020203" pitchFamily="34" charset="0"/>
              <a:cs typeface="Tahoma" panose="020B0604030504040204" pitchFamily="34" charset="0"/>
            </a:endParaRPr>
          </a:p>
          <a:p>
            <a:endParaRPr lang="pl-PL" dirty="0">
              <a:latin typeface="Playfair Display"/>
              <a:ea typeface="Segoe UI" panose="020B0502040204020203" pitchFamily="34" charset="0"/>
              <a:cs typeface="Tahoma" panose="020B0604030504040204" pitchFamily="34" charset="0"/>
            </a:endParaRPr>
          </a:p>
          <a:p>
            <a:endParaRPr lang="pl-PL" dirty="0">
              <a:latin typeface="Playfair Display"/>
              <a:ea typeface="Segoe UI" panose="020B0502040204020203" pitchFamily="34" charset="0"/>
              <a:cs typeface="Tahoma" panose="020B0604030504040204" pitchFamily="34" charset="0"/>
            </a:endParaRPr>
          </a:p>
          <a:p>
            <a:endParaRPr lang="pl-PL" sz="2400" dirty="0">
              <a:latin typeface="Garamond" panose="02020404030301010803" pitchFamily="18" charset="0"/>
              <a:ea typeface="Segoe UI" panose="020B0502040204020203" pitchFamily="34" charset="0"/>
              <a:cs typeface="Tahoma" panose="020B0604030504040204" pitchFamily="34" charset="0"/>
            </a:endParaRPr>
          </a:p>
          <a:p>
            <a:endParaRPr lang="pl-PL" sz="2400" dirty="0">
              <a:latin typeface="Garamond" panose="02020404030301010803" pitchFamily="18" charset="0"/>
              <a:ea typeface="Segoe UI" panose="020B0502040204020203" pitchFamily="34" charset="0"/>
              <a:cs typeface="Tahoma" panose="020B0604030504040204" pitchFamily="34" charset="0"/>
            </a:endParaRPr>
          </a:p>
          <a:p>
            <a:r>
              <a:rPr lang="pl-PL" sz="2400" dirty="0">
                <a:latin typeface="Garamond" panose="02020404030301010803" pitchFamily="18" charset="0"/>
                <a:ea typeface="Segoe UI" panose="020B0502040204020203" pitchFamily="34" charset="0"/>
                <a:cs typeface="Tahoma" panose="020B0604030504040204" pitchFamily="34" charset="0"/>
              </a:rPr>
              <a:t>Raz możesz twierdzić, że dałeś się zaskoczyć, następnym razem jesteś nieprzygotowany </a:t>
            </a:r>
            <a:endParaRPr lang="pl-PL" sz="2400" dirty="0">
              <a:latin typeface="Garamond" panose="02020404030301010803" pitchFamily="18" charset="0"/>
            </a:endParaRPr>
          </a:p>
        </p:txBody>
      </p:sp>
    </p:spTree>
    <p:extLst>
      <p:ext uri="{BB962C8B-B14F-4D97-AF65-F5344CB8AC3E}">
        <p14:creationId xmlns:p14="http://schemas.microsoft.com/office/powerpoint/2010/main" val="2852918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743AD65-88DC-460E-BCCC-08FEECA422B7}"/>
              </a:ext>
            </a:extLst>
          </p:cNvPr>
          <p:cNvSpPr>
            <a:spLocks noGrp="1"/>
          </p:cNvSpPr>
          <p:nvPr>
            <p:ph type="title"/>
          </p:nvPr>
        </p:nvSpPr>
        <p:spPr/>
        <p:txBody>
          <a:bodyPr/>
          <a:lstStyle/>
          <a:p>
            <a:pPr algn="ctr"/>
            <a:r>
              <a:rPr lang="pl-PL" sz="6000" dirty="0">
                <a:latin typeface="Garamond" panose="02020404030301010803" pitchFamily="18" charset="0"/>
              </a:rPr>
              <a:t>NASZA ORGANIZACJA</a:t>
            </a:r>
          </a:p>
        </p:txBody>
      </p:sp>
      <p:pic>
        <p:nvPicPr>
          <p:cNvPr id="4" name="Obraz1">
            <a:extLst>
              <a:ext uri="{FF2B5EF4-FFF2-40B4-BE49-F238E27FC236}">
                <a16:creationId xmlns:a16="http://schemas.microsoft.com/office/drawing/2014/main" id="{4D391EF8-2829-A9B0-89B5-D55C44006E78}"/>
              </a:ext>
            </a:extLst>
          </p:cNvPr>
          <p:cNvPicPr>
            <a:picLocks noGrp="1"/>
          </p:cNvPicPr>
          <p:nvPr>
            <p:ph idx="1"/>
          </p:nvPr>
        </p:nvPicPr>
        <p:blipFill>
          <a:blip r:embed="rId2">
            <a:lum/>
            <a:alphaModFix/>
          </a:blip>
          <a:srcRect/>
          <a:stretch>
            <a:fillRect/>
          </a:stretch>
        </p:blipFill>
        <p:spPr>
          <a:xfrm>
            <a:off x="314678" y="1580225"/>
            <a:ext cx="5358154" cy="4144117"/>
          </a:xfrm>
          <a:prstGeom prst="rect">
            <a:avLst/>
          </a:prstGeom>
          <a:ln>
            <a:noFill/>
            <a:prstDash/>
          </a:ln>
        </p:spPr>
      </p:pic>
      <p:pic>
        <p:nvPicPr>
          <p:cNvPr id="5" name="Obraz 4">
            <a:extLst>
              <a:ext uri="{FF2B5EF4-FFF2-40B4-BE49-F238E27FC236}">
                <a16:creationId xmlns:a16="http://schemas.microsoft.com/office/drawing/2014/main" id="{6DA092FB-2B3B-60E6-6D46-5604F1C758D2}"/>
              </a:ext>
            </a:extLst>
          </p:cNvPr>
          <p:cNvPicPr>
            <a:picLocks noChangeAspect="1"/>
          </p:cNvPicPr>
          <p:nvPr/>
        </p:nvPicPr>
        <p:blipFill>
          <a:blip r:embed="rId3"/>
          <a:stretch>
            <a:fillRect/>
          </a:stretch>
        </p:blipFill>
        <p:spPr>
          <a:xfrm>
            <a:off x="6004265" y="1580225"/>
            <a:ext cx="5190478" cy="4144117"/>
          </a:xfrm>
          <a:prstGeom prst="rect">
            <a:avLst/>
          </a:prstGeom>
        </p:spPr>
      </p:pic>
    </p:spTree>
    <p:extLst>
      <p:ext uri="{BB962C8B-B14F-4D97-AF65-F5344CB8AC3E}">
        <p14:creationId xmlns:p14="http://schemas.microsoft.com/office/powerpoint/2010/main" val="28778415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146AFF6-78BA-39D4-4F78-A19BBC9C9D23}"/>
              </a:ext>
            </a:extLst>
          </p:cNvPr>
          <p:cNvSpPr>
            <a:spLocks noGrp="1"/>
          </p:cNvSpPr>
          <p:nvPr>
            <p:ph type="title"/>
          </p:nvPr>
        </p:nvSpPr>
        <p:spPr>
          <a:xfrm>
            <a:off x="646111" y="452718"/>
            <a:ext cx="9404723" cy="593657"/>
          </a:xfrm>
        </p:spPr>
        <p:txBody>
          <a:bodyPr/>
          <a:lstStyle/>
          <a:p>
            <a:pPr algn="ctr"/>
            <a:r>
              <a:rPr lang="pl-PL" sz="3000" dirty="0">
                <a:latin typeface="Garamond" panose="02020404030301010803" pitchFamily="18" charset="0"/>
              </a:rPr>
              <a:t>SPOTKANIA ONLINE</a:t>
            </a:r>
          </a:p>
        </p:txBody>
      </p:sp>
      <p:sp>
        <p:nvSpPr>
          <p:cNvPr id="3" name="Symbol zastępczy zawartości 2">
            <a:extLst>
              <a:ext uri="{FF2B5EF4-FFF2-40B4-BE49-F238E27FC236}">
                <a16:creationId xmlns:a16="http://schemas.microsoft.com/office/drawing/2014/main" id="{08796E2B-A671-7F37-300B-EEB7B6879991}"/>
              </a:ext>
            </a:extLst>
          </p:cNvPr>
          <p:cNvSpPr>
            <a:spLocks noGrp="1"/>
          </p:cNvSpPr>
          <p:nvPr>
            <p:ph idx="1"/>
          </p:nvPr>
        </p:nvSpPr>
        <p:spPr>
          <a:xfrm>
            <a:off x="1103312" y="1046376"/>
            <a:ext cx="8946541" cy="5202024"/>
          </a:xfrm>
        </p:spPr>
        <p:txBody>
          <a:bodyPr>
            <a:normAutofit lnSpcReduction="10000"/>
          </a:bodyPr>
          <a:lstStyle/>
          <a:p>
            <a:pPr marL="0" indent="0" algn="just">
              <a:buNone/>
            </a:pPr>
            <a:r>
              <a:rPr lang="pl-PL" sz="2400" dirty="0">
                <a:latin typeface="Garamond" panose="02020404030301010803" pitchFamily="18" charset="0"/>
              </a:rPr>
              <a:t>1) </a:t>
            </a:r>
            <a:r>
              <a:rPr lang="pl-PL" sz="2400" b="1" dirty="0">
                <a:latin typeface="Garamond" panose="02020404030301010803" pitchFamily="18" charset="0"/>
              </a:rPr>
              <a:t>Warto zapoznać się wcześniej z platformą</a:t>
            </a:r>
            <a:r>
              <a:rPr lang="pl-PL" sz="2400" dirty="0">
                <a:latin typeface="Garamond" panose="02020404030301010803" pitchFamily="18" charset="0"/>
              </a:rPr>
              <a:t>, na której ma się odbyć spotkanie.</a:t>
            </a:r>
          </a:p>
          <a:p>
            <a:pPr marL="0" indent="0" algn="just">
              <a:buNone/>
            </a:pPr>
            <a:r>
              <a:rPr lang="pl-PL" sz="2400" dirty="0">
                <a:latin typeface="Garamond" panose="02020404030301010803" pitchFamily="18" charset="0"/>
              </a:rPr>
              <a:t>Co sprawdzamy? Na pewno to, jakie są wymagania techniczne i czy trzeba coś dodatkowo instalować. Warto przetestować kamerkę i mikrofon, sprawdzić jak przebiega proces logowania się, jak wygląda pokój spotkań, gdzie znajdują się funkcje, które mogą się okazać przydatne podczas spotkania.</a:t>
            </a:r>
          </a:p>
          <a:p>
            <a:pPr marL="0" indent="0" algn="just">
              <a:buNone/>
            </a:pPr>
            <a:endParaRPr lang="pl-PL" sz="2400" dirty="0">
              <a:latin typeface="Garamond" panose="02020404030301010803" pitchFamily="18" charset="0"/>
            </a:endParaRPr>
          </a:p>
          <a:p>
            <a:pPr marL="0" indent="0" algn="just">
              <a:buNone/>
            </a:pPr>
            <a:r>
              <a:rPr lang="pl-PL" sz="2400" dirty="0">
                <a:latin typeface="Garamond" panose="02020404030301010803" pitchFamily="18" charset="0"/>
              </a:rPr>
              <a:t>2) </a:t>
            </a:r>
            <a:r>
              <a:rPr lang="pl-PL" sz="2400" b="1" dirty="0">
                <a:latin typeface="Garamond" panose="02020404030301010803" pitchFamily="18" charset="0"/>
              </a:rPr>
              <a:t>Przygotowujemy otoczenie i tło </a:t>
            </a:r>
            <a:r>
              <a:rPr lang="pl-PL" sz="2400" dirty="0">
                <a:latin typeface="Garamond" panose="02020404030301010803" pitchFamily="18" charset="0"/>
              </a:rPr>
              <a:t>w taki sposób, aby nie było zbyt rozpraszające dla współuczestników spotkania. Nie zaleca się, by w tle znajdowało się lustro bądź okno. Wybór wirtualnego tła jest też całkiem dobrym rozwiązaniem, o ile nasze uczestnictwo w spotkaniu nie zakłada wyrazistego poruszania się (na wizji mogą się wtedy pojawiać zakłócenia). </a:t>
            </a:r>
          </a:p>
          <a:p>
            <a:pPr marL="0" indent="0">
              <a:buNone/>
            </a:pPr>
            <a:endParaRPr lang="pl-PL" dirty="0"/>
          </a:p>
          <a:p>
            <a:pPr marL="0" indent="0">
              <a:buNone/>
            </a:pPr>
            <a:endParaRPr lang="pl-PL" dirty="0"/>
          </a:p>
          <a:p>
            <a:pPr marL="0" indent="0">
              <a:buNone/>
            </a:pPr>
            <a:endParaRPr lang="pl-PL" dirty="0"/>
          </a:p>
          <a:p>
            <a:endParaRPr lang="pl-PL" dirty="0"/>
          </a:p>
        </p:txBody>
      </p:sp>
    </p:spTree>
    <p:extLst>
      <p:ext uri="{BB962C8B-B14F-4D97-AF65-F5344CB8AC3E}">
        <p14:creationId xmlns:p14="http://schemas.microsoft.com/office/powerpoint/2010/main" val="37548325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9FFF48B-7FFC-4F3B-8E43-FF18F2966DD7}"/>
              </a:ext>
            </a:extLst>
          </p:cNvPr>
          <p:cNvSpPr>
            <a:spLocks noGrp="1"/>
          </p:cNvSpPr>
          <p:nvPr>
            <p:ph type="title"/>
          </p:nvPr>
        </p:nvSpPr>
        <p:spPr>
          <a:xfrm>
            <a:off x="646111" y="452718"/>
            <a:ext cx="9404723" cy="555950"/>
          </a:xfrm>
        </p:spPr>
        <p:txBody>
          <a:bodyPr/>
          <a:lstStyle/>
          <a:p>
            <a:pPr algn="ctr"/>
            <a:r>
              <a:rPr lang="pl-PL" sz="3000" dirty="0">
                <a:latin typeface="Garamond" panose="02020404030301010803" pitchFamily="18" charset="0"/>
              </a:rPr>
              <a:t>SPOTKANIA ONLINE</a:t>
            </a:r>
            <a:endParaRPr lang="pl-PL" sz="3000" dirty="0"/>
          </a:p>
        </p:txBody>
      </p:sp>
      <p:sp>
        <p:nvSpPr>
          <p:cNvPr id="3" name="Symbol zastępczy zawartości 2">
            <a:extLst>
              <a:ext uri="{FF2B5EF4-FFF2-40B4-BE49-F238E27FC236}">
                <a16:creationId xmlns:a16="http://schemas.microsoft.com/office/drawing/2014/main" id="{48C60BA5-3A80-45CB-B74C-8DE9783B952A}"/>
              </a:ext>
            </a:extLst>
          </p:cNvPr>
          <p:cNvSpPr>
            <a:spLocks noGrp="1"/>
          </p:cNvSpPr>
          <p:nvPr>
            <p:ph idx="1"/>
          </p:nvPr>
        </p:nvSpPr>
        <p:spPr>
          <a:xfrm>
            <a:off x="1103312" y="1084082"/>
            <a:ext cx="8946541" cy="5164317"/>
          </a:xfrm>
        </p:spPr>
        <p:txBody>
          <a:bodyPr>
            <a:normAutofit fontScale="85000" lnSpcReduction="10000"/>
          </a:bodyPr>
          <a:lstStyle/>
          <a:p>
            <a:pPr marL="0" indent="0" algn="just">
              <a:buNone/>
            </a:pPr>
            <a:r>
              <a:rPr lang="pl-PL" sz="3000" dirty="0">
                <a:latin typeface="Garamond" panose="02020404030301010803" pitchFamily="18" charset="0"/>
              </a:rPr>
              <a:t>3) </a:t>
            </a:r>
            <a:r>
              <a:rPr lang="pl-PL" sz="3000" b="1" dirty="0">
                <a:latin typeface="Garamond" panose="02020404030301010803" pitchFamily="18" charset="0"/>
              </a:rPr>
              <a:t>Należy zachować punktualność</a:t>
            </a:r>
            <a:r>
              <a:rPr lang="pl-PL" sz="3000" dirty="0">
                <a:latin typeface="Garamond" panose="02020404030301010803" pitchFamily="18" charset="0"/>
              </a:rPr>
              <a:t>, co do tego chyba nikt nie ma wątpliwości</a:t>
            </a:r>
          </a:p>
          <a:p>
            <a:pPr marL="0" indent="0" algn="just">
              <a:buNone/>
            </a:pPr>
            <a:r>
              <a:rPr lang="pl-PL" sz="3000" dirty="0">
                <a:latin typeface="Garamond" panose="02020404030301010803" pitchFamily="18" charset="0"/>
              </a:rPr>
              <a:t>4) Logując się do pokoju spotkań </a:t>
            </a:r>
            <a:r>
              <a:rPr lang="pl-PL" sz="3000" b="1" dirty="0">
                <a:latin typeface="Garamond" panose="02020404030301010803" pitchFamily="18" charset="0"/>
              </a:rPr>
              <a:t>ustawiamy sobie jakiś </a:t>
            </a:r>
            <a:r>
              <a:rPr lang="pl-PL" sz="3000" b="1" dirty="0" err="1">
                <a:latin typeface="Garamond" panose="02020404030301010803" pitchFamily="18" charset="0"/>
              </a:rPr>
              <a:t>nick</a:t>
            </a:r>
            <a:r>
              <a:rPr lang="pl-PL" sz="3000" dirty="0">
                <a:latin typeface="Garamond" panose="02020404030301010803" pitchFamily="18" charset="0"/>
              </a:rPr>
              <a:t>. Najbardziej wiarygodne i stosowne jest zawsze imię i nazwisko.</a:t>
            </a:r>
          </a:p>
          <a:p>
            <a:pPr marL="0" indent="0" algn="just">
              <a:buNone/>
            </a:pPr>
            <a:r>
              <a:rPr lang="pl-PL" sz="3000" dirty="0">
                <a:latin typeface="Garamond" panose="02020404030301010803" pitchFamily="18" charset="0"/>
              </a:rPr>
              <a:t>5) </a:t>
            </a:r>
            <a:r>
              <a:rPr lang="pl-PL" sz="3000" b="1" dirty="0">
                <a:latin typeface="Garamond" panose="02020404030301010803" pitchFamily="18" charset="0"/>
              </a:rPr>
              <a:t>Kamerka, czyli udostępnianie swojego wizerunku</a:t>
            </a:r>
            <a:r>
              <a:rPr lang="pl-PL" sz="3000" dirty="0">
                <a:latin typeface="Garamond" panose="02020404030301010803" pitchFamily="18" charset="0"/>
              </a:rPr>
              <a:t>. Uwaga: jeśli jest się prowadzącym spotkanie to nieudostępnienie swojego wizerunku jest poważnym naruszeniem etykiety i złamaniem zasad dobrego wychowania; </a:t>
            </a:r>
          </a:p>
          <a:p>
            <a:pPr marL="0" indent="0" algn="just">
              <a:buNone/>
            </a:pPr>
            <a:r>
              <a:rPr lang="pl-PL" sz="3000" dirty="0">
                <a:latin typeface="Garamond" panose="02020404030301010803" pitchFamily="18" charset="0"/>
              </a:rPr>
              <a:t>6) </a:t>
            </a:r>
            <a:r>
              <a:rPr lang="pl-PL" sz="3000" b="1" dirty="0">
                <a:latin typeface="Garamond" panose="02020404030301010803" pitchFamily="18" charset="0"/>
              </a:rPr>
              <a:t>Strój, czy ogólnie wizerunek </a:t>
            </a:r>
            <a:r>
              <a:rPr lang="pl-PL" sz="3000" dirty="0">
                <a:latin typeface="Garamond" panose="02020404030301010803" pitchFamily="18" charset="0"/>
              </a:rPr>
              <a:t>(makijaż, włosy, postawa ciała) na spotkaniu online – to gorący temat. Tutaj też obowiązuje zdrowy rozsądek, którego podstawą jest ogólna schludność i coś w rodzaju “świeżości”. Warto pozostawić po sobie wrażenie zaangażowania oraz szacunku do współuczestników spotkania. </a:t>
            </a:r>
          </a:p>
          <a:p>
            <a:pPr marL="0" indent="0">
              <a:buNone/>
            </a:pPr>
            <a:endParaRPr lang="pl-PL" dirty="0"/>
          </a:p>
          <a:p>
            <a:pPr marL="0" indent="0">
              <a:buNone/>
            </a:pPr>
            <a:endParaRPr lang="pl-PL" dirty="0"/>
          </a:p>
        </p:txBody>
      </p:sp>
    </p:spTree>
    <p:extLst>
      <p:ext uri="{BB962C8B-B14F-4D97-AF65-F5344CB8AC3E}">
        <p14:creationId xmlns:p14="http://schemas.microsoft.com/office/powerpoint/2010/main" val="8605820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962392B-3B86-4D58-A4E3-1A26F558349C}"/>
              </a:ext>
            </a:extLst>
          </p:cNvPr>
          <p:cNvSpPr>
            <a:spLocks noGrp="1"/>
          </p:cNvSpPr>
          <p:nvPr>
            <p:ph type="title"/>
          </p:nvPr>
        </p:nvSpPr>
        <p:spPr>
          <a:xfrm>
            <a:off x="646111" y="452718"/>
            <a:ext cx="9404723" cy="612511"/>
          </a:xfrm>
        </p:spPr>
        <p:txBody>
          <a:bodyPr/>
          <a:lstStyle/>
          <a:p>
            <a:pPr algn="ctr"/>
            <a:r>
              <a:rPr lang="pl-PL" sz="3000" dirty="0">
                <a:latin typeface="Garamond" panose="02020404030301010803" pitchFamily="18" charset="0"/>
              </a:rPr>
              <a:t>SPOTKANIA ONLINE</a:t>
            </a:r>
            <a:endParaRPr lang="pl-PL" sz="3000" dirty="0"/>
          </a:p>
        </p:txBody>
      </p:sp>
      <p:sp>
        <p:nvSpPr>
          <p:cNvPr id="3" name="Symbol zastępczy zawartości 2">
            <a:extLst>
              <a:ext uri="{FF2B5EF4-FFF2-40B4-BE49-F238E27FC236}">
                <a16:creationId xmlns:a16="http://schemas.microsoft.com/office/drawing/2014/main" id="{FE48600F-D413-4509-BF6E-B99B84025F98}"/>
              </a:ext>
            </a:extLst>
          </p:cNvPr>
          <p:cNvSpPr>
            <a:spLocks noGrp="1"/>
          </p:cNvSpPr>
          <p:nvPr>
            <p:ph idx="1"/>
          </p:nvPr>
        </p:nvSpPr>
        <p:spPr>
          <a:xfrm>
            <a:off x="1103312" y="1282046"/>
            <a:ext cx="8946541" cy="4966354"/>
          </a:xfrm>
        </p:spPr>
        <p:txBody>
          <a:bodyPr/>
          <a:lstStyle/>
          <a:p>
            <a:pPr marL="0" indent="0" algn="just">
              <a:buNone/>
            </a:pPr>
            <a:r>
              <a:rPr lang="pl-PL" sz="2400" dirty="0">
                <a:latin typeface="Garamond" panose="02020404030301010803" pitchFamily="18" charset="0"/>
              </a:rPr>
              <a:t>7) </a:t>
            </a:r>
            <a:r>
              <a:rPr lang="pl-PL" sz="2400" b="1" dirty="0">
                <a:latin typeface="Garamond" panose="02020404030301010803" pitchFamily="18" charset="0"/>
              </a:rPr>
              <a:t>Prywatne sprawy staramy się jak najbardziej odizolować</a:t>
            </a:r>
            <a:r>
              <a:rPr lang="pl-PL" sz="2400" dirty="0">
                <a:latin typeface="Garamond" panose="02020404030301010803" pitchFamily="18" charset="0"/>
              </a:rPr>
              <a:t>. Uporczywe szczekanie psa, maluch domagający się uwagi, dzwoniący telefon czy dźwięki odkurzacza w tle mogą oczywiście rozbawić towarzystwo i ocieplić wizerunek, ale tylko wtedy, kiedy zdarzą się raz; jeśli sytuacja będzie się powtarzać, stanie się to uciążliwe i rozpraszające dla pozostałych uczestników spotkania. </a:t>
            </a:r>
          </a:p>
          <a:p>
            <a:pPr marL="0" indent="0" algn="just">
              <a:buNone/>
            </a:pPr>
            <a:endParaRPr lang="pl-PL" sz="2400" dirty="0">
              <a:latin typeface="Garamond" panose="02020404030301010803" pitchFamily="18" charset="0"/>
            </a:endParaRPr>
          </a:p>
          <a:p>
            <a:pPr marL="0" indent="0" algn="just">
              <a:buNone/>
            </a:pPr>
            <a:r>
              <a:rPr lang="pl-PL" sz="2400" dirty="0">
                <a:latin typeface="Garamond" panose="02020404030301010803" pitchFamily="18" charset="0"/>
              </a:rPr>
              <a:t>8) </a:t>
            </a:r>
            <a:r>
              <a:rPr lang="pl-PL" sz="2400" b="1" dirty="0">
                <a:latin typeface="Garamond" panose="02020404030301010803" pitchFamily="18" charset="0"/>
              </a:rPr>
              <a:t>Na spotkaniach online możemy pić wodę</a:t>
            </a:r>
            <a:r>
              <a:rPr lang="pl-PL" sz="2400" dirty="0">
                <a:latin typeface="Garamond" panose="02020404030301010803" pitchFamily="18" charset="0"/>
              </a:rPr>
              <a:t>, a nawet kawę czy herbatę, staramy się jednak minimalizować dźwięki takie jak odkładanie filiżanki na spodek. </a:t>
            </a:r>
          </a:p>
          <a:p>
            <a:pPr marL="0" indent="0">
              <a:buNone/>
            </a:pPr>
            <a:endParaRPr lang="pl-PL" dirty="0"/>
          </a:p>
          <a:p>
            <a:pPr marL="0" indent="0">
              <a:buNone/>
            </a:pPr>
            <a:endParaRPr lang="pl-PL" dirty="0"/>
          </a:p>
        </p:txBody>
      </p:sp>
    </p:spTree>
    <p:extLst>
      <p:ext uri="{BB962C8B-B14F-4D97-AF65-F5344CB8AC3E}">
        <p14:creationId xmlns:p14="http://schemas.microsoft.com/office/powerpoint/2010/main" val="33637761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91A5DE5-280C-CEAC-85E7-BF0941C0D96E}"/>
              </a:ext>
            </a:extLst>
          </p:cNvPr>
          <p:cNvSpPr>
            <a:spLocks noGrp="1"/>
          </p:cNvSpPr>
          <p:nvPr>
            <p:ph type="title"/>
          </p:nvPr>
        </p:nvSpPr>
        <p:spPr>
          <a:xfrm>
            <a:off x="646111" y="452718"/>
            <a:ext cx="9404723" cy="546523"/>
          </a:xfrm>
        </p:spPr>
        <p:txBody>
          <a:bodyPr/>
          <a:lstStyle/>
          <a:p>
            <a:pPr algn="ctr"/>
            <a:r>
              <a:rPr lang="pl-PL" sz="3000" dirty="0">
                <a:latin typeface="Garamond" panose="02020404030301010803" pitchFamily="18" charset="0"/>
              </a:rPr>
              <a:t>MAILOWY SAVOIR-VIVRE</a:t>
            </a:r>
          </a:p>
        </p:txBody>
      </p:sp>
      <p:pic>
        <p:nvPicPr>
          <p:cNvPr id="4" name="Symbol zastępczy zawartości 3">
            <a:extLst>
              <a:ext uri="{FF2B5EF4-FFF2-40B4-BE49-F238E27FC236}">
                <a16:creationId xmlns:a16="http://schemas.microsoft.com/office/drawing/2014/main" id="{622FEED0-7AF2-4AEC-9B84-BD5C64EF1BE5}"/>
              </a:ext>
            </a:extLst>
          </p:cNvPr>
          <p:cNvPicPr>
            <a:picLocks noGrp="1" noChangeAspect="1"/>
          </p:cNvPicPr>
          <p:nvPr>
            <p:ph idx="1"/>
          </p:nvPr>
        </p:nvPicPr>
        <p:blipFill>
          <a:blip r:embed="rId2"/>
          <a:stretch>
            <a:fillRect/>
          </a:stretch>
        </p:blipFill>
        <p:spPr>
          <a:xfrm>
            <a:off x="1120326" y="1187777"/>
            <a:ext cx="8913124" cy="4225023"/>
          </a:xfrm>
          <a:prstGeom prst="rect">
            <a:avLst/>
          </a:prstGeom>
        </p:spPr>
      </p:pic>
    </p:spTree>
    <p:extLst>
      <p:ext uri="{BB962C8B-B14F-4D97-AF65-F5344CB8AC3E}">
        <p14:creationId xmlns:p14="http://schemas.microsoft.com/office/powerpoint/2010/main" val="13726124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B380A97-9EB0-6D75-B782-EBFEB43E572A}"/>
              </a:ext>
            </a:extLst>
          </p:cNvPr>
          <p:cNvSpPr>
            <a:spLocks noGrp="1"/>
          </p:cNvSpPr>
          <p:nvPr>
            <p:ph type="title"/>
          </p:nvPr>
        </p:nvSpPr>
        <p:spPr>
          <a:xfrm>
            <a:off x="646111" y="452718"/>
            <a:ext cx="9404723" cy="565377"/>
          </a:xfrm>
        </p:spPr>
        <p:txBody>
          <a:bodyPr/>
          <a:lstStyle/>
          <a:p>
            <a:pPr algn="ctr"/>
            <a:r>
              <a:rPr lang="pl-PL" sz="3000" dirty="0">
                <a:latin typeface="Garamond" panose="02020404030301010803" pitchFamily="18" charset="0"/>
              </a:rPr>
              <a:t>MAILOWY SAVOIR-VIVRE</a:t>
            </a:r>
          </a:p>
        </p:txBody>
      </p:sp>
      <p:sp>
        <p:nvSpPr>
          <p:cNvPr id="3" name="Symbol zastępczy zawartości 2">
            <a:extLst>
              <a:ext uri="{FF2B5EF4-FFF2-40B4-BE49-F238E27FC236}">
                <a16:creationId xmlns:a16="http://schemas.microsoft.com/office/drawing/2014/main" id="{58004DE5-803D-6EB7-2266-A1245E589AE4}"/>
              </a:ext>
            </a:extLst>
          </p:cNvPr>
          <p:cNvSpPr>
            <a:spLocks noGrp="1"/>
          </p:cNvSpPr>
          <p:nvPr>
            <p:ph idx="1"/>
          </p:nvPr>
        </p:nvSpPr>
        <p:spPr>
          <a:xfrm>
            <a:off x="1103312" y="1018096"/>
            <a:ext cx="9756366" cy="5230304"/>
          </a:xfrm>
        </p:spPr>
        <p:txBody>
          <a:bodyPr>
            <a:normAutofit/>
          </a:bodyPr>
          <a:lstStyle/>
          <a:p>
            <a:pPr marL="0" indent="0">
              <a:buNone/>
            </a:pPr>
            <a:endParaRPr lang="pl-PL" sz="2400" b="1" dirty="0">
              <a:latin typeface="Garamond" panose="02020404030301010803" pitchFamily="18" charset="0"/>
            </a:endParaRPr>
          </a:p>
          <a:p>
            <a:pPr marL="0" indent="0">
              <a:buNone/>
            </a:pPr>
            <a:r>
              <a:rPr lang="pl-PL" sz="2400" b="1" dirty="0">
                <a:latin typeface="Garamond" panose="02020404030301010803" pitchFamily="18" charset="0"/>
              </a:rPr>
              <a:t>1) TWÓJ ADRES MAILOWY</a:t>
            </a:r>
          </a:p>
          <a:p>
            <a:pPr marL="0" indent="0">
              <a:buNone/>
            </a:pPr>
            <a:endParaRPr lang="pl-PL" dirty="0"/>
          </a:p>
          <a:p>
            <a:pPr marL="0" indent="0" algn="just">
              <a:buNone/>
            </a:pPr>
            <a:r>
              <a:rPr lang="pl-PL" sz="2400" dirty="0">
                <a:latin typeface="Garamond" panose="02020404030301010803" pitchFamily="18" charset="0"/>
              </a:rPr>
              <a:t>Od tego zaczynasz swoją przygodę z mailowaniem. Jeśli pracujesz w jakiejś firmie, najczęściej Twój adres mailowy ma formę imięinazwisko@nazwafirmy.pl. Jest to jeden z najpopularniejszych sposobów tworzenia skrzynek mailowych – oczywiście jest tu wiele kombinacji, ale ogólnie tak to właśnie wygląda. </a:t>
            </a:r>
          </a:p>
          <a:p>
            <a:pPr marL="0" indent="0" algn="just">
              <a:buNone/>
            </a:pPr>
            <a:r>
              <a:rPr lang="pl-PL" sz="2400" dirty="0">
                <a:latin typeface="Garamond" panose="02020404030301010803" pitchFamily="18" charset="0"/>
              </a:rPr>
              <a:t>W przypadku poczty osobistej masz większe pole do popisu – apeluję jednak do Twojego zdrowego rozsądku i proszę, porzuć pomysły typu </a:t>
            </a:r>
            <a:r>
              <a:rPr lang="pl-PL" sz="2400" b="1" i="1" dirty="0">
                <a:latin typeface="Garamond" panose="02020404030301010803" pitchFamily="18" charset="0"/>
              </a:rPr>
              <a:t>buziaczek, kwiatuszek, </a:t>
            </a:r>
            <a:r>
              <a:rPr lang="pl-PL" sz="2400" b="1" i="1" dirty="0" err="1">
                <a:latin typeface="Garamond" panose="02020404030301010803" pitchFamily="18" charset="0"/>
              </a:rPr>
              <a:t>pysiaczek</a:t>
            </a:r>
            <a:r>
              <a:rPr lang="pl-PL" sz="2400" b="1" i="1" dirty="0">
                <a:latin typeface="Garamond" panose="02020404030301010803" pitchFamily="18" charset="0"/>
              </a:rPr>
              <a:t> </a:t>
            </a:r>
            <a:r>
              <a:rPr lang="pl-PL" sz="2400" dirty="0">
                <a:latin typeface="Garamond" panose="02020404030301010803" pitchFamily="18" charset="0"/>
              </a:rPr>
              <a:t>na rzecz czegoś poważniejszego.</a:t>
            </a:r>
          </a:p>
          <a:p>
            <a:pPr marL="0" indent="0">
              <a:buNone/>
            </a:pPr>
            <a:r>
              <a:rPr lang="pl-PL" sz="2400" dirty="0">
                <a:latin typeface="Garamond" panose="02020404030301010803" pitchFamily="18" charset="0"/>
              </a:rPr>
              <a:t>Adres mailowy może zaważyć o tym czy Twoja wiadomość zostanie potraktowana serio czy też nie. </a:t>
            </a:r>
          </a:p>
        </p:txBody>
      </p:sp>
    </p:spTree>
    <p:extLst>
      <p:ext uri="{BB962C8B-B14F-4D97-AF65-F5344CB8AC3E}">
        <p14:creationId xmlns:p14="http://schemas.microsoft.com/office/powerpoint/2010/main" val="20541820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B380A97-9EB0-6D75-B782-EBFEB43E572A}"/>
              </a:ext>
            </a:extLst>
          </p:cNvPr>
          <p:cNvSpPr>
            <a:spLocks noGrp="1"/>
          </p:cNvSpPr>
          <p:nvPr>
            <p:ph type="title"/>
          </p:nvPr>
        </p:nvSpPr>
        <p:spPr>
          <a:xfrm>
            <a:off x="646111" y="452718"/>
            <a:ext cx="9404723" cy="565377"/>
          </a:xfrm>
        </p:spPr>
        <p:txBody>
          <a:bodyPr/>
          <a:lstStyle/>
          <a:p>
            <a:pPr algn="ctr"/>
            <a:r>
              <a:rPr lang="pl-PL" sz="3000" dirty="0">
                <a:latin typeface="Garamond" panose="02020404030301010803" pitchFamily="18" charset="0"/>
              </a:rPr>
              <a:t>MAILOWY SAVOIR-VIVRE</a:t>
            </a:r>
          </a:p>
        </p:txBody>
      </p:sp>
      <p:sp>
        <p:nvSpPr>
          <p:cNvPr id="3" name="Symbol zastępczy zawartości 2">
            <a:extLst>
              <a:ext uri="{FF2B5EF4-FFF2-40B4-BE49-F238E27FC236}">
                <a16:creationId xmlns:a16="http://schemas.microsoft.com/office/drawing/2014/main" id="{58004DE5-803D-6EB7-2266-A1245E589AE4}"/>
              </a:ext>
            </a:extLst>
          </p:cNvPr>
          <p:cNvSpPr>
            <a:spLocks noGrp="1"/>
          </p:cNvSpPr>
          <p:nvPr>
            <p:ph idx="1"/>
          </p:nvPr>
        </p:nvSpPr>
        <p:spPr>
          <a:xfrm>
            <a:off x="1103312" y="1018096"/>
            <a:ext cx="9756366" cy="5230304"/>
          </a:xfrm>
        </p:spPr>
        <p:txBody>
          <a:bodyPr>
            <a:normAutofit fontScale="92500" lnSpcReduction="20000"/>
          </a:bodyPr>
          <a:lstStyle/>
          <a:p>
            <a:pPr marL="0" indent="0">
              <a:buNone/>
            </a:pPr>
            <a:endParaRPr lang="pl-PL" sz="2400" b="1" dirty="0">
              <a:latin typeface="Garamond" panose="02020404030301010803" pitchFamily="18" charset="0"/>
            </a:endParaRPr>
          </a:p>
          <a:p>
            <a:pPr marL="0" indent="0">
              <a:buNone/>
            </a:pPr>
            <a:r>
              <a:rPr lang="pl-PL" sz="2400" b="1" dirty="0">
                <a:latin typeface="Garamond" panose="02020404030301010803" pitchFamily="18" charset="0"/>
              </a:rPr>
              <a:t>2) TYTUŁ MAILA ( mówi więcej niż tysiąc słów)</a:t>
            </a:r>
          </a:p>
          <a:p>
            <a:pPr marL="0" indent="0" algn="just">
              <a:buNone/>
            </a:pPr>
            <a:r>
              <a:rPr lang="pl-PL" sz="2400" dirty="0">
                <a:latin typeface="Garamond" panose="02020404030301010803" pitchFamily="18" charset="0"/>
              </a:rPr>
              <a:t>Tytuł maila mówi odbiorcy, czego dotyczy wiadomość. Unikaj tytułów zbyt ogólnych, np. „Plan” i zbyt szczegółowych, np. „Plan działania na styczeń spisany w 12 punktach. Proszę o zapoznanie się z nim”. Dobrym przykładem będzie „Plan działania na styczeń” – odbiorca od razu wie, czego dotyczy wiadomość.</a:t>
            </a:r>
          </a:p>
          <a:p>
            <a:pPr marL="0" indent="0" algn="just">
              <a:buNone/>
            </a:pPr>
            <a:endParaRPr lang="pl-PL" sz="2400" dirty="0">
              <a:latin typeface="Garamond" panose="02020404030301010803" pitchFamily="18" charset="0"/>
            </a:endParaRPr>
          </a:p>
          <a:p>
            <a:pPr marL="0" indent="0" algn="just">
              <a:buNone/>
            </a:pPr>
            <a:r>
              <a:rPr lang="pl-PL" sz="2400" dirty="0">
                <a:latin typeface="Garamond" panose="02020404030301010803" pitchFamily="18" charset="0"/>
              </a:rPr>
              <a:t>Tytuł jest także wskazówką dla Ciebie – jeśli wpiszesz w nim „Harmonogram prac na luty”, to nie będziesz pisać o rozliczeniach za styczeń. Dzięki temu Twoje wiadomości będą dotyczyły jednego tematu, a nie dziesięciu, co znacznie utrudnia komunikację lub dotarcie do spisanych ustaleń.</a:t>
            </a:r>
          </a:p>
          <a:p>
            <a:pPr marL="0" indent="0" algn="just">
              <a:buNone/>
            </a:pPr>
            <a:endParaRPr lang="pl-PL" sz="2400" dirty="0">
              <a:latin typeface="Garamond" panose="02020404030301010803" pitchFamily="18" charset="0"/>
            </a:endParaRPr>
          </a:p>
          <a:p>
            <a:pPr marL="0" indent="0" algn="just">
              <a:buNone/>
            </a:pPr>
            <a:r>
              <a:rPr lang="pl-PL" sz="2400" dirty="0">
                <a:latin typeface="Garamond" panose="02020404030301010803" pitchFamily="18" charset="0"/>
              </a:rPr>
              <a:t>Jeśli Twoja wiadomość wymaga od odbiorcy podjęcia jakiegoś działania, zaznacz to       w tytule. Np. jeśli chcesz, by odbiorca przesłał Ci fakturę, wpisz tytuł „Prośba o przesłanie faktury”. Dzięki temu odbiorca od razu wie, co ma zrobić, a to ułatwi mu pracę i porządkowanie skrzynki odbiorczej.</a:t>
            </a:r>
          </a:p>
          <a:p>
            <a:pPr marL="0" indent="0" algn="just">
              <a:buNone/>
            </a:pPr>
            <a:endParaRPr lang="pl-PL" sz="2400" dirty="0"/>
          </a:p>
        </p:txBody>
      </p:sp>
    </p:spTree>
    <p:extLst>
      <p:ext uri="{BB962C8B-B14F-4D97-AF65-F5344CB8AC3E}">
        <p14:creationId xmlns:p14="http://schemas.microsoft.com/office/powerpoint/2010/main" val="25526479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B380A97-9EB0-6D75-B782-EBFEB43E572A}"/>
              </a:ext>
            </a:extLst>
          </p:cNvPr>
          <p:cNvSpPr>
            <a:spLocks noGrp="1"/>
          </p:cNvSpPr>
          <p:nvPr>
            <p:ph type="title"/>
          </p:nvPr>
        </p:nvSpPr>
        <p:spPr>
          <a:xfrm>
            <a:off x="646111" y="452718"/>
            <a:ext cx="9404723" cy="565377"/>
          </a:xfrm>
        </p:spPr>
        <p:txBody>
          <a:bodyPr/>
          <a:lstStyle/>
          <a:p>
            <a:pPr algn="ctr"/>
            <a:r>
              <a:rPr lang="pl-PL" sz="3000" dirty="0">
                <a:latin typeface="Garamond" panose="02020404030301010803" pitchFamily="18" charset="0"/>
              </a:rPr>
              <a:t>MAILOWY SAVOIR-VIVRE</a:t>
            </a:r>
          </a:p>
        </p:txBody>
      </p:sp>
      <p:sp>
        <p:nvSpPr>
          <p:cNvPr id="3" name="Symbol zastępczy zawartości 2">
            <a:extLst>
              <a:ext uri="{FF2B5EF4-FFF2-40B4-BE49-F238E27FC236}">
                <a16:creationId xmlns:a16="http://schemas.microsoft.com/office/drawing/2014/main" id="{58004DE5-803D-6EB7-2266-A1245E589AE4}"/>
              </a:ext>
            </a:extLst>
          </p:cNvPr>
          <p:cNvSpPr>
            <a:spLocks noGrp="1"/>
          </p:cNvSpPr>
          <p:nvPr>
            <p:ph idx="1"/>
          </p:nvPr>
        </p:nvSpPr>
        <p:spPr>
          <a:xfrm>
            <a:off x="1103312" y="1018096"/>
            <a:ext cx="9756366" cy="5230304"/>
          </a:xfrm>
        </p:spPr>
        <p:txBody>
          <a:bodyPr>
            <a:normAutofit/>
          </a:bodyPr>
          <a:lstStyle/>
          <a:p>
            <a:pPr marL="0" indent="0">
              <a:buNone/>
            </a:pPr>
            <a:r>
              <a:rPr lang="pl-PL" sz="2400" b="1" dirty="0">
                <a:latin typeface="Garamond" panose="02020404030301010803" pitchFamily="18" charset="0"/>
              </a:rPr>
              <a:t>3) PRZYWITAJ SIĘ ( zacznij tak aby od razu nie skończyć)</a:t>
            </a:r>
          </a:p>
          <a:p>
            <a:pPr marL="0" indent="0">
              <a:buNone/>
            </a:pPr>
            <a:endParaRPr lang="pl-PL" sz="2400" b="1" dirty="0">
              <a:latin typeface="Garamond" panose="02020404030301010803" pitchFamily="18" charset="0"/>
            </a:endParaRPr>
          </a:p>
          <a:p>
            <a:pPr marL="0" indent="0">
              <a:buNone/>
            </a:pPr>
            <a:r>
              <a:rPr lang="pl-PL" sz="2400" dirty="0">
                <a:latin typeface="Garamond" panose="02020404030301010803" pitchFamily="18" charset="0"/>
              </a:rPr>
              <a:t>O ten punkt toczą się ciągłe dysputy – jak rozpoczynać maila, jak się witać? Tak naprawdę o złoty środek dosyć trudno.</a:t>
            </a:r>
            <a:endParaRPr lang="pl-PL" sz="2400" b="1" dirty="0">
              <a:latin typeface="Garamond" panose="02020404030301010803" pitchFamily="18" charset="0"/>
            </a:endParaRPr>
          </a:p>
          <a:p>
            <a:pPr marL="0" indent="0" algn="just">
              <a:buNone/>
            </a:pPr>
            <a:endParaRPr lang="pl-PL" sz="2400" dirty="0">
              <a:latin typeface="Garamond" panose="02020404030301010803" pitchFamily="18" charset="0"/>
            </a:endParaRPr>
          </a:p>
          <a:p>
            <a:pPr marL="0" indent="0" algn="just">
              <a:buNone/>
            </a:pPr>
            <a:r>
              <a:rPr lang="pl-PL" sz="2400" dirty="0">
                <a:latin typeface="Garamond" panose="02020404030301010803" pitchFamily="18" charset="0"/>
              </a:rPr>
              <a:t>Witam – żegnam </a:t>
            </a:r>
          </a:p>
          <a:p>
            <a:pPr marL="0" indent="0" algn="just">
              <a:buNone/>
            </a:pPr>
            <a:r>
              <a:rPr lang="pl-PL" sz="2400" dirty="0">
                <a:latin typeface="Garamond" panose="02020404030301010803" pitchFamily="18" charset="0"/>
              </a:rPr>
              <a:t>Dla części odbiorców takie powitanie jest neutralne, ale dla wielu pozostaje kontrowersyjne i nie do zaakceptowania. Jeżeli uwzględnimy dodatkowo regułę dostosowania zwrotu powitalnego do pożegnalnego, to jest po sprawie. Należałoby zakończyć korespondencję mailową z klientem obcesowym zwrotem: Żegnam!</a:t>
            </a:r>
          </a:p>
          <a:p>
            <a:pPr marL="0" indent="0" algn="just">
              <a:buNone/>
            </a:pPr>
            <a:endParaRPr lang="pl-PL" sz="2400" dirty="0"/>
          </a:p>
        </p:txBody>
      </p:sp>
    </p:spTree>
    <p:extLst>
      <p:ext uri="{BB962C8B-B14F-4D97-AF65-F5344CB8AC3E}">
        <p14:creationId xmlns:p14="http://schemas.microsoft.com/office/powerpoint/2010/main" val="12258013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B380A97-9EB0-6D75-B782-EBFEB43E572A}"/>
              </a:ext>
            </a:extLst>
          </p:cNvPr>
          <p:cNvSpPr>
            <a:spLocks noGrp="1"/>
          </p:cNvSpPr>
          <p:nvPr>
            <p:ph type="title"/>
          </p:nvPr>
        </p:nvSpPr>
        <p:spPr>
          <a:xfrm>
            <a:off x="646111" y="452718"/>
            <a:ext cx="9404723" cy="565377"/>
          </a:xfrm>
        </p:spPr>
        <p:txBody>
          <a:bodyPr/>
          <a:lstStyle/>
          <a:p>
            <a:pPr algn="ctr"/>
            <a:r>
              <a:rPr lang="pl-PL" sz="3000" dirty="0">
                <a:latin typeface="Garamond" panose="02020404030301010803" pitchFamily="18" charset="0"/>
              </a:rPr>
              <a:t>MAILOWY SAVOIR-VIVRE</a:t>
            </a:r>
          </a:p>
        </p:txBody>
      </p:sp>
      <p:sp>
        <p:nvSpPr>
          <p:cNvPr id="3" name="Symbol zastępczy zawartości 2">
            <a:extLst>
              <a:ext uri="{FF2B5EF4-FFF2-40B4-BE49-F238E27FC236}">
                <a16:creationId xmlns:a16="http://schemas.microsoft.com/office/drawing/2014/main" id="{58004DE5-803D-6EB7-2266-A1245E589AE4}"/>
              </a:ext>
            </a:extLst>
          </p:cNvPr>
          <p:cNvSpPr>
            <a:spLocks noGrp="1"/>
          </p:cNvSpPr>
          <p:nvPr>
            <p:ph idx="1"/>
          </p:nvPr>
        </p:nvSpPr>
        <p:spPr>
          <a:xfrm>
            <a:off x="1103312" y="1018096"/>
            <a:ext cx="9756366" cy="5230304"/>
          </a:xfrm>
        </p:spPr>
        <p:txBody>
          <a:bodyPr>
            <a:normAutofit/>
          </a:bodyPr>
          <a:lstStyle/>
          <a:p>
            <a:pPr marL="0" indent="0">
              <a:buNone/>
            </a:pPr>
            <a:r>
              <a:rPr lang="pl-PL" sz="2400" b="1" dirty="0">
                <a:latin typeface="Garamond" panose="02020404030301010803" pitchFamily="18" charset="0"/>
              </a:rPr>
              <a:t>4 ) ZADBAJ O TREŚĆ</a:t>
            </a:r>
          </a:p>
          <a:p>
            <a:pPr marL="0" indent="0" algn="just">
              <a:buNone/>
            </a:pPr>
            <a:endParaRPr lang="pl-PL" sz="2400" dirty="0"/>
          </a:p>
          <a:p>
            <a:pPr marL="0" indent="0" algn="just">
              <a:buNone/>
            </a:pPr>
            <a:r>
              <a:rPr lang="pl-PL" sz="2400" dirty="0">
                <a:latin typeface="Garamond" panose="02020404030301010803" pitchFamily="18" charset="0"/>
              </a:rPr>
              <a:t>Przesadnie długie maile są męczące</a:t>
            </a:r>
          </a:p>
          <a:p>
            <a:pPr marL="0" indent="0" algn="just">
              <a:buNone/>
            </a:pPr>
            <a:r>
              <a:rPr lang="pl-PL" sz="2400" dirty="0">
                <a:latin typeface="Garamond" panose="02020404030301010803" pitchFamily="18" charset="0"/>
              </a:rPr>
              <a:t>Unikamy wielu stylów formatowania</a:t>
            </a:r>
          </a:p>
          <a:p>
            <a:pPr marL="0" indent="0" algn="just">
              <a:buNone/>
            </a:pPr>
            <a:r>
              <a:rPr lang="pl-PL" sz="2400" dirty="0">
                <a:latin typeface="Garamond" panose="02020404030301010803" pitchFamily="18" charset="0"/>
              </a:rPr>
              <a:t>Korespondencja służbowa nie toleruje błędów (</a:t>
            </a:r>
            <a:r>
              <a:rPr lang="pl-PL" sz="2400" dirty="0" err="1">
                <a:latin typeface="Garamond" panose="02020404030301010803" pitchFamily="18" charset="0"/>
              </a:rPr>
              <a:t>wsiaść</a:t>
            </a:r>
            <a:r>
              <a:rPr lang="pl-PL" sz="2400" dirty="0">
                <a:latin typeface="Garamond" panose="02020404030301010803" pitchFamily="18" charset="0"/>
              </a:rPr>
              <a:t>, </a:t>
            </a:r>
            <a:r>
              <a:rPr lang="pl-PL" sz="2400" dirty="0" err="1">
                <a:latin typeface="Garamond" panose="02020404030301010803" pitchFamily="18" charset="0"/>
              </a:rPr>
              <a:t>włanczać</a:t>
            </a:r>
            <a:r>
              <a:rPr lang="pl-PL" sz="2400" dirty="0">
                <a:latin typeface="Garamond" panose="02020404030301010803" pitchFamily="18" charset="0"/>
              </a:rPr>
              <a:t>), w tym interpunkcyjnych </a:t>
            </a:r>
          </a:p>
          <a:p>
            <a:pPr marL="0" indent="0" algn="just">
              <a:buNone/>
            </a:pPr>
            <a:r>
              <a:rPr lang="pl-PL" sz="2400" dirty="0">
                <a:latin typeface="Garamond" panose="02020404030301010803" pitchFamily="18" charset="0"/>
              </a:rPr>
              <a:t>Pisanie zdań dużymi literami oznacza krzyk – to forma napastliwa</a:t>
            </a:r>
          </a:p>
          <a:p>
            <a:pPr marL="0" indent="0" algn="just">
              <a:buNone/>
            </a:pPr>
            <a:r>
              <a:rPr lang="pl-PL" sz="2400" dirty="0">
                <a:latin typeface="Garamond" panose="02020404030301010803" pitchFamily="18" charset="0"/>
              </a:rPr>
              <a:t>Ciągłe nadawanie wysokiego priorytetu lub wykrzykniki </a:t>
            </a:r>
          </a:p>
          <a:p>
            <a:pPr marL="0" indent="0" algn="just">
              <a:buNone/>
            </a:pPr>
            <a:endParaRPr lang="pl-PL" sz="2400" dirty="0">
              <a:latin typeface="Garamond" panose="02020404030301010803" pitchFamily="18" charset="0"/>
            </a:endParaRPr>
          </a:p>
          <a:p>
            <a:pPr marL="0" indent="0" algn="just">
              <a:buNone/>
            </a:pPr>
            <a:r>
              <a:rPr lang="pl-PL" sz="2400" b="1" dirty="0">
                <a:latin typeface="Garamond" panose="02020404030301010803" pitchFamily="18" charset="0"/>
              </a:rPr>
              <a:t>5) ZAKOŃCZ MAILA Z KLASA</a:t>
            </a:r>
          </a:p>
          <a:p>
            <a:pPr marL="0" indent="0" algn="just">
              <a:buNone/>
            </a:pPr>
            <a:endParaRPr lang="pl-PL" sz="2400" dirty="0"/>
          </a:p>
        </p:txBody>
      </p:sp>
    </p:spTree>
    <p:extLst>
      <p:ext uri="{BB962C8B-B14F-4D97-AF65-F5344CB8AC3E}">
        <p14:creationId xmlns:p14="http://schemas.microsoft.com/office/powerpoint/2010/main" val="34480744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894AE21-F8FD-45D0-9DB5-A7BA660CFF7D}"/>
              </a:ext>
            </a:extLst>
          </p:cNvPr>
          <p:cNvSpPr>
            <a:spLocks noGrp="1"/>
          </p:cNvSpPr>
          <p:nvPr>
            <p:ph type="title"/>
          </p:nvPr>
        </p:nvSpPr>
        <p:spPr>
          <a:xfrm>
            <a:off x="646111" y="452718"/>
            <a:ext cx="9404723" cy="736002"/>
          </a:xfrm>
        </p:spPr>
        <p:txBody>
          <a:bodyPr/>
          <a:lstStyle/>
          <a:p>
            <a:pPr algn="ctr"/>
            <a:r>
              <a:rPr lang="pl-PL" sz="3000" dirty="0">
                <a:latin typeface="Garamond" panose="02020404030301010803" pitchFamily="18" charset="0"/>
              </a:rPr>
              <a:t>WIZYTÓWKI </a:t>
            </a:r>
          </a:p>
        </p:txBody>
      </p:sp>
      <p:pic>
        <p:nvPicPr>
          <p:cNvPr id="4" name="Obraz1">
            <a:extLst>
              <a:ext uri="{FF2B5EF4-FFF2-40B4-BE49-F238E27FC236}">
                <a16:creationId xmlns:a16="http://schemas.microsoft.com/office/drawing/2014/main" id="{72738482-F183-4A61-8DC8-105FC6CC8F50}"/>
              </a:ext>
            </a:extLst>
          </p:cNvPr>
          <p:cNvPicPr>
            <a:picLocks noGrp="1"/>
          </p:cNvPicPr>
          <p:nvPr>
            <p:ph idx="1"/>
          </p:nvPr>
        </p:nvPicPr>
        <p:blipFill>
          <a:blip r:embed="rId2">
            <a:lum/>
            <a:alphaModFix/>
          </a:blip>
          <a:srcRect/>
          <a:stretch>
            <a:fillRect/>
          </a:stretch>
        </p:blipFill>
        <p:spPr>
          <a:xfrm>
            <a:off x="2238324" y="1666240"/>
            <a:ext cx="7454315" cy="4582160"/>
          </a:xfrm>
          <a:prstGeom prst="rect">
            <a:avLst/>
          </a:prstGeom>
          <a:ln>
            <a:noFill/>
            <a:prstDash/>
          </a:ln>
        </p:spPr>
      </p:pic>
    </p:spTree>
    <p:extLst>
      <p:ext uri="{BB962C8B-B14F-4D97-AF65-F5344CB8AC3E}">
        <p14:creationId xmlns:p14="http://schemas.microsoft.com/office/powerpoint/2010/main" val="6797943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894AE21-F8FD-45D0-9DB5-A7BA660CFF7D}"/>
              </a:ext>
            </a:extLst>
          </p:cNvPr>
          <p:cNvSpPr>
            <a:spLocks noGrp="1"/>
          </p:cNvSpPr>
          <p:nvPr>
            <p:ph type="title"/>
          </p:nvPr>
        </p:nvSpPr>
        <p:spPr>
          <a:xfrm>
            <a:off x="646111" y="452718"/>
            <a:ext cx="9404723" cy="736002"/>
          </a:xfrm>
        </p:spPr>
        <p:txBody>
          <a:bodyPr/>
          <a:lstStyle/>
          <a:p>
            <a:pPr algn="ctr"/>
            <a:r>
              <a:rPr lang="pl-PL" sz="3000" dirty="0">
                <a:latin typeface="Garamond" panose="02020404030301010803" pitchFamily="18" charset="0"/>
              </a:rPr>
              <a:t>WIZYTÓWKI </a:t>
            </a:r>
          </a:p>
        </p:txBody>
      </p:sp>
      <p:sp>
        <p:nvSpPr>
          <p:cNvPr id="3" name="Symbol zastępczy zawartości 2">
            <a:extLst>
              <a:ext uri="{FF2B5EF4-FFF2-40B4-BE49-F238E27FC236}">
                <a16:creationId xmlns:a16="http://schemas.microsoft.com/office/drawing/2014/main" id="{84699433-90B0-446A-9C1A-50DB7AE0050C}"/>
              </a:ext>
            </a:extLst>
          </p:cNvPr>
          <p:cNvSpPr>
            <a:spLocks noGrp="1"/>
          </p:cNvSpPr>
          <p:nvPr>
            <p:ph idx="1"/>
          </p:nvPr>
        </p:nvSpPr>
        <p:spPr>
          <a:xfrm>
            <a:off x="1103312" y="883920"/>
            <a:ext cx="8946541" cy="5364479"/>
          </a:xfrm>
        </p:spPr>
        <p:txBody>
          <a:bodyPr>
            <a:normAutofit lnSpcReduction="10000"/>
          </a:bodyPr>
          <a:lstStyle/>
          <a:p>
            <a:pPr marL="0" indent="0">
              <a:buNone/>
            </a:pPr>
            <a:endParaRPr lang="pl-PL" dirty="0"/>
          </a:p>
          <a:p>
            <a:pPr marL="0" indent="0" algn="just">
              <a:buNone/>
            </a:pPr>
            <a:r>
              <a:rPr lang="pl-PL" sz="2400" dirty="0">
                <a:latin typeface="Garamond" panose="02020404030301010803" pitchFamily="18" charset="0"/>
              </a:rPr>
              <a:t>Wręczenie (wymiana) wizytówek następuje zazwyczaj na początku spotkania. Istnieje także zwyczaj, wg którego wymiana wizytówek następuje na końcu spotkania, jednak zauważmy, że wygodniejsze jest wręczenie wizytówki na jego początku. Wiemy wówczas np. to, jak zwracać się do poszczególnych osób na wypadek, gdybyśmy nie zapamiętały nazwiska.</a:t>
            </a:r>
          </a:p>
          <a:p>
            <a:endParaRPr lang="pl-PL" sz="2400" dirty="0">
              <a:latin typeface="Garamond" panose="02020404030301010803" pitchFamily="18" charset="0"/>
            </a:endParaRPr>
          </a:p>
          <a:p>
            <a:pPr marL="0" indent="0" algn="just">
              <a:buNone/>
            </a:pPr>
            <a:r>
              <a:rPr lang="pl-PL" sz="2400" dirty="0">
                <a:latin typeface="Garamond" panose="02020404030301010803" pitchFamily="18" charset="0"/>
              </a:rPr>
              <a:t>Wizytówkę wręczamy zadrukowaną stroną do góry, odwróconą w stronę odbiorcy tak, by nie otrzymał jej do góry nogami.</a:t>
            </a:r>
          </a:p>
          <a:p>
            <a:pPr marL="0" indent="0" algn="just">
              <a:buNone/>
            </a:pPr>
            <a:endParaRPr lang="pl-PL" sz="2400" dirty="0">
              <a:latin typeface="Garamond" panose="02020404030301010803" pitchFamily="18" charset="0"/>
            </a:endParaRPr>
          </a:p>
          <a:p>
            <a:pPr marL="0" indent="0" algn="just">
              <a:buNone/>
            </a:pPr>
            <a:r>
              <a:rPr lang="pl-PL" sz="2400" dirty="0">
                <a:latin typeface="Garamond" panose="02020404030301010803" pitchFamily="18" charset="0"/>
              </a:rPr>
              <a:t>Wizytówkę wręczamy zawsze „do ręki”, nawet jeśli odbiorca siedzi za biurkiem; nie kładziemy jej przed nim na blacie.</a:t>
            </a:r>
          </a:p>
          <a:p>
            <a:pPr marL="0" indent="0">
              <a:buNone/>
            </a:pPr>
            <a:endParaRPr lang="pl-PL" dirty="0"/>
          </a:p>
        </p:txBody>
      </p:sp>
    </p:spTree>
    <p:extLst>
      <p:ext uri="{BB962C8B-B14F-4D97-AF65-F5344CB8AC3E}">
        <p14:creationId xmlns:p14="http://schemas.microsoft.com/office/powerpoint/2010/main" val="798318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BB424FC-02B5-9135-0C39-83DBD4712E64}"/>
              </a:ext>
            </a:extLst>
          </p:cNvPr>
          <p:cNvSpPr>
            <a:spLocks noGrp="1"/>
          </p:cNvSpPr>
          <p:nvPr>
            <p:ph type="title"/>
          </p:nvPr>
        </p:nvSpPr>
        <p:spPr/>
        <p:txBody>
          <a:bodyPr/>
          <a:lstStyle/>
          <a:p>
            <a:endParaRPr lang="pl-PL" dirty="0"/>
          </a:p>
        </p:txBody>
      </p:sp>
      <p:sp>
        <p:nvSpPr>
          <p:cNvPr id="3" name="Symbol zastępczy zawartości 2">
            <a:extLst>
              <a:ext uri="{FF2B5EF4-FFF2-40B4-BE49-F238E27FC236}">
                <a16:creationId xmlns:a16="http://schemas.microsoft.com/office/drawing/2014/main" id="{72F153C2-922D-5D38-E0FF-35088AD78D62}"/>
              </a:ext>
            </a:extLst>
          </p:cNvPr>
          <p:cNvSpPr>
            <a:spLocks noGrp="1"/>
          </p:cNvSpPr>
          <p:nvPr>
            <p:ph idx="1"/>
          </p:nvPr>
        </p:nvSpPr>
        <p:spPr>
          <a:xfrm>
            <a:off x="1103312" y="772358"/>
            <a:ext cx="8946541" cy="5476042"/>
          </a:xfrm>
        </p:spPr>
        <p:txBody>
          <a:bodyPr/>
          <a:lstStyle/>
          <a:p>
            <a:pPr algn="just"/>
            <a:r>
              <a:rPr lang="pl-PL" sz="2800" kern="150" dirty="0">
                <a:solidFill>
                  <a:srgbClr val="FFFFFF"/>
                </a:solidFill>
                <a:effectLst/>
                <a:latin typeface="Garamond" panose="02020404030301010803" pitchFamily="18" charset="0"/>
                <a:ea typeface="Segoe UI" panose="020B0502040204020203" pitchFamily="34" charset="0"/>
                <a:cs typeface="Tahoma" panose="020B0604030504040204" pitchFamily="34" charset="0"/>
              </a:rPr>
              <a:t>Oprócz podstawy, czyli świetnej obsługi, jakości produktu, ceny, ważna jest też estetyka wnętrza, która niezaprzeczalnie ma wielki wpływ zarówno na samopoczucie klientów,  jak</a:t>
            </a:r>
            <a:br>
              <a:rPr lang="pl-PL" sz="2800" kern="150" dirty="0">
                <a:solidFill>
                  <a:srgbClr val="FFFFFF"/>
                </a:solidFill>
                <a:effectLst/>
                <a:latin typeface="Garamond" panose="02020404030301010803" pitchFamily="18" charset="0"/>
                <a:ea typeface="Segoe UI" panose="020B0502040204020203" pitchFamily="34" charset="0"/>
                <a:cs typeface="Tahoma" panose="020B0604030504040204" pitchFamily="34" charset="0"/>
              </a:rPr>
            </a:br>
            <a:r>
              <a:rPr lang="pl-PL" sz="2800" kern="150" dirty="0">
                <a:solidFill>
                  <a:srgbClr val="FFFFFF"/>
                </a:solidFill>
                <a:effectLst/>
                <a:latin typeface="Garamond" panose="02020404030301010803" pitchFamily="18" charset="0"/>
                <a:ea typeface="Segoe UI" panose="020B0502040204020203" pitchFamily="34" charset="0"/>
                <a:cs typeface="Tahoma" panose="020B0604030504040204" pitchFamily="34" charset="0"/>
              </a:rPr>
              <a:t> i na styl bycia pracowników. W ładnym wnętrzu człowiek bardziej się stara. </a:t>
            </a:r>
          </a:p>
          <a:p>
            <a:pPr algn="just"/>
            <a:r>
              <a:rPr lang="pl-PL" sz="2800" kern="150" dirty="0">
                <a:solidFill>
                  <a:srgbClr val="FFFFFF"/>
                </a:solidFill>
                <a:latin typeface="Garamond" panose="02020404030301010803" pitchFamily="18" charset="0"/>
                <a:ea typeface="Segoe UI" panose="020B0502040204020203" pitchFamily="34" charset="0"/>
                <a:cs typeface="Tahoma" panose="020B0604030504040204" pitchFamily="34" charset="0"/>
              </a:rPr>
              <a:t>Klient ciągle obserwuje – mając trochę czasu dostrzega detale, na które my już możemy nie reagować ( podobnie jak w oczekiwaniu na danie w restauracji) </a:t>
            </a:r>
            <a:endParaRPr lang="pl-PL" sz="2800" kern="150" dirty="0">
              <a:solidFill>
                <a:srgbClr val="000000"/>
              </a:solidFill>
              <a:effectLst/>
              <a:latin typeface="Garamond" panose="02020404030301010803" pitchFamily="18" charset="0"/>
              <a:ea typeface="Segoe UI" panose="020B0502040204020203" pitchFamily="34" charset="0"/>
              <a:cs typeface="Tahoma" panose="020B0604030504040204" pitchFamily="34" charset="0"/>
            </a:endParaRPr>
          </a:p>
          <a:p>
            <a:endParaRPr lang="pl-PL" dirty="0"/>
          </a:p>
        </p:txBody>
      </p:sp>
    </p:spTree>
    <p:extLst>
      <p:ext uri="{BB962C8B-B14F-4D97-AF65-F5344CB8AC3E}">
        <p14:creationId xmlns:p14="http://schemas.microsoft.com/office/powerpoint/2010/main" val="39837929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894AE21-F8FD-45D0-9DB5-A7BA660CFF7D}"/>
              </a:ext>
            </a:extLst>
          </p:cNvPr>
          <p:cNvSpPr>
            <a:spLocks noGrp="1"/>
          </p:cNvSpPr>
          <p:nvPr>
            <p:ph type="title"/>
          </p:nvPr>
        </p:nvSpPr>
        <p:spPr>
          <a:xfrm>
            <a:off x="646111" y="452718"/>
            <a:ext cx="9404723" cy="736002"/>
          </a:xfrm>
        </p:spPr>
        <p:txBody>
          <a:bodyPr/>
          <a:lstStyle/>
          <a:p>
            <a:pPr algn="ctr"/>
            <a:r>
              <a:rPr lang="pl-PL" sz="3000" dirty="0">
                <a:latin typeface="Garamond" panose="02020404030301010803" pitchFamily="18" charset="0"/>
              </a:rPr>
              <a:t>WIZYTÓWKI </a:t>
            </a:r>
          </a:p>
        </p:txBody>
      </p:sp>
      <p:sp>
        <p:nvSpPr>
          <p:cNvPr id="3" name="Symbol zastępczy zawartości 2">
            <a:extLst>
              <a:ext uri="{FF2B5EF4-FFF2-40B4-BE49-F238E27FC236}">
                <a16:creationId xmlns:a16="http://schemas.microsoft.com/office/drawing/2014/main" id="{84699433-90B0-446A-9C1A-50DB7AE0050C}"/>
              </a:ext>
            </a:extLst>
          </p:cNvPr>
          <p:cNvSpPr>
            <a:spLocks noGrp="1"/>
          </p:cNvSpPr>
          <p:nvPr>
            <p:ph idx="1"/>
          </p:nvPr>
        </p:nvSpPr>
        <p:spPr>
          <a:xfrm>
            <a:off x="1103312" y="1188720"/>
            <a:ext cx="8946541" cy="5059679"/>
          </a:xfrm>
        </p:spPr>
        <p:txBody>
          <a:bodyPr>
            <a:normAutofit fontScale="92500"/>
          </a:bodyPr>
          <a:lstStyle/>
          <a:p>
            <a:pPr marL="0" indent="0" algn="just">
              <a:buNone/>
            </a:pPr>
            <a:r>
              <a:rPr lang="pl-PL" sz="2400" dirty="0">
                <a:latin typeface="Garamond" panose="02020404030301010803" pitchFamily="18" charset="0"/>
              </a:rPr>
              <a:t>Wizytówkę wyjmujemy z </a:t>
            </a:r>
            <a:r>
              <a:rPr lang="pl-PL" sz="2400" dirty="0" err="1">
                <a:latin typeface="Garamond" panose="02020404030301010803" pitchFamily="18" charset="0"/>
              </a:rPr>
              <a:t>wizytownika</a:t>
            </a:r>
            <a:r>
              <a:rPr lang="pl-PL" sz="2400" dirty="0">
                <a:latin typeface="Garamond" panose="02020404030301010803" pitchFamily="18" charset="0"/>
              </a:rPr>
              <a:t>, nigdy z kieszeni ani luzem z torebki.</a:t>
            </a:r>
          </a:p>
          <a:p>
            <a:pPr marL="0" indent="0" algn="just">
              <a:buNone/>
            </a:pPr>
            <a:r>
              <a:rPr lang="pl-PL" sz="2400" dirty="0">
                <a:latin typeface="Garamond" panose="02020404030301010803" pitchFamily="18" charset="0"/>
              </a:rPr>
              <a:t>Wizytówka musi być w stanie nienagannym, stąd potrzeba trzymania wizytówek w </a:t>
            </a:r>
            <a:r>
              <a:rPr lang="pl-PL" sz="2400" dirty="0" err="1">
                <a:latin typeface="Garamond" panose="02020404030301010803" pitchFamily="18" charset="0"/>
              </a:rPr>
              <a:t>wizytowniku</a:t>
            </a:r>
            <a:r>
              <a:rPr lang="pl-PL" sz="2400" dirty="0">
                <a:latin typeface="Garamond" panose="02020404030301010803" pitchFamily="18" charset="0"/>
              </a:rPr>
              <a:t>.</a:t>
            </a:r>
          </a:p>
          <a:p>
            <a:pPr marL="0" indent="0" algn="just">
              <a:buNone/>
            </a:pPr>
            <a:r>
              <a:rPr lang="pl-PL" sz="2400" dirty="0">
                <a:latin typeface="Garamond" panose="02020404030301010803" pitchFamily="18" charset="0"/>
              </a:rPr>
              <a:t>Jeśli ktoś wręcza nam swoją wizytówkę, rewanżujemy się własną.</a:t>
            </a:r>
          </a:p>
          <a:p>
            <a:pPr marL="0" indent="0" algn="just">
              <a:buNone/>
            </a:pPr>
            <a:r>
              <a:rPr lang="pl-PL" sz="2400" dirty="0">
                <a:latin typeface="Garamond" panose="02020404030301010803" pitchFamily="18" charset="0"/>
              </a:rPr>
              <a:t>Nie narzucamy się ze swoją wizytówką osobie zdecydowanie wyższej rangą.</a:t>
            </a:r>
          </a:p>
          <a:p>
            <a:pPr marL="0" indent="0" algn="just">
              <a:buNone/>
            </a:pPr>
            <a:r>
              <a:rPr lang="pl-PL" sz="2400" dirty="0">
                <a:latin typeface="Garamond" panose="02020404030301010803" pitchFamily="18" charset="0"/>
              </a:rPr>
              <a:t>Nie wymieniamy się wizytówkami podczas przyjęcia, siedząc przy stole.</a:t>
            </a:r>
          </a:p>
          <a:p>
            <a:pPr marL="0" indent="0" algn="just">
              <a:buNone/>
            </a:pPr>
            <a:r>
              <a:rPr lang="pl-PL" sz="2400" dirty="0">
                <a:latin typeface="Garamond" panose="02020404030301010803" pitchFamily="18" charset="0"/>
              </a:rPr>
              <a:t>Nie rozdajemy wizytówek niczym ulotek na ulicy, albo kart do gry. Do rozdawania służą foldery reklamowe.</a:t>
            </a:r>
          </a:p>
          <a:p>
            <a:pPr marL="0" indent="0" algn="just">
              <a:buNone/>
            </a:pPr>
            <a:r>
              <a:rPr lang="pl-PL" sz="2400" dirty="0">
                <a:latin typeface="Garamond" panose="02020404030301010803" pitchFamily="18" charset="0"/>
              </a:rPr>
              <a:t>Jeśli któraś z informacji zawartych na wizytówce ulega zmianie, wizytówki niestety drukujemy na nowo. Wręczenie pokreślonej wizytówki nie wchodzi w grę.</a:t>
            </a:r>
          </a:p>
          <a:p>
            <a:pPr marL="0" indent="0" algn="just">
              <a:buNone/>
            </a:pPr>
            <a:endParaRPr lang="pl-PL" dirty="0">
              <a:latin typeface="Garamond" panose="02020404030301010803" pitchFamily="18" charset="0"/>
            </a:endParaRPr>
          </a:p>
          <a:p>
            <a:endParaRPr lang="pl-PL" dirty="0"/>
          </a:p>
          <a:p>
            <a:pPr marL="0" indent="0">
              <a:buNone/>
            </a:pPr>
            <a:endParaRPr lang="pl-PL" dirty="0"/>
          </a:p>
          <a:p>
            <a:pPr marL="0" indent="0">
              <a:buNone/>
            </a:pPr>
            <a:endParaRPr lang="pl-PL" dirty="0"/>
          </a:p>
        </p:txBody>
      </p:sp>
    </p:spTree>
    <p:extLst>
      <p:ext uri="{BB962C8B-B14F-4D97-AF65-F5344CB8AC3E}">
        <p14:creationId xmlns:p14="http://schemas.microsoft.com/office/powerpoint/2010/main" val="18903149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894AE21-F8FD-45D0-9DB5-A7BA660CFF7D}"/>
              </a:ext>
            </a:extLst>
          </p:cNvPr>
          <p:cNvSpPr>
            <a:spLocks noGrp="1"/>
          </p:cNvSpPr>
          <p:nvPr>
            <p:ph type="title"/>
          </p:nvPr>
        </p:nvSpPr>
        <p:spPr>
          <a:xfrm>
            <a:off x="646111" y="452718"/>
            <a:ext cx="9404723" cy="736002"/>
          </a:xfrm>
        </p:spPr>
        <p:txBody>
          <a:bodyPr/>
          <a:lstStyle/>
          <a:p>
            <a:pPr algn="ctr"/>
            <a:r>
              <a:rPr lang="pl-PL" sz="3000" dirty="0">
                <a:latin typeface="Garamond" panose="02020404030301010803" pitchFamily="18" charset="0"/>
              </a:rPr>
              <a:t>WIZYTÓWKI </a:t>
            </a:r>
          </a:p>
        </p:txBody>
      </p:sp>
      <p:sp>
        <p:nvSpPr>
          <p:cNvPr id="3" name="Symbol zastępczy zawartości 2">
            <a:extLst>
              <a:ext uri="{FF2B5EF4-FFF2-40B4-BE49-F238E27FC236}">
                <a16:creationId xmlns:a16="http://schemas.microsoft.com/office/drawing/2014/main" id="{84699433-90B0-446A-9C1A-50DB7AE0050C}"/>
              </a:ext>
            </a:extLst>
          </p:cNvPr>
          <p:cNvSpPr>
            <a:spLocks noGrp="1"/>
          </p:cNvSpPr>
          <p:nvPr>
            <p:ph idx="1"/>
          </p:nvPr>
        </p:nvSpPr>
        <p:spPr>
          <a:xfrm>
            <a:off x="1103312" y="1188720"/>
            <a:ext cx="8946541" cy="5059679"/>
          </a:xfrm>
        </p:spPr>
        <p:txBody>
          <a:bodyPr>
            <a:normAutofit/>
          </a:bodyPr>
          <a:lstStyle/>
          <a:p>
            <a:pPr marL="0" indent="0">
              <a:buNone/>
            </a:pPr>
            <a:endParaRPr lang="pl-PL" dirty="0"/>
          </a:p>
          <a:p>
            <a:pPr marL="0" indent="0" algn="ctr">
              <a:buNone/>
            </a:pPr>
            <a:r>
              <a:rPr lang="pl-PL" sz="2800" b="1" dirty="0">
                <a:latin typeface="Garamond" panose="02020404030301010803" pitchFamily="18" charset="0"/>
              </a:rPr>
              <a:t>Jak odbierać bilet wizytowy.</a:t>
            </a:r>
          </a:p>
          <a:p>
            <a:pPr marL="0" indent="0">
              <a:buNone/>
            </a:pPr>
            <a:r>
              <a:rPr lang="pl-PL" sz="2400" dirty="0">
                <a:latin typeface="Garamond" panose="02020404030301010803" pitchFamily="18" charset="0"/>
              </a:rPr>
              <a:t>Odbierając wizytówkę musimy na nią spojrzeć (obowiązkowo!).</a:t>
            </a:r>
          </a:p>
          <a:p>
            <a:pPr marL="0" indent="0" algn="just">
              <a:buNone/>
            </a:pPr>
            <a:r>
              <a:rPr lang="pl-PL" sz="2400" dirty="0">
                <a:latin typeface="Garamond" panose="02020404030301010803" pitchFamily="18" charset="0"/>
              </a:rPr>
              <a:t>Nie komentujemy jej wyglądu, nawet gdyby była najpiękniejsza na świecie; jeśli ktoś wręcza nam bardzo elegancką wizytówkę z tłoczonymi literami, dyskretne przesunięcie po niej palcem daje znak: zauważyłam, doceniam.</a:t>
            </a:r>
          </a:p>
          <a:p>
            <a:pPr marL="0" indent="0" algn="just">
              <a:buNone/>
            </a:pPr>
            <a:r>
              <a:rPr lang="pl-PL" sz="2400" dirty="0">
                <a:latin typeface="Garamond" panose="02020404030301010803" pitchFamily="18" charset="0"/>
              </a:rPr>
              <a:t>Chowamy ją do </a:t>
            </a:r>
            <a:r>
              <a:rPr lang="pl-PL" sz="2400" dirty="0" err="1">
                <a:latin typeface="Garamond" panose="02020404030301010803" pitchFamily="18" charset="0"/>
              </a:rPr>
              <a:t>wizytownika</a:t>
            </a:r>
            <a:r>
              <a:rPr lang="pl-PL" sz="2400" dirty="0">
                <a:latin typeface="Garamond" panose="02020404030301010803" pitchFamily="18" charset="0"/>
              </a:rPr>
              <a:t>, albo bezpośrednio do torebki. Nigdy do kieszeni, np. w żakiecie. Jedynie w przypadku mężczyzn dopuszczalne jest schowanie wizytówki do wewnętrznej kieszeni marynarki.</a:t>
            </a:r>
          </a:p>
          <a:p>
            <a:pPr marL="0" indent="0" algn="just">
              <a:buNone/>
            </a:pPr>
            <a:r>
              <a:rPr lang="pl-PL" sz="2400" dirty="0">
                <a:latin typeface="Garamond" panose="02020404030301010803" pitchFamily="18" charset="0"/>
              </a:rPr>
              <a:t>Zanim schowamy wizytówkę nie miętosimy jej w dłoniach, nie robimy na niej notatek.</a:t>
            </a:r>
          </a:p>
          <a:p>
            <a:endParaRPr lang="pl-PL" dirty="0"/>
          </a:p>
          <a:p>
            <a:pPr marL="0" indent="0">
              <a:buNone/>
            </a:pPr>
            <a:endParaRPr lang="pl-PL" dirty="0"/>
          </a:p>
          <a:p>
            <a:pPr marL="0" indent="0">
              <a:buNone/>
            </a:pPr>
            <a:endParaRPr lang="pl-PL" dirty="0"/>
          </a:p>
        </p:txBody>
      </p:sp>
    </p:spTree>
    <p:extLst>
      <p:ext uri="{BB962C8B-B14F-4D97-AF65-F5344CB8AC3E}">
        <p14:creationId xmlns:p14="http://schemas.microsoft.com/office/powerpoint/2010/main" val="7190210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D325709-2F99-C9CA-2B76-670BA1ED98E9}"/>
              </a:ext>
            </a:extLst>
          </p:cNvPr>
          <p:cNvSpPr>
            <a:spLocks noGrp="1"/>
          </p:cNvSpPr>
          <p:nvPr>
            <p:ph type="title"/>
          </p:nvPr>
        </p:nvSpPr>
        <p:spPr>
          <a:xfrm>
            <a:off x="646111" y="452718"/>
            <a:ext cx="9404723" cy="1112131"/>
          </a:xfrm>
        </p:spPr>
        <p:txBody>
          <a:bodyPr/>
          <a:lstStyle/>
          <a:p>
            <a:pPr algn="ctr"/>
            <a:r>
              <a:rPr lang="pl-PL" sz="3000" b="1" dirty="0">
                <a:latin typeface="Garamond" panose="02020404030301010803" pitchFamily="18" charset="0"/>
              </a:rPr>
              <a:t>CZY WYPADA SIEDZIEĆ, </a:t>
            </a:r>
            <a:br>
              <a:rPr lang="pl-PL" sz="3000" b="1" dirty="0">
                <a:latin typeface="Garamond" panose="02020404030301010803" pitchFamily="18" charset="0"/>
              </a:rPr>
            </a:br>
            <a:r>
              <a:rPr lang="pl-PL" sz="3000" b="1" dirty="0">
                <a:latin typeface="Garamond" panose="02020404030301010803" pitchFamily="18" charset="0"/>
              </a:rPr>
              <a:t>JEŚLI NASZ ROZMÓWCA STOI?</a:t>
            </a:r>
          </a:p>
        </p:txBody>
      </p:sp>
      <p:pic>
        <p:nvPicPr>
          <p:cNvPr id="4" name="Obraz1">
            <a:extLst>
              <a:ext uri="{FF2B5EF4-FFF2-40B4-BE49-F238E27FC236}">
                <a16:creationId xmlns:a16="http://schemas.microsoft.com/office/drawing/2014/main" id="{E318A6E2-539B-48A0-BF4F-D6C68910A220}"/>
              </a:ext>
            </a:extLst>
          </p:cNvPr>
          <p:cNvPicPr>
            <a:picLocks noGrp="1"/>
          </p:cNvPicPr>
          <p:nvPr>
            <p:ph idx="1"/>
          </p:nvPr>
        </p:nvPicPr>
        <p:blipFill>
          <a:blip r:embed="rId2">
            <a:lum/>
            <a:alphaModFix/>
          </a:blip>
          <a:srcRect/>
          <a:stretch>
            <a:fillRect/>
          </a:stretch>
        </p:blipFill>
        <p:spPr>
          <a:xfrm>
            <a:off x="1838227" y="1564849"/>
            <a:ext cx="7522589" cy="4326904"/>
          </a:xfrm>
          <a:prstGeom prst="rect">
            <a:avLst/>
          </a:prstGeom>
          <a:ln>
            <a:noFill/>
            <a:prstDash/>
          </a:ln>
        </p:spPr>
      </p:pic>
    </p:spTree>
    <p:extLst>
      <p:ext uri="{BB962C8B-B14F-4D97-AF65-F5344CB8AC3E}">
        <p14:creationId xmlns:p14="http://schemas.microsoft.com/office/powerpoint/2010/main" val="653569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2F7248E-FD5C-6A6C-3F96-0FD8F853B115}"/>
              </a:ext>
            </a:extLst>
          </p:cNvPr>
          <p:cNvSpPr>
            <a:spLocks noGrp="1"/>
          </p:cNvSpPr>
          <p:nvPr>
            <p:ph type="title"/>
          </p:nvPr>
        </p:nvSpPr>
        <p:spPr/>
        <p:txBody>
          <a:bodyPr/>
          <a:lstStyle/>
          <a:p>
            <a:pPr algn="ctr"/>
            <a:r>
              <a:rPr lang="pl-PL" dirty="0">
                <a:latin typeface="Garamond" panose="02020404030301010803" pitchFamily="18" charset="0"/>
              </a:rPr>
              <a:t>Prezes czy Lider???</a:t>
            </a:r>
          </a:p>
        </p:txBody>
      </p:sp>
      <p:pic>
        <p:nvPicPr>
          <p:cNvPr id="5" name="Symbol zastępczy zawartości 4">
            <a:extLst>
              <a:ext uri="{FF2B5EF4-FFF2-40B4-BE49-F238E27FC236}">
                <a16:creationId xmlns:a16="http://schemas.microsoft.com/office/drawing/2014/main" id="{11C8C79A-233D-C9A0-11C5-5FFF313FF12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71396" y="1446245"/>
            <a:ext cx="6858000" cy="4842588"/>
          </a:xfrm>
        </p:spPr>
      </p:pic>
    </p:spTree>
    <p:extLst>
      <p:ext uri="{BB962C8B-B14F-4D97-AF65-F5344CB8AC3E}">
        <p14:creationId xmlns:p14="http://schemas.microsoft.com/office/powerpoint/2010/main" val="7274859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FC5F7B7-FF3D-06BD-487C-F16420001C14}"/>
              </a:ext>
            </a:extLst>
          </p:cNvPr>
          <p:cNvSpPr>
            <a:spLocks noGrp="1"/>
          </p:cNvSpPr>
          <p:nvPr>
            <p:ph type="title"/>
          </p:nvPr>
        </p:nvSpPr>
        <p:spPr>
          <a:xfrm>
            <a:off x="646111" y="452718"/>
            <a:ext cx="9404723" cy="725633"/>
          </a:xfrm>
        </p:spPr>
        <p:txBody>
          <a:bodyPr/>
          <a:lstStyle/>
          <a:p>
            <a:pPr algn="ctr"/>
            <a:r>
              <a:rPr lang="pl-PL" sz="3000" b="1" dirty="0">
                <a:latin typeface="Garamond" panose="02020404030301010803" pitchFamily="18" charset="0"/>
              </a:rPr>
              <a:t>ETYKA W BIZNESIE</a:t>
            </a:r>
          </a:p>
        </p:txBody>
      </p:sp>
      <p:pic>
        <p:nvPicPr>
          <p:cNvPr id="4" name="Symbol zastępczy zawartości 3">
            <a:extLst>
              <a:ext uri="{FF2B5EF4-FFF2-40B4-BE49-F238E27FC236}">
                <a16:creationId xmlns:a16="http://schemas.microsoft.com/office/drawing/2014/main" id="{D6D4F289-FB1C-4922-B3BC-0F1E9A2740CA}"/>
              </a:ext>
            </a:extLst>
          </p:cNvPr>
          <p:cNvPicPr>
            <a:picLocks noGrp="1" noChangeAspect="1"/>
          </p:cNvPicPr>
          <p:nvPr>
            <p:ph idx="1"/>
          </p:nvPr>
        </p:nvPicPr>
        <p:blipFill>
          <a:blip r:embed="rId2"/>
          <a:stretch>
            <a:fillRect/>
          </a:stretch>
        </p:blipFill>
        <p:spPr>
          <a:xfrm>
            <a:off x="1508289" y="1093509"/>
            <a:ext cx="8229599" cy="5154891"/>
          </a:xfrm>
          <a:prstGeom prst="rect">
            <a:avLst/>
          </a:prstGeom>
        </p:spPr>
      </p:pic>
    </p:spTree>
    <p:extLst>
      <p:ext uri="{BB962C8B-B14F-4D97-AF65-F5344CB8AC3E}">
        <p14:creationId xmlns:p14="http://schemas.microsoft.com/office/powerpoint/2010/main" val="12223818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ABD2A60-F8C5-76C9-52FB-5543EFAE155E}"/>
              </a:ext>
            </a:extLst>
          </p:cNvPr>
          <p:cNvSpPr>
            <a:spLocks noGrp="1"/>
          </p:cNvSpPr>
          <p:nvPr>
            <p:ph type="title"/>
          </p:nvPr>
        </p:nvSpPr>
        <p:spPr/>
        <p:txBody>
          <a:bodyPr/>
          <a:lstStyle/>
          <a:p>
            <a:pPr algn="ctr"/>
            <a:r>
              <a:rPr lang="pl-PL" sz="3000" dirty="0">
                <a:latin typeface="Garamond" panose="02020404030301010803" pitchFamily="18" charset="0"/>
              </a:rPr>
              <a:t>MITY SAVOIR VIVRE:</a:t>
            </a:r>
            <a:br>
              <a:rPr lang="pl-PL" sz="3000" dirty="0">
                <a:latin typeface="Garamond" panose="02020404030301010803" pitchFamily="18" charset="0"/>
              </a:rPr>
            </a:br>
            <a:r>
              <a:rPr lang="pl-PL" sz="3000" dirty="0">
                <a:latin typeface="Garamond" panose="02020404030301010803" pitchFamily="18" charset="0"/>
              </a:rPr>
              <a:t>SMACZNEGO I NA ZDROWIE</a:t>
            </a:r>
          </a:p>
        </p:txBody>
      </p:sp>
      <p:pic>
        <p:nvPicPr>
          <p:cNvPr id="4" name="Obraz1" title="na zdrowie">
            <a:extLst>
              <a:ext uri="{FF2B5EF4-FFF2-40B4-BE49-F238E27FC236}">
                <a16:creationId xmlns:a16="http://schemas.microsoft.com/office/drawing/2014/main" id="{6B946BEF-6668-4ED7-8EB3-D6DA8091D3FD}"/>
              </a:ext>
            </a:extLst>
          </p:cNvPr>
          <p:cNvPicPr>
            <a:picLocks noGrp="1"/>
          </p:cNvPicPr>
          <p:nvPr>
            <p:ph idx="1"/>
          </p:nvPr>
        </p:nvPicPr>
        <p:blipFill>
          <a:blip r:embed="rId2">
            <a:lum/>
            <a:alphaModFix/>
          </a:blip>
          <a:srcRect/>
          <a:stretch>
            <a:fillRect/>
          </a:stretch>
        </p:blipFill>
        <p:spPr>
          <a:xfrm>
            <a:off x="1828801" y="1717040"/>
            <a:ext cx="7752080" cy="4531360"/>
          </a:xfrm>
          <a:prstGeom prst="rect">
            <a:avLst/>
          </a:prstGeom>
          <a:ln>
            <a:noFill/>
            <a:prstDash/>
          </a:ln>
        </p:spPr>
      </p:pic>
    </p:spTree>
    <p:extLst>
      <p:ext uri="{BB962C8B-B14F-4D97-AF65-F5344CB8AC3E}">
        <p14:creationId xmlns:p14="http://schemas.microsoft.com/office/powerpoint/2010/main" val="1384136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DC67551-B412-37B9-3441-8BACB6B12DD0}"/>
              </a:ext>
            </a:extLst>
          </p:cNvPr>
          <p:cNvSpPr>
            <a:spLocks noGrp="1"/>
          </p:cNvSpPr>
          <p:nvPr>
            <p:ph type="title"/>
          </p:nvPr>
        </p:nvSpPr>
        <p:spPr/>
        <p:txBody>
          <a:bodyPr/>
          <a:lstStyle/>
          <a:p>
            <a:pPr algn="ctr"/>
            <a:r>
              <a:rPr lang="pl-PL" b="1" dirty="0">
                <a:latin typeface="Garamond" panose="02020404030301010803" pitchFamily="18" charset="0"/>
              </a:rPr>
              <a:t>PORZĄDEK</a:t>
            </a:r>
            <a:r>
              <a:rPr lang="pl-PL" dirty="0"/>
              <a:t> </a:t>
            </a:r>
          </a:p>
        </p:txBody>
      </p:sp>
      <p:sp>
        <p:nvSpPr>
          <p:cNvPr id="3" name="Symbol zastępczy zawartości 2">
            <a:extLst>
              <a:ext uri="{FF2B5EF4-FFF2-40B4-BE49-F238E27FC236}">
                <a16:creationId xmlns:a16="http://schemas.microsoft.com/office/drawing/2014/main" id="{80293F1F-5B5C-AFF4-0E1B-D3A59E0B1C32}"/>
              </a:ext>
            </a:extLst>
          </p:cNvPr>
          <p:cNvSpPr>
            <a:spLocks noGrp="1"/>
          </p:cNvSpPr>
          <p:nvPr>
            <p:ph idx="1"/>
          </p:nvPr>
        </p:nvSpPr>
        <p:spPr>
          <a:xfrm>
            <a:off x="1103312" y="1482572"/>
            <a:ext cx="8946541" cy="4765828"/>
          </a:xfrm>
        </p:spPr>
        <p:txBody>
          <a:bodyPr/>
          <a:lstStyle/>
          <a:p>
            <a:pPr algn="just"/>
            <a:r>
              <a:rPr lang="pl-PL" sz="2400" kern="150" dirty="0">
                <a:effectLst/>
                <a:latin typeface="Garamond" panose="02020404030301010803" pitchFamily="18" charset="0"/>
                <a:ea typeface="Segoe UI" panose="020B0502040204020203" pitchFamily="34" charset="0"/>
                <a:cs typeface="Tahoma" panose="020B0604030504040204" pitchFamily="34" charset="0"/>
              </a:rPr>
              <a:t>Jeśli nie dla własnej przyjemności, to chociaż mając na uwadze fakt, że do pokojów biurowych czy na sali sprzedaży zaglądają interesanci warto utrzymywać w nich porządek. Wiele pokojów biurowych jest dramatycznie </a:t>
            </a:r>
            <a:r>
              <a:rPr lang="pl-PL" sz="2400" b="1" u="sng" kern="150" dirty="0">
                <a:effectLst/>
                <a:latin typeface="Garamond" panose="02020404030301010803" pitchFamily="18" charset="0"/>
                <a:ea typeface="Segoe UI" panose="020B0502040204020203" pitchFamily="34" charset="0"/>
                <a:cs typeface="Tahoma" panose="020B0604030504040204" pitchFamily="34" charset="0"/>
              </a:rPr>
              <a:t>zabałaganiona stertami papierów i akcesoriów leżących na biurkach</a:t>
            </a:r>
            <a:r>
              <a:rPr lang="pl-PL" sz="2400" kern="150" dirty="0">
                <a:effectLst/>
                <a:latin typeface="Garamond" panose="02020404030301010803" pitchFamily="18" charset="0"/>
                <a:ea typeface="Segoe UI" panose="020B0502040204020203" pitchFamily="34" charset="0"/>
                <a:cs typeface="Tahoma" panose="020B0604030504040204" pitchFamily="34" charset="0"/>
              </a:rPr>
              <a:t>. </a:t>
            </a:r>
          </a:p>
          <a:p>
            <a:pPr algn="just"/>
            <a:r>
              <a:rPr lang="pl-PL" sz="2400" kern="150" dirty="0">
                <a:effectLst/>
                <a:latin typeface="Garamond" panose="02020404030301010803" pitchFamily="18" charset="0"/>
                <a:ea typeface="Segoe UI" panose="020B0502040204020203" pitchFamily="34" charset="0"/>
                <a:cs typeface="Tahoma" panose="020B0604030504040204" pitchFamily="34" charset="0"/>
              </a:rPr>
              <a:t>tablice korkowe upstrzone bez żadnej koncepcji intymnymi pamiątkami: zdjęciami rodzin, laurkami od dzieci itp.; wątłe, usychające rośliny na parapetach to nie relikt przeszłości.</a:t>
            </a:r>
          </a:p>
          <a:p>
            <a:pPr algn="just"/>
            <a:r>
              <a:rPr lang="pl-PL" sz="2400" kern="150" dirty="0">
                <a:latin typeface="Garamond" panose="02020404030301010803" pitchFamily="18" charset="0"/>
                <a:ea typeface="Segoe UI" panose="020B0502040204020203" pitchFamily="34" charset="0"/>
                <a:cs typeface="Tahoma" panose="020B0604030504040204" pitchFamily="34" charset="0"/>
              </a:rPr>
              <a:t>Niedopuszczalne: dokumenty z danymi, hasła, pozostawiony pendrive</a:t>
            </a:r>
            <a:endParaRPr lang="pl-PL" sz="2400" kern="150" dirty="0">
              <a:effectLst/>
              <a:latin typeface="Garamond" panose="02020404030301010803" pitchFamily="18" charset="0"/>
              <a:ea typeface="Segoe UI" panose="020B0502040204020203" pitchFamily="34" charset="0"/>
              <a:cs typeface="Tahoma" panose="020B0604030504040204" pitchFamily="34" charset="0"/>
            </a:endParaRPr>
          </a:p>
          <a:p>
            <a:endParaRPr lang="pl-PL" dirty="0"/>
          </a:p>
        </p:txBody>
      </p:sp>
    </p:spTree>
    <p:extLst>
      <p:ext uri="{BB962C8B-B14F-4D97-AF65-F5344CB8AC3E}">
        <p14:creationId xmlns:p14="http://schemas.microsoft.com/office/powerpoint/2010/main" val="942304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F3BD187-2F60-3EBC-8CE4-17ECF3BC5ED7}"/>
              </a:ext>
            </a:extLst>
          </p:cNvPr>
          <p:cNvSpPr>
            <a:spLocks noGrp="1"/>
          </p:cNvSpPr>
          <p:nvPr>
            <p:ph type="title"/>
          </p:nvPr>
        </p:nvSpPr>
        <p:spPr/>
        <p:txBody>
          <a:bodyPr/>
          <a:lstStyle/>
          <a:p>
            <a:endParaRPr lang="pl-PL" dirty="0"/>
          </a:p>
        </p:txBody>
      </p:sp>
      <p:sp>
        <p:nvSpPr>
          <p:cNvPr id="3" name="Symbol zastępczy zawartości 2">
            <a:extLst>
              <a:ext uri="{FF2B5EF4-FFF2-40B4-BE49-F238E27FC236}">
                <a16:creationId xmlns:a16="http://schemas.microsoft.com/office/drawing/2014/main" id="{3065D718-B9EE-FEEB-D16C-137AE5EEB525}"/>
              </a:ext>
            </a:extLst>
          </p:cNvPr>
          <p:cNvSpPr>
            <a:spLocks noGrp="1"/>
          </p:cNvSpPr>
          <p:nvPr>
            <p:ph idx="1"/>
          </p:nvPr>
        </p:nvSpPr>
        <p:spPr>
          <a:xfrm>
            <a:off x="1103312" y="1065320"/>
            <a:ext cx="8946541" cy="5183079"/>
          </a:xfrm>
        </p:spPr>
        <p:txBody>
          <a:bodyPr>
            <a:normAutofit/>
          </a:bodyPr>
          <a:lstStyle/>
          <a:p>
            <a:pPr algn="just"/>
            <a:r>
              <a:rPr lang="pl-PL" kern="150" dirty="0">
                <a:effectLst/>
                <a:latin typeface="Garamond" panose="02020404030301010803" pitchFamily="18" charset="0"/>
                <a:ea typeface="Segoe UI" panose="020B0502040204020203" pitchFamily="34" charset="0"/>
                <a:cs typeface="Tahoma" panose="020B0604030504040204" pitchFamily="34" charset="0"/>
              </a:rPr>
              <a:t>POSIŁKI - W pokojach biurowych można konsumować tylko (jeśli nie możemy się powstrzymać) suche i bezwonne przekąski. Kanapki z jajkiem albo wędliną czosnkową, podobnie jak podgrzany bigos na długo zostawiają </a:t>
            </a:r>
            <a:br>
              <a:rPr lang="pl-PL" kern="150" dirty="0">
                <a:effectLst/>
                <a:latin typeface="Garamond" panose="02020404030301010803" pitchFamily="18" charset="0"/>
                <a:ea typeface="Segoe UI" panose="020B0502040204020203" pitchFamily="34" charset="0"/>
                <a:cs typeface="Tahoma" panose="020B0604030504040204" pitchFamily="34" charset="0"/>
              </a:rPr>
            </a:br>
            <a:r>
              <a:rPr lang="pl-PL" kern="150" dirty="0">
                <a:effectLst/>
                <a:latin typeface="Garamond" panose="02020404030301010803" pitchFamily="18" charset="0"/>
                <a:ea typeface="Segoe UI" panose="020B0502040204020203" pitchFamily="34" charset="0"/>
                <a:cs typeface="Tahoma" panose="020B0604030504040204" pitchFamily="34" charset="0"/>
              </a:rPr>
              <a:t>w pomieszczeniu  charakterystyczny i nieprzyjemny zapach. Nie o taką wizytówkę banku nam chodzi.</a:t>
            </a:r>
          </a:p>
          <a:p>
            <a:pPr algn="just"/>
            <a:r>
              <a:rPr lang="pl-PL" kern="150" dirty="0">
                <a:effectLst/>
                <a:latin typeface="Garamond" panose="02020404030301010803" pitchFamily="18" charset="0"/>
                <a:ea typeface="Segoe UI" panose="020B0502040204020203" pitchFamily="34" charset="0"/>
                <a:cs typeface="Tahoma" panose="020B0604030504040204" pitchFamily="34" charset="0"/>
              </a:rPr>
              <a:t>ROZMOWY PRZEZ TELEFON - Jeśli w pokoju pracują dwie osoby, a jedna </a:t>
            </a:r>
            <a:br>
              <a:rPr lang="pl-PL" kern="150" dirty="0">
                <a:effectLst/>
                <a:latin typeface="Garamond" panose="02020404030301010803" pitchFamily="18" charset="0"/>
                <a:ea typeface="Segoe UI" panose="020B0502040204020203" pitchFamily="34" charset="0"/>
                <a:cs typeface="Tahoma" panose="020B0604030504040204" pitchFamily="34" charset="0"/>
              </a:rPr>
            </a:br>
            <a:r>
              <a:rPr lang="pl-PL" kern="150" dirty="0">
                <a:effectLst/>
                <a:latin typeface="Garamond" panose="02020404030301010803" pitchFamily="18" charset="0"/>
                <a:ea typeface="Segoe UI" panose="020B0502040204020203" pitchFamily="34" charset="0"/>
                <a:cs typeface="Tahoma" panose="020B0604030504040204" pitchFamily="34" charset="0"/>
              </a:rPr>
              <a:t>z nich przyjmuje właśnie interesanta, druga powstrzymuje się w tym czasie od prywatnych rozmów przez telefon.</a:t>
            </a:r>
          </a:p>
          <a:p>
            <a:pPr algn="just"/>
            <a:r>
              <a:rPr lang="pl-PL" kern="150" dirty="0">
                <a:latin typeface="Garamond" panose="02020404030301010803" pitchFamily="18" charset="0"/>
                <a:ea typeface="Segoe UI" panose="020B0502040204020203" pitchFamily="34" charset="0"/>
                <a:cs typeface="Tahoma" panose="020B0604030504040204" pitchFamily="34" charset="0"/>
              </a:rPr>
              <a:t>STRÓJ</a:t>
            </a:r>
          </a:p>
          <a:p>
            <a:pPr algn="just"/>
            <a:r>
              <a:rPr lang="pl-PL" kern="150" dirty="0">
                <a:effectLst/>
                <a:latin typeface="Garamond" panose="02020404030301010803" pitchFamily="18" charset="0"/>
                <a:ea typeface="Segoe UI" panose="020B0502040204020203" pitchFamily="34" charset="0"/>
                <a:cs typeface="Tahoma" panose="020B0604030504040204" pitchFamily="34" charset="0"/>
              </a:rPr>
              <a:t>INTERAKCJA Z KLIENTEM </a:t>
            </a:r>
            <a:endParaRPr lang="pl-PL" sz="1800" kern="150" dirty="0">
              <a:effectLst/>
              <a:latin typeface="Garamond" panose="02020404030301010803" pitchFamily="18" charset="0"/>
              <a:ea typeface="Segoe UI" panose="020B0502040204020203" pitchFamily="34" charset="0"/>
              <a:cs typeface="Tahoma" panose="020B0604030504040204" pitchFamily="34" charset="0"/>
            </a:endParaRPr>
          </a:p>
          <a:p>
            <a:pPr algn="just"/>
            <a:r>
              <a:rPr lang="pl-PL" dirty="0">
                <a:latin typeface="Garamond" panose="02020404030301010803" pitchFamily="18" charset="0"/>
                <a:ea typeface="Segoe UI" panose="020B0502040204020203" pitchFamily="34" charset="0"/>
                <a:cs typeface="Tahoma" panose="020B0604030504040204" pitchFamily="34" charset="0"/>
              </a:rPr>
              <a:t>DETALE</a:t>
            </a:r>
            <a:r>
              <a:rPr lang="pl-PL" dirty="0">
                <a:effectLst/>
                <a:latin typeface="Garamond" panose="02020404030301010803" pitchFamily="18" charset="0"/>
                <a:ea typeface="Segoe UI" panose="020B0502040204020203" pitchFamily="34" charset="0"/>
                <a:cs typeface="Tahoma" panose="020B0604030504040204" pitchFamily="34" charset="0"/>
              </a:rPr>
              <a:t>, jak na przykład wygląd formularzy, które muszą wypełniać klienci. Formularze pisane drobnym drukiem, z mikroskopijną ilością miejsca, wydrukowane krzywo i z przebarwieniami nie świadczą dobrze. Długopis, pióro, koszulka czy teczka reklamowa</a:t>
            </a:r>
            <a:endParaRPr lang="pl-PL" kern="150" dirty="0">
              <a:effectLst/>
              <a:latin typeface="Garamond" panose="02020404030301010803" pitchFamily="18" charset="0"/>
              <a:ea typeface="Segoe UI" panose="020B0502040204020203" pitchFamily="34" charset="0"/>
              <a:cs typeface="Tahoma" panose="020B0604030504040204" pitchFamily="34" charset="0"/>
            </a:endParaRPr>
          </a:p>
          <a:p>
            <a:endParaRPr lang="pl-PL" dirty="0"/>
          </a:p>
        </p:txBody>
      </p:sp>
    </p:spTree>
    <p:extLst>
      <p:ext uri="{BB962C8B-B14F-4D97-AF65-F5344CB8AC3E}">
        <p14:creationId xmlns:p14="http://schemas.microsoft.com/office/powerpoint/2010/main" val="383230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4C179ED-A4AA-4923-998D-BF73D6E3828E}"/>
              </a:ext>
            </a:extLst>
          </p:cNvPr>
          <p:cNvSpPr>
            <a:spLocks noGrp="1"/>
          </p:cNvSpPr>
          <p:nvPr>
            <p:ph type="title"/>
          </p:nvPr>
        </p:nvSpPr>
        <p:spPr>
          <a:xfrm>
            <a:off x="646111" y="452718"/>
            <a:ext cx="9404723" cy="852299"/>
          </a:xfrm>
        </p:spPr>
        <p:txBody>
          <a:bodyPr/>
          <a:lstStyle/>
          <a:p>
            <a:pPr algn="ctr"/>
            <a:r>
              <a:rPr lang="pl-PL" b="1" dirty="0">
                <a:latin typeface="Garamond" panose="02020404030301010803" pitchFamily="18" charset="0"/>
              </a:rPr>
              <a:t>PROFESJONALNY WIZERUNEK </a:t>
            </a:r>
          </a:p>
        </p:txBody>
      </p:sp>
      <p:pic>
        <p:nvPicPr>
          <p:cNvPr id="4" name="Obraz1" title="christina hendricks">
            <a:extLst>
              <a:ext uri="{FF2B5EF4-FFF2-40B4-BE49-F238E27FC236}">
                <a16:creationId xmlns:a16="http://schemas.microsoft.com/office/drawing/2014/main" id="{48B414AD-BB72-F98B-3767-D4C5AA02652D}"/>
              </a:ext>
            </a:extLst>
          </p:cNvPr>
          <p:cNvPicPr>
            <a:picLocks noGrp="1"/>
          </p:cNvPicPr>
          <p:nvPr>
            <p:ph idx="1"/>
          </p:nvPr>
        </p:nvPicPr>
        <p:blipFill>
          <a:blip r:embed="rId2">
            <a:lum/>
            <a:alphaModFix/>
          </a:blip>
          <a:srcRect/>
          <a:stretch>
            <a:fillRect/>
          </a:stretch>
        </p:blipFill>
        <p:spPr>
          <a:xfrm>
            <a:off x="2139519" y="2434528"/>
            <a:ext cx="6570787" cy="4057096"/>
          </a:xfrm>
          <a:prstGeom prst="rect">
            <a:avLst/>
          </a:prstGeom>
          <a:ln>
            <a:noFill/>
            <a:prstDash/>
          </a:ln>
        </p:spPr>
      </p:pic>
      <p:sp>
        <p:nvSpPr>
          <p:cNvPr id="5" name="pole tekstowe 4">
            <a:extLst>
              <a:ext uri="{FF2B5EF4-FFF2-40B4-BE49-F238E27FC236}">
                <a16:creationId xmlns:a16="http://schemas.microsoft.com/office/drawing/2014/main" id="{17E8B30C-4B6A-D247-3639-194B17788BA4}"/>
              </a:ext>
            </a:extLst>
          </p:cNvPr>
          <p:cNvSpPr txBox="1"/>
          <p:nvPr/>
        </p:nvSpPr>
        <p:spPr>
          <a:xfrm>
            <a:off x="987640" y="1080364"/>
            <a:ext cx="9479132" cy="1138773"/>
          </a:xfrm>
          <a:prstGeom prst="rect">
            <a:avLst/>
          </a:prstGeom>
          <a:noFill/>
        </p:spPr>
        <p:txBody>
          <a:bodyPr wrap="square">
            <a:spAutoFit/>
          </a:bodyPr>
          <a:lstStyle/>
          <a:p>
            <a:endParaRPr lang="pl-PL" sz="2000" kern="150" dirty="0">
              <a:latin typeface="Garamond" panose="02020404030301010803" pitchFamily="18" charset="0"/>
              <a:ea typeface="Segoe UI" panose="020B0502040204020203" pitchFamily="34" charset="0"/>
              <a:cs typeface="Tahoma" panose="020B0604030504040204" pitchFamily="34" charset="0"/>
            </a:endParaRPr>
          </a:p>
          <a:p>
            <a:pPr algn="ctr"/>
            <a:r>
              <a:rPr lang="pl-PL" sz="2400" dirty="0">
                <a:latin typeface="Garamond" panose="02020404030301010803" pitchFamily="18" charset="0"/>
              </a:rPr>
              <a:t>Styl i elegancja to ponadczasowe zasady, jakimi powinien kierować się każdy, kto planuje swoja karierę w biznesie. </a:t>
            </a:r>
            <a:endParaRPr lang="pl-PL" sz="2400" kern="150" dirty="0">
              <a:solidFill>
                <a:srgbClr val="000000"/>
              </a:solidFill>
              <a:effectLst/>
              <a:latin typeface="Garamond" panose="02020404030301010803" pitchFamily="18" charset="0"/>
              <a:ea typeface="Segoe UI" panose="020B0502040204020203" pitchFamily="34" charset="0"/>
              <a:cs typeface="Tahoma" panose="020B0604030504040204" pitchFamily="34" charset="0"/>
            </a:endParaRPr>
          </a:p>
        </p:txBody>
      </p:sp>
    </p:spTree>
    <p:extLst>
      <p:ext uri="{BB962C8B-B14F-4D97-AF65-F5344CB8AC3E}">
        <p14:creationId xmlns:p14="http://schemas.microsoft.com/office/powerpoint/2010/main" val="4068614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44E2205-FB38-239F-E1E3-F38ED42BC26A}"/>
              </a:ext>
            </a:extLst>
          </p:cNvPr>
          <p:cNvSpPr>
            <a:spLocks noGrp="1"/>
          </p:cNvSpPr>
          <p:nvPr>
            <p:ph type="title"/>
          </p:nvPr>
        </p:nvSpPr>
        <p:spPr/>
        <p:txBody>
          <a:bodyPr/>
          <a:lstStyle/>
          <a:p>
            <a:endParaRPr lang="pl-PL"/>
          </a:p>
        </p:txBody>
      </p:sp>
      <p:pic>
        <p:nvPicPr>
          <p:cNvPr id="4" name="Symbol zastępczy zawartości 3">
            <a:extLst>
              <a:ext uri="{FF2B5EF4-FFF2-40B4-BE49-F238E27FC236}">
                <a16:creationId xmlns:a16="http://schemas.microsoft.com/office/drawing/2014/main" id="{ED8D22FB-106E-249F-74B0-DB62E328965F}"/>
              </a:ext>
            </a:extLst>
          </p:cNvPr>
          <p:cNvPicPr>
            <a:picLocks noGrp="1" noChangeAspect="1"/>
          </p:cNvPicPr>
          <p:nvPr>
            <p:ph idx="1"/>
          </p:nvPr>
        </p:nvPicPr>
        <p:blipFill>
          <a:blip r:embed="rId2"/>
          <a:stretch>
            <a:fillRect/>
          </a:stretch>
        </p:blipFill>
        <p:spPr>
          <a:xfrm>
            <a:off x="1509203" y="159798"/>
            <a:ext cx="8541631" cy="6578353"/>
          </a:xfrm>
          <a:prstGeom prst="rect">
            <a:avLst/>
          </a:prstGeom>
        </p:spPr>
      </p:pic>
    </p:spTree>
    <p:extLst>
      <p:ext uri="{BB962C8B-B14F-4D97-AF65-F5344CB8AC3E}">
        <p14:creationId xmlns:p14="http://schemas.microsoft.com/office/powerpoint/2010/main" val="822671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76637BE-AE19-E5CB-4AEC-5487FA4433FD}"/>
              </a:ext>
            </a:extLst>
          </p:cNvPr>
          <p:cNvSpPr>
            <a:spLocks noGrp="1"/>
          </p:cNvSpPr>
          <p:nvPr>
            <p:ph type="title"/>
          </p:nvPr>
        </p:nvSpPr>
        <p:spPr/>
        <p:txBody>
          <a:bodyPr/>
          <a:lstStyle/>
          <a:p>
            <a:endParaRPr lang="pl-PL"/>
          </a:p>
        </p:txBody>
      </p:sp>
      <p:pic>
        <p:nvPicPr>
          <p:cNvPr id="4" name="Symbol zastępczy zawartości 3">
            <a:extLst>
              <a:ext uri="{FF2B5EF4-FFF2-40B4-BE49-F238E27FC236}">
                <a16:creationId xmlns:a16="http://schemas.microsoft.com/office/drawing/2014/main" id="{C78DA9C9-8B7F-92A0-5A1E-01987C4A8364}"/>
              </a:ext>
            </a:extLst>
          </p:cNvPr>
          <p:cNvPicPr>
            <a:picLocks noGrp="1" noChangeAspect="1"/>
          </p:cNvPicPr>
          <p:nvPr>
            <p:ph idx="1"/>
          </p:nvPr>
        </p:nvPicPr>
        <p:blipFill>
          <a:blip r:embed="rId2"/>
          <a:stretch>
            <a:fillRect/>
          </a:stretch>
        </p:blipFill>
        <p:spPr>
          <a:xfrm>
            <a:off x="1571349" y="452718"/>
            <a:ext cx="8123068" cy="5795682"/>
          </a:xfrm>
          <a:prstGeom prst="rect">
            <a:avLst/>
          </a:prstGeom>
        </p:spPr>
      </p:pic>
    </p:spTree>
    <p:extLst>
      <p:ext uri="{BB962C8B-B14F-4D97-AF65-F5344CB8AC3E}">
        <p14:creationId xmlns:p14="http://schemas.microsoft.com/office/powerpoint/2010/main" val="25933764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Jon">
  <a:themeElements>
    <a:clrScheme name="J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J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J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1130</TotalTime>
  <Words>2546</Words>
  <Application>Microsoft Office PowerPoint</Application>
  <PresentationFormat>Panoramiczny</PresentationFormat>
  <Paragraphs>191</Paragraphs>
  <Slides>45</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45</vt:i4>
      </vt:variant>
    </vt:vector>
  </HeadingPairs>
  <TitlesOfParts>
    <vt:vector size="50" baseType="lpstr">
      <vt:lpstr>Century Gothic</vt:lpstr>
      <vt:lpstr>Garamond</vt:lpstr>
      <vt:lpstr>Playfair Display</vt:lpstr>
      <vt:lpstr>Wingdings 3</vt:lpstr>
      <vt:lpstr>Jon</vt:lpstr>
      <vt:lpstr>   </vt:lpstr>
      <vt:lpstr>Prezentacja programu PowerPoint</vt:lpstr>
      <vt:lpstr>NASZA ORGANIZACJA</vt:lpstr>
      <vt:lpstr>Prezentacja programu PowerPoint</vt:lpstr>
      <vt:lpstr>PORZĄDEK </vt:lpstr>
      <vt:lpstr>Prezentacja programu PowerPoint</vt:lpstr>
      <vt:lpstr>PROFESJONALNY WIZERUNEK </vt:lpstr>
      <vt:lpstr>Prezentacja programu PowerPoint</vt:lpstr>
      <vt:lpstr>Prezentacja programu PowerPoint</vt:lpstr>
      <vt:lpstr>      </vt:lpstr>
      <vt:lpstr>NAJCZĘSTSZE BŁĘDY  W MĘSKIM UBIORZE</vt:lpstr>
      <vt:lpstr>GARNITUR NIEDOPASOWANY DO SYLWETKI</vt:lpstr>
      <vt:lpstr>ŹLE DOBRANY I ZWIĄZANY KRAWAT</vt:lpstr>
      <vt:lpstr>BRUDNE, NIEWYPASTOWANE, ŹLE DOBRANE BUTY</vt:lpstr>
      <vt:lpstr>INNE NIEWYBACZALNE BŁĘDY W UBIORZE</vt:lpstr>
      <vt:lpstr>Prezentacja programu PowerPoint</vt:lpstr>
      <vt:lpstr>Prezentacja programu PowerPoint</vt:lpstr>
      <vt:lpstr>Prezentacja programu PowerPoint</vt:lpstr>
      <vt:lpstr>KOMUNIKACJA NA POZIOMIE</vt:lpstr>
      <vt:lpstr>PIERWSZE WRAŻENIE</vt:lpstr>
      <vt:lpstr>POWITANIE I PRZEDSTAWIANIE</vt:lpstr>
      <vt:lpstr>KOBIETA</vt:lpstr>
      <vt:lpstr>Prezentacja programu PowerPoint</vt:lpstr>
      <vt:lpstr>ROZMOWY TELEFONICZNE I SMARTFON </vt:lpstr>
      <vt:lpstr>Prezentacja programu PowerPoint</vt:lpstr>
      <vt:lpstr>Prezentacja programu PowerPoint</vt:lpstr>
      <vt:lpstr>1. Szef idzie muszę kończyć 2. Dzwoni „trudny klient”…. 3. Czekając na przyjście innego pracownika komentujemy jakieś sytuacje, wydarzenia lub ludzi, klientów itp.  </vt:lpstr>
      <vt:lpstr>PHUBBING</vt:lpstr>
      <vt:lpstr>SPOTKANIA ONLINE</vt:lpstr>
      <vt:lpstr>SPOTKANIA ONLINE</vt:lpstr>
      <vt:lpstr>SPOTKANIA ONLINE</vt:lpstr>
      <vt:lpstr>SPOTKANIA ONLINE</vt:lpstr>
      <vt:lpstr>MAILOWY SAVOIR-VIVRE</vt:lpstr>
      <vt:lpstr>MAILOWY SAVOIR-VIVRE</vt:lpstr>
      <vt:lpstr>MAILOWY SAVOIR-VIVRE</vt:lpstr>
      <vt:lpstr>MAILOWY SAVOIR-VIVRE</vt:lpstr>
      <vt:lpstr>MAILOWY SAVOIR-VIVRE</vt:lpstr>
      <vt:lpstr>WIZYTÓWKI </vt:lpstr>
      <vt:lpstr>WIZYTÓWKI </vt:lpstr>
      <vt:lpstr>WIZYTÓWKI </vt:lpstr>
      <vt:lpstr>WIZYTÓWKI </vt:lpstr>
      <vt:lpstr>CZY WYPADA SIEDZIEĆ,  JEŚLI NASZ ROZMÓWCA STOI?</vt:lpstr>
      <vt:lpstr>Prezes czy Lider???</vt:lpstr>
      <vt:lpstr>ETYKA W BIZNESIE</vt:lpstr>
      <vt:lpstr>MITY SAVOIR VIVRE: SMACZNEGO I NA ZDROWIE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KULTURA W BIZNESIE</dc:title>
  <dc:creator>Michał Kura</dc:creator>
  <cp:lastModifiedBy>Michał Kura</cp:lastModifiedBy>
  <cp:revision>43</cp:revision>
  <dcterms:created xsi:type="dcterms:W3CDTF">2022-06-02T09:44:08Z</dcterms:created>
  <dcterms:modified xsi:type="dcterms:W3CDTF">2024-12-05T11:15:57Z</dcterms:modified>
</cp:coreProperties>
</file>