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59"/>
  </p:notesMasterIdLst>
  <p:sldIdLst>
    <p:sldId id="256" r:id="rId2"/>
    <p:sldId id="277" r:id="rId3"/>
    <p:sldId id="381" r:id="rId4"/>
    <p:sldId id="278" r:id="rId5"/>
    <p:sldId id="362" r:id="rId6"/>
    <p:sldId id="390" r:id="rId7"/>
    <p:sldId id="392" r:id="rId8"/>
    <p:sldId id="391" r:id="rId9"/>
    <p:sldId id="368" r:id="rId10"/>
    <p:sldId id="393" r:id="rId11"/>
    <p:sldId id="370" r:id="rId12"/>
    <p:sldId id="382" r:id="rId13"/>
    <p:sldId id="367" r:id="rId14"/>
    <p:sldId id="379" r:id="rId15"/>
    <p:sldId id="279" r:id="rId16"/>
    <p:sldId id="372" r:id="rId17"/>
    <p:sldId id="383" r:id="rId18"/>
    <p:sldId id="384" r:id="rId19"/>
    <p:sldId id="380" r:id="rId20"/>
    <p:sldId id="375" r:id="rId21"/>
    <p:sldId id="373" r:id="rId22"/>
    <p:sldId id="376" r:id="rId23"/>
    <p:sldId id="374" r:id="rId24"/>
    <p:sldId id="377" r:id="rId25"/>
    <p:sldId id="276" r:id="rId26"/>
    <p:sldId id="257" r:id="rId27"/>
    <p:sldId id="258" r:id="rId28"/>
    <p:sldId id="259" r:id="rId29"/>
    <p:sldId id="260" r:id="rId30"/>
    <p:sldId id="262" r:id="rId31"/>
    <p:sldId id="263" r:id="rId32"/>
    <p:sldId id="261" r:id="rId33"/>
    <p:sldId id="386" r:id="rId34"/>
    <p:sldId id="387" r:id="rId35"/>
    <p:sldId id="388" r:id="rId36"/>
    <p:sldId id="389" r:id="rId37"/>
    <p:sldId id="264" r:id="rId38"/>
    <p:sldId id="265" r:id="rId39"/>
    <p:sldId id="266" r:id="rId40"/>
    <p:sldId id="267" r:id="rId41"/>
    <p:sldId id="268" r:id="rId42"/>
    <p:sldId id="269" r:id="rId43"/>
    <p:sldId id="270" r:id="rId44"/>
    <p:sldId id="363" r:id="rId45"/>
    <p:sldId id="364" r:id="rId46"/>
    <p:sldId id="369" r:id="rId47"/>
    <p:sldId id="271" r:id="rId48"/>
    <p:sldId id="365" r:id="rId49"/>
    <p:sldId id="366" r:id="rId50"/>
    <p:sldId id="272" r:id="rId51"/>
    <p:sldId id="274" r:id="rId52"/>
    <p:sldId id="275" r:id="rId53"/>
    <p:sldId id="352" r:id="rId54"/>
    <p:sldId id="353" r:id="rId55"/>
    <p:sldId id="385" r:id="rId56"/>
    <p:sldId id="273" r:id="rId57"/>
    <p:sldId id="371"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ota Sowińska-Kobelak" initials="DSK" lastIdx="1" clrIdx="0">
    <p:extLst>
      <p:ext uri="{19B8F6BF-5375-455C-9EA6-DF929625EA0E}">
        <p15:presenceInfo xmlns:p15="http://schemas.microsoft.com/office/powerpoint/2012/main" userId="Dorota Sowińska-Kobela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5" autoAdjust="0"/>
    <p:restoredTop sz="93447" autoAdjust="0"/>
  </p:normalViewPr>
  <p:slideViewPr>
    <p:cSldViewPr snapToGrid="0">
      <p:cViewPr varScale="1">
        <p:scale>
          <a:sx n="60" d="100"/>
          <a:sy n="60" d="100"/>
        </p:scale>
        <p:origin x="8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6908E5-AC7C-44AD-A516-AC1C244C0311}" type="datetimeFigureOut">
              <a:rPr lang="en-US" smtClean="0"/>
              <a:t>11/13/2024</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77679A-B4CC-440E-BA1A-7E4FCFE0AB96}" type="slidenum">
              <a:rPr lang="en-US" smtClean="0"/>
              <a:t>‹#›</a:t>
            </a:fld>
            <a:endParaRPr lang="en-US"/>
          </a:p>
        </p:txBody>
      </p:sp>
    </p:spTree>
    <p:extLst>
      <p:ext uri="{BB962C8B-B14F-4D97-AF65-F5344CB8AC3E}">
        <p14:creationId xmlns:p14="http://schemas.microsoft.com/office/powerpoint/2010/main" val="937536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6" Type="http://schemas.openxmlformats.org/officeDocument/2006/relationships/hyperlink" Target="https://sip.lex.pl/#/document/16798685?unitId=art(626)par(1)&amp;cm=DOCUMENT" TargetMode="External"/><Relationship Id="rId21" Type="http://schemas.openxmlformats.org/officeDocument/2006/relationships/hyperlink" Target="https://sip.lex.pl/#/document/16798683?unitId=par(2)&amp;cm=DOCUMENT" TargetMode="External"/><Relationship Id="rId42" Type="http://schemas.openxmlformats.org/officeDocument/2006/relationships/hyperlink" Target="https://sip.lex.pl/#/document/16798685?unitId=art(167)&amp;cm=DOCUMENT" TargetMode="External"/><Relationship Id="rId47" Type="http://schemas.openxmlformats.org/officeDocument/2006/relationships/hyperlink" Target="https://sip.lex.pl/#/document/16798683?unitId=art(46)par(1)&amp;cm=DOCUMENT" TargetMode="External"/><Relationship Id="rId63" Type="http://schemas.openxmlformats.org/officeDocument/2006/relationships/hyperlink" Target="https://sip.lex.pl/#/document/16798683?unitId=art(85(a))&amp;cm=DOCUMENT" TargetMode="External"/><Relationship Id="rId68" Type="http://schemas.openxmlformats.org/officeDocument/2006/relationships/hyperlink" Target="https://sip.lex.pl/#/document/16788986?unitId=art(8)&amp;cm=DOCUMENT" TargetMode="External"/><Relationship Id="rId7" Type="http://schemas.openxmlformats.org/officeDocument/2006/relationships/hyperlink" Target="https://sip.lex.pl/#/document/16798683?unitId=art(11)par(2)&amp;cm=DOCUMENT" TargetMode="External"/><Relationship Id="rId2" Type="http://schemas.openxmlformats.org/officeDocument/2006/relationships/slide" Target="../slides/slide5.xml"/><Relationship Id="rId16" Type="http://schemas.openxmlformats.org/officeDocument/2006/relationships/hyperlink" Target="https://sip.lex.pl/#/document/16796295?unitId=art(52)&amp;cm=DOCUMENT" TargetMode="External"/><Relationship Id="rId29" Type="http://schemas.openxmlformats.org/officeDocument/2006/relationships/hyperlink" Target="https://sip.lex.pl/#/document/16788986?unitId=art(3)ust(1)&amp;cm=DOCUMENT" TargetMode="External"/><Relationship Id="rId11" Type="http://schemas.openxmlformats.org/officeDocument/2006/relationships/hyperlink" Target="https://sip.lex.pl/#/document/16798683?unitId=art(91)par(2)&amp;cm=DOCUMENT" TargetMode="External"/><Relationship Id="rId24" Type="http://schemas.openxmlformats.org/officeDocument/2006/relationships/hyperlink" Target="https://sip.lex.pl/#/document/16798683?unitId=art(44)par(2)&amp;cm=DOCUMENT" TargetMode="External"/><Relationship Id="rId32" Type="http://schemas.openxmlformats.org/officeDocument/2006/relationships/hyperlink" Target="https://sip.lex.pl/#/document/16798685?unitId=art(7)&amp;cm=DOCUMENT" TargetMode="External"/><Relationship Id="rId37" Type="http://schemas.openxmlformats.org/officeDocument/2006/relationships/hyperlink" Target="https://sip.lex.pl/#/document/16798685?unitId=art(170)par(1)pkt(3)&amp;cm=DOCUMENT" TargetMode="External"/><Relationship Id="rId40" Type="http://schemas.openxmlformats.org/officeDocument/2006/relationships/hyperlink" Target="https://sip.lex.pl/#/document/16798683?unitId=art(53)par(1)&amp;cm=DOCUMENT" TargetMode="External"/><Relationship Id="rId45" Type="http://schemas.openxmlformats.org/officeDocument/2006/relationships/hyperlink" Target="https://sip.lex.pl/#/document/16798685?unitId=art(438)pkt(1)&amp;cm=DOCUMENT" TargetMode="External"/><Relationship Id="rId53" Type="http://schemas.openxmlformats.org/officeDocument/2006/relationships/hyperlink" Target="https://sip.lex.pl/#/document/16798685?unitId=art(368)&amp;cm=DOCUMENT" TargetMode="External"/><Relationship Id="rId58" Type="http://schemas.openxmlformats.org/officeDocument/2006/relationships/hyperlink" Target="https://sip.lex.pl/#/document/522557154?cm=DOCUMENT" TargetMode="External"/><Relationship Id="rId66" Type="http://schemas.openxmlformats.org/officeDocument/2006/relationships/hyperlink" Target="https://sip.lex.pl/#/document/16798685?unitId=art(636)par(1)&amp;cm=DOCUMENT" TargetMode="External"/><Relationship Id="rId5" Type="http://schemas.openxmlformats.org/officeDocument/2006/relationships/hyperlink" Target="https://sip.lex.pl/#/document/16798683?unitId=art(233)par(1)&amp;cm=DOCUMENT" TargetMode="External"/><Relationship Id="rId61" Type="http://schemas.openxmlformats.org/officeDocument/2006/relationships/hyperlink" Target="https://sip.lex.pl/#/document/16796295?unitId=art(77)pkt(4)&amp;cm=DOCUMENT" TargetMode="External"/><Relationship Id="rId19" Type="http://schemas.openxmlformats.org/officeDocument/2006/relationships/hyperlink" Target="https://sip.lex.pl/#/document/16798683?unitId=art(33)par(2)&amp;cm=DOCUMENT" TargetMode="External"/><Relationship Id="rId14" Type="http://schemas.openxmlformats.org/officeDocument/2006/relationships/hyperlink" Target="https://sip.lex.pl/#/document/16796295?unitId=art(4)ust(5)&amp;cm=DOCUMENT" TargetMode="External"/><Relationship Id="rId22" Type="http://schemas.openxmlformats.org/officeDocument/2006/relationships/hyperlink" Target="https://sip.lex.pl/#/document/16798683?unitId=art(91)par(1)&amp;cm=DOCUMENT" TargetMode="External"/><Relationship Id="rId27" Type="http://schemas.openxmlformats.org/officeDocument/2006/relationships/hyperlink" Target="https://sip.lex.pl/#/document/16788986?unitId=art(1)&amp;cm=DOCUMENT" TargetMode="External"/><Relationship Id="rId30" Type="http://schemas.openxmlformats.org/officeDocument/2006/relationships/hyperlink" Target="https://sip.lex.pl/#/document/16788986?unitId=art(6)&amp;cm=DOCUMENT" TargetMode="External"/><Relationship Id="rId35" Type="http://schemas.openxmlformats.org/officeDocument/2006/relationships/hyperlink" Target="https://sip.lex.pl/#/document/16789274?unitId=art(170)par(1)pkt(2)&amp;cm=DOCUMENT" TargetMode="External"/><Relationship Id="rId43" Type="http://schemas.openxmlformats.org/officeDocument/2006/relationships/hyperlink" Target="https://sip.lex.pl/#/document/16798685?unitId=art(427)par(1)&amp;cm=DOCUMENT" TargetMode="External"/><Relationship Id="rId48" Type="http://schemas.openxmlformats.org/officeDocument/2006/relationships/hyperlink" Target="https://sip.lex.pl/#/document/16798685?unitId=art(2)par(2)&amp;cm=DOCUMENT" TargetMode="External"/><Relationship Id="rId56" Type="http://schemas.openxmlformats.org/officeDocument/2006/relationships/hyperlink" Target="https://sip.lex.pl/#/document/16785996?unitId=art(58)par(1)&amp;cm=DOCUMENT" TargetMode="External"/><Relationship Id="rId64" Type="http://schemas.openxmlformats.org/officeDocument/2006/relationships/hyperlink" Target="https://sip.lex.pl/#/document/16798683?unitId=art(4)par(1)&amp;cm=DOCUMENT" TargetMode="External"/><Relationship Id="rId69" Type="http://schemas.openxmlformats.org/officeDocument/2006/relationships/hyperlink" Target="https://sip.lex.pl/#/document/16788986?unitId=art(10)ust(1)&amp;cm=DOCUMENT" TargetMode="External"/><Relationship Id="rId8" Type="http://schemas.openxmlformats.org/officeDocument/2006/relationships/hyperlink" Target="https://sip.lex.pl/#/document/16798683?unitId=art(284)par(2)&amp;cm=DOCUMENT" TargetMode="External"/><Relationship Id="rId51" Type="http://schemas.openxmlformats.org/officeDocument/2006/relationships/hyperlink" Target="https://sip.lex.pl/#/document/522758090?cm=DOCUMENT" TargetMode="External"/><Relationship Id="rId3" Type="http://schemas.openxmlformats.org/officeDocument/2006/relationships/hyperlink" Target="https://sip.lex.pl/#/document/16798683?unitId=art(286)par(1)&amp;cm=DOCUMENT" TargetMode="External"/><Relationship Id="rId12" Type="http://schemas.openxmlformats.org/officeDocument/2006/relationships/hyperlink" Target="https://sip.lex.pl/#/document/16798683?unitId=art(86)par(1)&amp;cm=DOCUMENT" TargetMode="External"/><Relationship Id="rId17" Type="http://schemas.openxmlformats.org/officeDocument/2006/relationships/hyperlink" Target="https://sip.lex.pl/#/document/16796295?unitId=art(69)&amp;cm=DOCUMENT" TargetMode="External"/><Relationship Id="rId25" Type="http://schemas.openxmlformats.org/officeDocument/2006/relationships/hyperlink" Target="https://sip.lex.pl/#/document/16798685?unitId=art(627)&amp;cm=DOCUMENT" TargetMode="External"/><Relationship Id="rId33" Type="http://schemas.openxmlformats.org/officeDocument/2006/relationships/hyperlink" Target="https://sip.lex.pl/#/document/16798685?unitId=art(410)&amp;cm=DOCUMENT" TargetMode="External"/><Relationship Id="rId38" Type="http://schemas.openxmlformats.org/officeDocument/2006/relationships/hyperlink" Target="https://sip.lex.pl/#/document/16798685?unitId=art(170)par(1)pkt(2)&amp;cm=DOCUMENT" TargetMode="External"/><Relationship Id="rId46" Type="http://schemas.openxmlformats.org/officeDocument/2006/relationships/hyperlink" Target="https://sip.lex.pl/#/document/16798685?unitId=art(415)par(1)&amp;cm=DOCUMENT" TargetMode="External"/><Relationship Id="rId59" Type="http://schemas.openxmlformats.org/officeDocument/2006/relationships/hyperlink" Target="https://sip.lex.pl/#/document/522116239?cm=DOCUMENT" TargetMode="External"/><Relationship Id="rId67" Type="http://schemas.openxmlformats.org/officeDocument/2006/relationships/hyperlink" Target="https://sip.lex.pl/#/document/16788986?unitId=art(2)ust(1)pkt(4)&amp;cm=DOCUMENT" TargetMode="External"/><Relationship Id="rId20" Type="http://schemas.openxmlformats.org/officeDocument/2006/relationships/hyperlink" Target="https://sip.lex.pl/#/document/16798683?unitId=art(33)par(3)&amp;cm=DOCUMENT" TargetMode="External"/><Relationship Id="rId41" Type="http://schemas.openxmlformats.org/officeDocument/2006/relationships/hyperlink" Target="https://sip.lex.pl/#/document/16798683?unitId=art(53)par(2)&amp;cm=DOCUMENT" TargetMode="External"/><Relationship Id="rId54" Type="http://schemas.openxmlformats.org/officeDocument/2006/relationships/hyperlink" Target="https://sip.lex.pl/#/document/16798685?unitId=art(394)par(2)&amp;cm=DOCUMENT" TargetMode="External"/><Relationship Id="rId62" Type="http://schemas.openxmlformats.org/officeDocument/2006/relationships/hyperlink" Target="https://sip.lex.pl/#/document/16798685?unitId=art(272)&amp;cm=DOCUMENT" TargetMode="External"/><Relationship Id="rId1" Type="http://schemas.openxmlformats.org/officeDocument/2006/relationships/notesMaster" Target="../notesMasters/notesMaster1.xml"/><Relationship Id="rId6" Type="http://schemas.openxmlformats.org/officeDocument/2006/relationships/hyperlink" Target="https://sip.lex.pl/#/document/16798683?unitId=art(272)&amp;cm=DOCUMENT" TargetMode="External"/><Relationship Id="rId15" Type="http://schemas.openxmlformats.org/officeDocument/2006/relationships/hyperlink" Target="https://sip.lex.pl/#/document/16796295?unitId=art(49)&amp;cm=DOCUMENT" TargetMode="External"/><Relationship Id="rId23" Type="http://schemas.openxmlformats.org/officeDocument/2006/relationships/hyperlink" Target="https://sip.lex.pl/#/document/16798683?unitId=art(11)par(3)&amp;cm=DOCUMENT" TargetMode="External"/><Relationship Id="rId28" Type="http://schemas.openxmlformats.org/officeDocument/2006/relationships/hyperlink" Target="https://sip.lex.pl/#/document/16788986?unitId=art(2)ust(1)pkt(5)&amp;cm=DOCUMENT" TargetMode="External"/><Relationship Id="rId36" Type="http://schemas.openxmlformats.org/officeDocument/2006/relationships/hyperlink" Target="https://sip.lex.pl/#/document/16789274?unitId=art(170)par(1)pkt(3)&amp;cm=DOCUMENT" TargetMode="External"/><Relationship Id="rId49" Type="http://schemas.openxmlformats.org/officeDocument/2006/relationships/hyperlink" Target="https://sip.lex.pl/#/document/16798685?unitId=art(4)&amp;cm=DOCUMENT" TargetMode="External"/><Relationship Id="rId57" Type="http://schemas.openxmlformats.org/officeDocument/2006/relationships/hyperlink" Target="https://sip.lex.pl/#/document/16886516?unitId=art(247)par(2)&amp;cm=DOCUMENT" TargetMode="External"/><Relationship Id="rId10" Type="http://schemas.openxmlformats.org/officeDocument/2006/relationships/hyperlink" Target="https://sip.lex.pl/#/document/16796295?unitId=art(79)pkt(4)&amp;cm=DOCUMENT" TargetMode="External"/><Relationship Id="rId31" Type="http://schemas.openxmlformats.org/officeDocument/2006/relationships/hyperlink" Target="https://sip.lex.pl/#/document/16798685?unitId=art(438)pkt(2)&amp;cm=DOCUMENT" TargetMode="External"/><Relationship Id="rId44" Type="http://schemas.openxmlformats.org/officeDocument/2006/relationships/hyperlink" Target="https://sip.lex.pl/#/document/16798685?unitId=art(427)par(2)&amp;cm=DOCUMENT" TargetMode="External"/><Relationship Id="rId52" Type="http://schemas.openxmlformats.org/officeDocument/2006/relationships/hyperlink" Target="https://sip.lex.pl/#/document/16785996?unitId=art(93)&amp;cm=DOCUMENT" TargetMode="External"/><Relationship Id="rId60" Type="http://schemas.openxmlformats.org/officeDocument/2006/relationships/hyperlink" Target="https://sip.lex.pl/#/document/521456870?cm=DOCUMENT" TargetMode="External"/><Relationship Id="rId65" Type="http://schemas.openxmlformats.org/officeDocument/2006/relationships/hyperlink" Target="https://sip.lex.pl/#/document/16798685?unitId=art(634)&amp;cm=DOCUMENT" TargetMode="External"/><Relationship Id="rId4" Type="http://schemas.openxmlformats.org/officeDocument/2006/relationships/hyperlink" Target="https://sip.lex.pl/#/document/16798683?unitId=art(294)par(1)&amp;cm=DOCUMENT" TargetMode="External"/><Relationship Id="rId9" Type="http://schemas.openxmlformats.org/officeDocument/2006/relationships/hyperlink" Target="https://sip.lex.pl/#/document/16796295?unitId=art(77)pkt(2)&amp;cm=DOCUMENT" TargetMode="External"/><Relationship Id="rId13" Type="http://schemas.openxmlformats.org/officeDocument/2006/relationships/hyperlink" Target="https://sip.lex.pl/#/document/16798683?unitId=art(86)par(2)&amp;cm=DOCUMENT" TargetMode="External"/><Relationship Id="rId18" Type="http://schemas.openxmlformats.org/officeDocument/2006/relationships/hyperlink" Target="https://sip.lex.pl/#/document/16798683?unitId=art(33)par(1)&amp;cm=DOCUMENT" TargetMode="External"/><Relationship Id="rId39" Type="http://schemas.openxmlformats.org/officeDocument/2006/relationships/hyperlink" Target="https://sip.lex.pl/#/document/16798685?unitId=art(438)pkt(4)&amp;cm=DOCUMENT" TargetMode="External"/><Relationship Id="rId34" Type="http://schemas.openxmlformats.org/officeDocument/2006/relationships/hyperlink" Target="https://sip.lex.pl/#/document/16798685?unitId=art(424)par(1)&amp;cm=DOCUMENT" TargetMode="External"/><Relationship Id="rId50" Type="http://schemas.openxmlformats.org/officeDocument/2006/relationships/hyperlink" Target="https://sip.lex.pl/#/document/16798685?unitId=art(437)par(2)&amp;cm=DOCUMENT" TargetMode="External"/><Relationship Id="rId55" Type="http://schemas.openxmlformats.org/officeDocument/2006/relationships/hyperlink" Target="https://sip.lex.pl/#/document/16886516?unitId=art(29)&amp;cm=DOCUMENT"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sip.lex.pl/#/document/16799069?unitId=art(6)ust(1)pkt(4)&amp;cm=DOCUMENT" TargetMode="External"/><Relationship Id="rId2" Type="http://schemas.openxmlformats.org/officeDocument/2006/relationships/slide" Target="../slides/slide40.xml"/><Relationship Id="rId1" Type="http://schemas.openxmlformats.org/officeDocument/2006/relationships/notesMaster" Target="../notesMasters/notesMaster1.xml"/><Relationship Id="rId6" Type="http://schemas.openxmlformats.org/officeDocument/2006/relationships/hyperlink" Target="https://sip.lex.pl/#/document/16799069?unitId=art(6)ust(3)&amp;cm=DOCUMENT" TargetMode="External"/><Relationship Id="rId5" Type="http://schemas.openxmlformats.org/officeDocument/2006/relationships/hyperlink" Target="https://sip.lex.pl/#/document/16799069?unitId=art(138)&amp;cm=DOCUMENT" TargetMode="External"/><Relationship Id="rId4" Type="http://schemas.openxmlformats.org/officeDocument/2006/relationships/hyperlink" Target="https://sip.lex.pl/#/document/16799069?unitId=art(6)ust(2)&amp;cm=DOCUMEN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a:p>
            <a:endParaRPr lang="pl-PL" dirty="0"/>
          </a:p>
          <a:p>
            <a:r>
              <a:rPr lang="pl-PL" dirty="0"/>
              <a:t>Wyrok</a:t>
            </a:r>
          </a:p>
          <a:p>
            <a:endParaRPr lang="pl-PL" dirty="0"/>
          </a:p>
          <a:p>
            <a:r>
              <a:rPr lang="pl-PL" dirty="0"/>
              <a:t>Sądu Najwyższego</a:t>
            </a:r>
          </a:p>
          <a:p>
            <a:endParaRPr lang="pl-PL" dirty="0"/>
          </a:p>
          <a:p>
            <a:r>
              <a:rPr lang="pl-PL" dirty="0"/>
              <a:t>z dnia 23 listopada 2022 r.</a:t>
            </a:r>
          </a:p>
          <a:p>
            <a:r>
              <a:rPr lang="pl-PL" dirty="0"/>
              <a:t>I KK 26/22</a:t>
            </a:r>
          </a:p>
          <a:p>
            <a:endParaRPr lang="pl-PL" dirty="0"/>
          </a:p>
          <a:p>
            <a:r>
              <a:rPr lang="pl-PL" dirty="0"/>
              <a:t>Znamię podmiotu przestępstw z ustawy o rachunkowości</a:t>
            </a:r>
          </a:p>
          <a:p>
            <a:r>
              <a:rPr lang="pl-PL" dirty="0"/>
              <a:t>Zwiń/Rozwiń tezy</a:t>
            </a:r>
          </a:p>
          <a:p>
            <a:r>
              <a:rPr lang="pl-PL" dirty="0"/>
              <a:t>TEZA aktualna</a:t>
            </a:r>
          </a:p>
          <a:p>
            <a:endParaRPr lang="pl-PL" dirty="0"/>
          </a:p>
          <a:p>
            <a:r>
              <a:rPr lang="pl-PL" dirty="0"/>
              <a:t>Na podstawie art. 77 i 79 ustawy z 1994 r. o rachunkowości odpowiedzialność karną ponosić może tylko ta osoba, na którą przepisy ustawy o rachunkowości nakładają obowiązki związane z prowadzeniem ksiąg rachunkowych, a więc kierownik jednostki. W przypadku spółki z o.o. osobą taką jest członek zarządu spółki.</a:t>
            </a:r>
          </a:p>
          <a:p>
            <a:r>
              <a:rPr lang="pl-PL" dirty="0"/>
              <a:t>UZASADNIENIE</a:t>
            </a:r>
          </a:p>
          <a:p>
            <a:r>
              <a:rPr lang="pl-PL" dirty="0"/>
              <a:t>Skład orzekający</a:t>
            </a:r>
          </a:p>
          <a:p>
            <a:endParaRPr lang="pl-PL" dirty="0"/>
          </a:p>
          <a:p>
            <a:r>
              <a:rPr lang="pl-PL" dirty="0"/>
              <a:t>Przewodniczący: Sędzia SN Rafał Malarski.</a:t>
            </a:r>
          </a:p>
          <a:p>
            <a:endParaRPr lang="pl-PL" dirty="0"/>
          </a:p>
          <a:p>
            <a:r>
              <a:rPr lang="pl-PL" dirty="0"/>
              <a:t>Sędziowie SN: Kazimierz </a:t>
            </a:r>
            <a:r>
              <a:rPr lang="pl-PL" dirty="0" err="1"/>
              <a:t>Klugiewicz</a:t>
            </a:r>
            <a:r>
              <a:rPr lang="pl-PL" dirty="0"/>
              <a:t>, Eugeniusz </a:t>
            </a:r>
            <a:r>
              <a:rPr lang="pl-PL" dirty="0" err="1"/>
              <a:t>Wildowicz</a:t>
            </a:r>
            <a:r>
              <a:rPr lang="pl-PL" dirty="0"/>
              <a:t> (</a:t>
            </a:r>
            <a:r>
              <a:rPr lang="pl-PL" dirty="0" err="1"/>
              <a:t>spr</a:t>
            </a:r>
            <a:r>
              <a:rPr lang="pl-PL" dirty="0"/>
              <a:t>.).</a:t>
            </a:r>
          </a:p>
          <a:p>
            <a:r>
              <a:rPr lang="pl-PL" dirty="0"/>
              <a:t>Sentencja</a:t>
            </a:r>
          </a:p>
          <a:p>
            <a:endParaRPr lang="pl-PL" dirty="0"/>
          </a:p>
          <a:p>
            <a:r>
              <a:rPr lang="pl-PL" dirty="0"/>
              <a:t>Sąd Najwyższy w sprawie A. O. skazanej z art. 77 pkt 2 ustawy z dnia 29 września 1994 r. o rachunkowości i in., po rozpoznaniu w Izbie Karnej na rozprawie w dniu 23 listopada 2022 r.,</a:t>
            </a:r>
          </a:p>
          <a:p>
            <a:endParaRPr lang="pl-PL" dirty="0"/>
          </a:p>
          <a:p>
            <a:r>
              <a:rPr lang="pl-PL" dirty="0"/>
              <a:t>kasacji wniesionej przez Rzecznika Praw Obywatelskich na korzyść od wyroku Sądu Apelacyjnego we Wrocławiu z dnia 7 lutego 2018 r., sygn. akt II </a:t>
            </a:r>
            <a:r>
              <a:rPr lang="pl-PL" dirty="0" err="1"/>
              <a:t>AKa</a:t>
            </a:r>
            <a:r>
              <a:rPr lang="pl-PL" dirty="0"/>
              <a:t> 398/17 zmieniającego wyrok Sądu Okręgowego w Legnicy z dnia 9 czerwca 2017 r., sygn. akt III K 143/12,</a:t>
            </a:r>
          </a:p>
          <a:p>
            <a:endParaRPr lang="pl-PL" dirty="0"/>
          </a:p>
          <a:p>
            <a:r>
              <a:rPr lang="pl-PL" dirty="0"/>
              <a:t>uchyla zaskarżony wyrok w części utrzymującej w mocy wyrok Sądu I instancji co do czynu z art. 77 pkt 2 i art. 79 pkt 4 ustawy z dnia 29 września 1994 r. o rachunkowości (pkt III) i sprawę w tym zakresie przekazuje Sądowi Apelacyjnemu we</a:t>
            </a:r>
          </a:p>
          <a:p>
            <a:endParaRPr lang="pl-PL" dirty="0"/>
          </a:p>
          <a:p>
            <a:r>
              <a:rPr lang="pl-PL" dirty="0"/>
              <a:t>Wrocławiu do ponownego rozpoznania.</a:t>
            </a:r>
          </a:p>
          <a:p>
            <a:r>
              <a:rPr lang="pl-PL" dirty="0"/>
              <a:t>Uzasadnienie faktyczne</a:t>
            </a:r>
          </a:p>
          <a:p>
            <a:endParaRPr lang="pl-PL" dirty="0"/>
          </a:p>
          <a:p>
            <a:r>
              <a:rPr lang="pl-PL" dirty="0"/>
              <a:t>Wyrokiem Sądu Okręgowego w Legnicy z dnia 9 czerwca 2017 r., sygn. akt III K 143/12, A. O. została uznana za winną tego, że:</a:t>
            </a:r>
          </a:p>
          <a:p>
            <a:endParaRPr lang="pl-PL" dirty="0"/>
          </a:p>
          <a:p>
            <a:r>
              <a:rPr lang="pl-PL" dirty="0"/>
              <a:t>1) w okresie od 29 października 2010 r. do 14 listopada 2011 r. w G. prowadząc działalność gospodarczą pod firmą "t." sp. z o.o. pełniąc w niej funkcje prezesa zarządu, działając z góry powziętym zamiarem w celu osiągnięcia korzyści majątkowej doprowadziła szereg osób - klientów sklepu internetowego do niekorzystnego rozporządzenia mieniem poprzez wprowadzenie w błąd co do zamiaru realizacji zamówień na dostawę i sprzedaż artykułów w postaci sprzętu RTV i AGD, w ten sposób, że przyjęła na rachunki firmowe spółki kwoty z tytułu przedpłat za zamówiony towar stanowiące mienie znacznej wartości w łącznej kwocie 1.540.231,51 zł, a następnie nie dostarczyła towaru ani nie dokonała zwrotu pobranych kwot, tj. przestępstwa z art. 286 § 1 k.k. w zw. z art. 294 § 1 k.k. w zw. z art. 12 k.k. i za to, na podstawie art. 294 § 1 k.k., wymierzono jej karę 3 lat i 6 miesięcy pozbawienia wolności;</a:t>
            </a:r>
          </a:p>
          <a:p>
            <a:endParaRPr lang="pl-PL" dirty="0"/>
          </a:p>
          <a:p>
            <a:r>
              <a:rPr lang="pl-PL" dirty="0"/>
              <a:t>2) w okresie od 24 września 2010 r. do 1 maja 2012 r. w G. prowadząc działalność gospodarczą pod firmą "t." sp. z o.o. z siedzibą w G. pełniąc w niej funkcję prezesa zarządu i z tego tytułu posiadając obowiązek zajmowania się sprawami majątkowymi przez nadużycie udzielonych uprawnień w celu osiągnięcia korzyści majątkowej z góry powziętym zamiarem podejmowała działania niekorzystne dla funkcjonowania spółki w ten sposób, że:</a:t>
            </a:r>
          </a:p>
          <a:p>
            <a:endParaRPr lang="pl-PL" dirty="0"/>
          </a:p>
          <a:p>
            <a:r>
              <a:rPr lang="pl-PL" dirty="0"/>
              <a:t>- w okresie od 28 grudnia 2010 r. do 1 maja 2012 r. z rachunku firmowego spółki przelała jak i wpłaciła gotówką na rachunek maklerski nr (...) prowadzony przez Dom Maklerski dla spółki kwotę łączną 519.405,00 zł i wykonała na przedmiotowym rachunku transakcje ponosząc stratę z tytułu obrotów w łącznej kwocie w wysokości 294.197,35 zł, stanowiącej mienie znacznej wartości,</a:t>
            </a:r>
          </a:p>
          <a:p>
            <a:endParaRPr lang="pl-PL" dirty="0"/>
          </a:p>
          <a:p>
            <a:r>
              <a:rPr lang="pl-PL" dirty="0"/>
              <a:t>- w okresie od 25 września 2010 r. do 20 lipca 2011 r. dokonała wypłat gotówkowych z rachunków firmowych spółki "t." w łącznej kwocie 466.672,94 zł przywłaszczając to powierzone jej mienie stanowiącej mienie znacznej wartości, czym spowodowała szkodę majątkową w wielkich rozmiarach w łącznej kwocie 760.876, 29 zł w mieniu spółki, tj. przestępstwa z art. 284 § 2 k.k. w zw. z art. 294 § 2 k.k. w zw. z art. 11 § 2 k.k. w zw. z art. 12 k.k., za co wierzono jej karę 3 lat pozbawienia wolności;</a:t>
            </a:r>
          </a:p>
          <a:p>
            <a:endParaRPr lang="pl-PL" dirty="0"/>
          </a:p>
          <a:p>
            <a:r>
              <a:rPr lang="pl-PL" dirty="0"/>
              <a:t>3) w okresie od 1 kwietnia 2011 r. do 30 listopada 2012 r. w G. prowadząc działalność gospodarczą pod firmą "t." sp. z o.o. z siedzibą w G. pełniąc w niej funkcję prezesa zarządu wbrew przepisom ustawy z dnia 29 września 1994 r. o rachunkowości nie sporządziła sprawozdania finansowego spółki za rok 2010 i 2011 oraz nie złożyła ich we właściwym rejestrze sądowym, tj. przestępstwa z art. 77 pkt 2 i art. 79 pkt 4 ustawy o rachunkowości z dnia 29 września 1994 r. w zw. z art. 11 § 2 k.k., za które wymierzono jej karę 6 miesięcy pozbawienia wolności.</a:t>
            </a:r>
          </a:p>
          <a:p>
            <a:endParaRPr lang="pl-PL" dirty="0"/>
          </a:p>
          <a:p>
            <a:r>
              <a:rPr lang="pl-PL" dirty="0"/>
              <a:t>Sąd Okręgowy połączył jednostkowe kary pozbawienia wolności i wymierzył A. O. karę łączną 4 lat i 6 miesięcy pozbawienia wolności. Ponadto nałożył na oskarżoną obowiązek naprawienia szkody przez zapłatę określonych kwot na rzecz pokrzywdzonych.</a:t>
            </a:r>
          </a:p>
          <a:p>
            <a:endParaRPr lang="pl-PL" dirty="0"/>
          </a:p>
          <a:p>
            <a:r>
              <a:rPr lang="pl-PL" dirty="0"/>
              <a:t>Od powyższego wyroku apelację wniosła obrońca oskarżonej, która zaskarżyła wyrok Sądu I instancji w zakresie czynów opisanych w punktach I </a:t>
            </a:r>
            <a:r>
              <a:rPr lang="pl-PL" dirty="0" err="1"/>
              <a:t>i</a:t>
            </a:r>
            <a:r>
              <a:rPr lang="pl-PL" dirty="0"/>
              <a:t> II części wstępnej wyroku oraz co do wymiaru kary łącznej.</a:t>
            </a:r>
          </a:p>
          <a:p>
            <a:endParaRPr lang="pl-PL" dirty="0"/>
          </a:p>
          <a:p>
            <a:r>
              <a:rPr lang="pl-PL" dirty="0"/>
              <a:t>Sąd Apelacyjny we Wrocławiu, wyrokiem z dnia 7 lutego 2018 r., sygn. akt II </a:t>
            </a:r>
            <a:r>
              <a:rPr lang="pl-PL" dirty="0" err="1"/>
              <a:t>AKa</a:t>
            </a:r>
            <a:r>
              <a:rPr lang="pl-PL" dirty="0"/>
              <a:t> 398/17, zmienił zaskarżony wyrok w ten sposób, że wyeliminował z opisu czynu przypisanego A. O. działanie na szkodę jednej z osób, co w konsekwencji skutkowało zmianą wartości mienia stanowiącego przedmiot przestępstwa, a za podstawę wymiaru kary za ten czyn przyjął przepisy art. 286 § 1 k.k. w zw. z art. 294 § 1 k.k. (pkt </a:t>
            </a:r>
            <a:r>
              <a:rPr lang="pl-PL" dirty="0" err="1"/>
              <a:t>Ia</a:t>
            </a:r>
            <a:r>
              <a:rPr lang="pl-PL" dirty="0"/>
              <a:t>). Ponadto, z rozstrzygnięcia zwartego w pkt V wyroku Sądu Okręgowego, wyeliminował obwiązek naprawienia szkody wobec ośmiu pokrzywdzonych (pkt </a:t>
            </a:r>
            <a:r>
              <a:rPr lang="pl-PL" dirty="0" err="1"/>
              <a:t>Ib</a:t>
            </a:r>
            <a:r>
              <a:rPr lang="pl-PL" dirty="0"/>
              <a:t>). W pozostałym zakresie zaskarżony wyrok utrzymał w mocy (pkt II).</a:t>
            </a:r>
          </a:p>
          <a:p>
            <a:endParaRPr lang="pl-PL" dirty="0"/>
          </a:p>
          <a:p>
            <a:r>
              <a:rPr lang="pl-PL" dirty="0"/>
              <a:t>W dniu 5 kwietnia 2022 r. Rzecznik Praw Obywatelskich wniósł na podstawie art. 521 § 1 k.p.k. kasację od powyższego wyroku Sądu Apelacyjnego we Wrocławiu. Zaskarżył go w części utrzymującej w mocy wyrok Sądu I instancji co do czynu z punktu III na korzyść skazanej.</a:t>
            </a:r>
          </a:p>
          <a:p>
            <a:endParaRPr lang="pl-PL" dirty="0"/>
          </a:p>
          <a:p>
            <a:r>
              <a:rPr lang="pl-PL" dirty="0"/>
              <a:t>Zarzucił rażące i mające istotny wpływ na treść orzeczenia naruszenie przepisów prawa procesowego, a mianowicie art. 433 § 1 k.p.k. w zw. z art. 440 k.p.k., polegające na zaniechaniu należytego skontrolowania, poza granicami zaskarżenia, prawidłowości przypisania skazanej odpowiedzialności za czyn z pkt III wyroku Sądu I instancji, co w konsekwencji doprowadziło do utrzymania go w mocy, pomimo tego, że obarczony był on w tym zakresie rażącym naruszeniem art. 7 k.p.k. i 410 k.p.k., polegającym na braku analizy całokształtu ujawnionych okoliczności i prawidłowej oceny dowodów z dokumentów zgromadzonych w aktach sprawy, w kontekście pełnienia przez oskarżoną funkcji prezesa zarządu w spółce i możliwości przypisania jej odpowiedzialności za czyny z art. 77 pkt 2 i art. 79 pkt 4 ustawy o rachunkowości z dnia 29 września 1994 r.</a:t>
            </a:r>
          </a:p>
          <a:p>
            <a:endParaRPr lang="pl-PL" dirty="0"/>
          </a:p>
          <a:p>
            <a:r>
              <a:rPr lang="pl-PL" dirty="0"/>
              <a:t>Wskazując na powyższe wniósł o uchylenie wyroku w zaskarżonej części i przekazanie sprawy Sądowi Apelacyjnemu we Wrocławiu do ponownego rozpoznania.</a:t>
            </a:r>
          </a:p>
          <a:p>
            <a:r>
              <a:rPr lang="pl-PL" dirty="0"/>
              <a:t>Uzasadnienie prawne</a:t>
            </a:r>
          </a:p>
          <a:p>
            <a:endParaRPr lang="pl-PL" dirty="0"/>
          </a:p>
          <a:p>
            <a:r>
              <a:rPr lang="pl-PL" dirty="0"/>
              <a:t>Sąd Najwyższy zważył co następuje. Kasacja jest zasadna.</a:t>
            </a:r>
          </a:p>
          <a:p>
            <a:endParaRPr lang="pl-PL" dirty="0"/>
          </a:p>
          <a:p>
            <a:r>
              <a:rPr lang="pl-PL" dirty="0"/>
              <a:t>Na wstępie przypomnieć trzeba, że zgodnie z art. 433 § 1 k.p.k. Sąd odwoławczy rozpoznaje sprawę w granicach zaskarżenia, a jeżeli w środku odwoławczym zostały wskazane zarzuty stawiane rozstrzygnięciu - również w granicach podniesionych zarzutów, uwzględniając treść art. 447 § 1-3k.p.k., a w zakresie szerszym w wypadkach wskazanych w art. 435 k.p.k., art. 439 § 1k.p.k., 440 k.p.k. i art. 455 k.p.k. Z kolei art. 440k.p.k. stanowi, że jeżeli utrzymanie orzeczenia w mocy byłoby rażąco niesprawiedliwe, podlega ono, niezależnie od granic zaskarżenia i podniesionych zarzutów, zmianie na korzyść oskarżonego albo w sytuacji określonej w art. 437 § 2 k.p.k. uchyleniu. Zauważyć przy tym należy, że sąd odwoławczy może uwzględnić z urzędu każdą podstawę odwoławczą (art. 438k.p.k.), jeśli byłaby ona przyczyną wydania rażąco niesprawiedliwego orzeczenia. Podkreślić również wypada, że art. 440 k.p.k. uprawniający sąd do zmiany lub uchylenia orzeczenia na korzyść oskarżonego niezależnie od granic zaskarżenia i podniesionych zarzutów (w wypadku rażącej niesprawiedliwości), dotyczy jedynie orzeczenia, które przynajmniej w części zostało zaskarżone zwykłym środkiem odwoławczym.</a:t>
            </a:r>
          </a:p>
          <a:p>
            <a:endParaRPr lang="pl-PL" dirty="0"/>
          </a:p>
          <a:p>
            <a:r>
              <a:rPr lang="pl-PL" dirty="0"/>
              <a:t>Analiza akt sprawy niniejszej wskazuje, że kontrola instancyjna przeprowadzona przez Sąd Apelacyjny we Wrocławiu nie była rzetelna i wszechstronna. Sąd odwoławczy zaniechał bowiem skontrolowania, poza granicami zaskarżenia, prawidłowości przypisania oskarżonej odpowiedzialności za czyn z punktu III wyroku Sądu Okręgowego w Legnicy. Wskutek tego doszło do utrzymania w mocy tego wyroku, pomimo że w odniesionemu do tego czynu był on dotknięty rażącym i mającym istotny wpływ na jego treść naruszeniem przepisów prawa karnego procesowego, tj. art. 7 k.p.k. i 410 k.p.k.</a:t>
            </a:r>
          </a:p>
          <a:p>
            <a:endParaRPr lang="pl-PL" dirty="0"/>
          </a:p>
          <a:p>
            <a:r>
              <a:rPr lang="pl-PL" dirty="0"/>
              <a:t>Zgodzić się należy ze skarżącym, że Sąd I instancji nie poddał należytej, zgodnej z zasadami określonymi w tych przepisach, analizie i ocenie ujawnionych w postępowaniu okoliczności związanych z czasem pełnienia przez A. O. funkcji prezesa zarządu spółki.</a:t>
            </a:r>
          </a:p>
          <a:p>
            <a:endParaRPr lang="pl-PL" dirty="0"/>
          </a:p>
          <a:p>
            <a:r>
              <a:rPr lang="pl-PL" dirty="0"/>
              <a:t>Oskarżona została uznana za winną popełnienia przestępstwa z art. 77 pkt 2 i art. 79 pkt 4 ustawy o rachunkowości z dnia 29 września 1994 r. w zw. z art. 11 § 2 k.k., polegającego na tym, że w okresie od 1 kwietnia 2011 r. do 30 listopada 2012 r. w G., prowadząc działalność gospodarczą pod firmą "t." sp. z o.o. z siedzibą w G., pełniąc w niej funkcję prezesa zarządu, wbrew przepisom ustawy z dnia 29 września 1994 r. o rachunkowości nie sporządziła sprawozdania finansowego spółki za rok 2010 i 2011 oraz nie złożyła ich we właściwym rejestrze sądowym. Przypisany oskarżonej czyn stanowi przestępstwo indywidualne, charakteryzujące się tym, że ustawodawca zawęził krąg osób zdolnych do jego popełnienia poprzez wskazanie określonej cechy sprawcy. Oznacza to, że tylko osoba o danych przymiotach jest adresatem norm prawnych zawartych w art. 77 i 79 ustawy o rachunkowości. Na podstawie tych przepisów odpowiedzialność karną ponosić może tylko ta osoba, na którą przepisy ustawy o rachunkowości nakładają obowiązki związane z prowadzeniem ksiąg rachunkowych, a więc kierownik jednostki (por. postanowienie SN z dnia 11 lutego 2004 r., IV KK 410/03 oraz Piotr </a:t>
            </a:r>
            <a:r>
              <a:rPr lang="pl-PL" dirty="0" err="1"/>
              <a:t>Kiziukiewicz</a:t>
            </a:r>
            <a:r>
              <a:rPr lang="pl-PL" dirty="0"/>
              <a:t>, Komentarz do art. 77 (w:) Ustawa o rachunkowości. Komentarz (red.) Teresa </a:t>
            </a:r>
            <a:r>
              <a:rPr lang="pl-PL" dirty="0" err="1"/>
              <a:t>Kiziukiewicz</a:t>
            </a:r>
            <a:r>
              <a:rPr lang="pl-PL" dirty="0"/>
              <a:t>, Wyd. VIII, </a:t>
            </a:r>
            <a:r>
              <a:rPr lang="pl-PL" dirty="0" err="1"/>
              <a:t>publ</a:t>
            </a:r>
            <a:r>
              <a:rPr lang="pl-PL" dirty="0"/>
              <a:t>. Lex). W przypadku spółki z ograniczoną odpowiedzialnością osobą taką jest członek zarządu spółki.</a:t>
            </a:r>
          </a:p>
          <a:p>
            <a:endParaRPr lang="pl-PL" dirty="0"/>
          </a:p>
          <a:p>
            <a:r>
              <a:rPr lang="pl-PL" dirty="0"/>
              <a:t>Z dokumentów ujawnionych na rozprawie przed Sądem Okręgowym w Legnicy wynika, że A. O. przestała pełnić funkcję prezesa zarządu spółki z dniem 19 maja 2011 r. Świadczy o tym treść uchwały podjętej na Nadzwyczajnym Zgromadzeniu Wspólników w dniu 19 maja 2011 r. o odwołaniu A. O. z tej funkcji. Na podstawie tej uchwały złożono następnie wniosek o zmianę wpisu w Krajowym Rejestrze Sądowym, w którym, na skutek uchybień formalnych wniosku, oskarżona figurowała jako prezes zarządu spółki znacznie dłużej niż faktycznie zajmowała to stanowisko. Ponieważ jednak wpis do rejestru ma charakter deklaratoryjny, obowiązek, którego uchybienie zarzucono oskarżonej, wiązał ją wyłącznie do dnia 19 maja 2011 r.</a:t>
            </a:r>
          </a:p>
          <a:p>
            <a:endParaRPr lang="pl-PL" dirty="0"/>
          </a:p>
          <a:p>
            <a:r>
              <a:rPr lang="pl-PL" dirty="0"/>
              <a:t>Sąd I instancji nie dokonując oceny tego dokumentu i tym samym skutków uchwały z dnia 19 maja 2011 r. rażąco naruszył art. 410 k.p.k., gdyż oparł orzeczenie w tym zakresie na części, miarodajnego do czynienia prawidłowych ustaleń faktycznych, materiału dowodowego. Ponieważ przyjęte za podstawę tego rozstrzygnięcia ustalenia co do okresu pełnienia przez oskarżoną funkcji prezesa zarządu spółki stoją w sprzeczności z poprawnym rozumieniem skutków uchwały wspólników z dnia 19 maja 2011 r. i logicznymi jej konsekwencjami dla odpowiedzialności karnej oskarżonej za ten czyn, w postępowaniu przed tym Sądem doszło również do rażącego naruszenia art. 7 k.p.k.</a:t>
            </a:r>
          </a:p>
          <a:p>
            <a:endParaRPr lang="pl-PL" dirty="0"/>
          </a:p>
          <a:p>
            <a:r>
              <a:rPr lang="pl-PL" dirty="0"/>
              <a:t>Pominięta przez Sąd I instancji okoliczność odwołania oskarżonej z funkcji prezesa zarządu spółki miała decydujące znaczenie w zakresie przypisania jej odpowiedzialności karnej za zarzucane aktem oskarżenia przestępstwo z art. 77 pkt 2 i art. 79 pkt 4 ustawy o rachunkowości. Zgodnie z przepisami ustawy o rachunkowości A. O. była zobowiązana sporządzić sprawozdanie finansowe spółki za rok 2010 i złożyć je w sądzie w okresie 3 miesięcy od zakończenia roku obrotowego, a więc licząc od 31 grudnia 2010 r. Nie dopełniła tego obowiązku w ustawowym terminie ani do czasu zakończenia pełnienia funkcji prezesa zarządu w dniu 19 maja 2011 r. Fakt, że po jej odejściu z zarządu spółki, spółka ta dalej prowadziła działalność, w którą A. O. była zaangażowana i że pozostawała jedynym udziałowcem spółki aż do dnia jej wykreślenia z rejestru (jak wynika z odpisu pełnego z Rejestru Przedsiębiorców w KRS), nie jest równoznaczny z dalszym spoczywaniem na niej obowiązku prowadzenia dokumentacji spółki i istnieniem podstaw do pociągnięcia jej do odpowiedzialności za przestępstwo, które popełnić może wyłącznie osoba kierująca jednostką. Okoliczność ta wywiera oczywisty wpływ na możliwość przypisania A. O. odpowiedzialności karnej w zakresie zarzucanego jej przestępstwa z art. 77 pkt 2 i art. 79 pkt 4 ustawy o rachunkowości w okresie od 19 maja 2011 r. do 30 listopada 2012 r., to jest za zaniechanie sporządzenia sprawozdania finansowego spółki za 2011 r. i złożenia go we właściwym rejestrze sądowym, a nie została wzięta pod uwagę przez Sąd I instancji.</a:t>
            </a:r>
          </a:p>
          <a:p>
            <a:endParaRPr lang="pl-PL" dirty="0"/>
          </a:p>
          <a:p>
            <a:r>
              <a:rPr lang="pl-PL" dirty="0"/>
              <a:t>Uchybienia te nie zostały dostrzeżone przez Sąd odwoławczy, który nie dokonując należytej kontroli orzeczenia poza zakresem zaskarżenia, rażąco naruszył art. 440 k.p.k.</a:t>
            </a:r>
          </a:p>
          <a:p>
            <a:endParaRPr lang="pl-PL" dirty="0"/>
          </a:p>
          <a:p>
            <a:r>
              <a:rPr lang="pl-PL" dirty="0"/>
              <a:t>Zaskarżone kasacją orzeczenie, którym utrzymano w mocy wyrok Sądu I instancji obarczony rażącym i mającym istotny wpływ na jego treść naruszeniem prawa procesowego, było rażąco niesprawiedliwe w rozumieniu art. 440 k.p.k., gdyż nie wyeliminowało z obrotu prawnego orzeczenia skazującego oskarżoną za dokonanie zarzucanego jej aktem oskarżenia przestępstwa z art. 77 pkt 2 i art. 79 pkt 4 ustawy z dnia 29 września 1994 r. o rachunkowości, pomimo zasadniczych wątpliwości co do możliwości przypisania jej w tym zakresie odpowiedzialności karnej.</a:t>
            </a:r>
          </a:p>
          <a:p>
            <a:endParaRPr lang="pl-PL" dirty="0"/>
          </a:p>
          <a:p>
            <a:r>
              <a:rPr lang="pl-PL" dirty="0"/>
              <a:t>Dlatego Sąd Najwyższy, podzielając podniesiony w kasacji zarzut rażącego naruszenia przepisów prawa procesowego oraz wniosek skarżącego, uchylił wyrok w zaskarżonej części i przekazał sprawę Sądowi Apelacyjnemu we Wrocławiu do ponownego rozpoznania.</a:t>
            </a:r>
          </a:p>
          <a:p>
            <a:endParaRPr lang="pl-PL" dirty="0"/>
          </a:p>
          <a:p>
            <a:r>
              <a:rPr lang="pl-PL" dirty="0"/>
              <a:t>Sąd ten przy ponownym rozpoznaniu uwzględni powyższe uwagi i wskazania (art. 442 § 3 k.p.k. w zw. z art. 518 k.p.k.).</a:t>
            </a:r>
          </a:p>
          <a:p>
            <a:endParaRPr lang="pl-PL" dirty="0"/>
          </a:p>
          <a:p>
            <a:r>
              <a:rPr lang="pl-PL" dirty="0"/>
              <a:t>Kierując się przedstawionymi motywami, Sąd Najwyższy orzekł jak w wyroku.</a:t>
            </a:r>
          </a:p>
          <a:p>
            <a:r>
              <a:rPr lang="pl-PL" dirty="0"/>
              <a:t>Wyrok</a:t>
            </a:r>
          </a:p>
          <a:p>
            <a:r>
              <a:rPr lang="pl-PL" dirty="0"/>
              <a:t>Sądu Apelacyjnego w Gdańsku</a:t>
            </a:r>
          </a:p>
          <a:p>
            <a:r>
              <a:rPr lang="pl-PL" dirty="0"/>
              <a:t>z dnia 24 października 2019 r. </a:t>
            </a:r>
          </a:p>
          <a:p>
            <a:r>
              <a:rPr lang="pl-PL" dirty="0"/>
              <a:t>II </a:t>
            </a:r>
            <a:r>
              <a:rPr lang="pl-PL" dirty="0" err="1"/>
              <a:t>AKa</a:t>
            </a:r>
            <a:r>
              <a:rPr lang="pl-PL" dirty="0"/>
              <a:t> 352/18</a:t>
            </a:r>
          </a:p>
          <a:p>
            <a:r>
              <a:rPr lang="pl-PL" dirty="0"/>
              <a:t>Społeczna szkodliwość czynów związanych ze sprawozdaniami finansowymi </a:t>
            </a:r>
          </a:p>
          <a:p>
            <a:r>
              <a:rPr lang="pl-PL" dirty="0"/>
              <a:t>Zwiń/Rozwiń tezy</a:t>
            </a:r>
          </a:p>
          <a:p>
            <a:r>
              <a:rPr lang="pl-PL" b="1" dirty="0"/>
              <a:t>TEZA aktualna </a:t>
            </a:r>
          </a:p>
          <a:p>
            <a:r>
              <a:rPr lang="pl-PL" dirty="0"/>
              <a:t>Sprawozdanie finansowe jest jednym z dokumentów stanowiących podstawowe źródło informacji o działalności i osiąganych wynikach gospodarczych przedsiębiorstwa. Zarówno uczestnicy obrotu gospodarczego, jak i osoby, które mają w tym interes, mają prawo mieć zaufanie do informacji zapisanych w dostępnym ogólnie sprawozdaniu finansowym. Jest to najważniejsze źródło informacji. Przepisy art. 77 pkt 2 i art. 79 pkt 4 ustawy o rachunkowości chronią więc w szerokim rozumieniu pewność obrotu gospodarczego, a narażenie na niebezpieczeństwo ma charakter abstrakcyjny. Powyższa analiza pozwala na stwierdzenie, że dobro chronione za pomocą wskazanych przepisów ma wysoką wartość.</a:t>
            </a:r>
          </a:p>
          <a:p>
            <a:r>
              <a:rPr lang="pl-PL" b="1" dirty="0"/>
              <a:t>UZASADNIENIE</a:t>
            </a:r>
          </a:p>
          <a:p>
            <a:r>
              <a:rPr lang="pl-PL" b="1" dirty="0"/>
              <a:t>Skład orzekający</a:t>
            </a:r>
          </a:p>
          <a:p>
            <a:r>
              <a:rPr lang="pl-PL" dirty="0"/>
              <a:t>Przewodniczący: Sędzia SA Dorota Wróblewska (</a:t>
            </a:r>
            <a:r>
              <a:rPr lang="pl-PL" dirty="0" err="1"/>
              <a:t>spr</a:t>
            </a:r>
            <a:r>
              <a:rPr lang="pl-PL" dirty="0"/>
              <a:t>.).</a:t>
            </a:r>
          </a:p>
          <a:p>
            <a:r>
              <a:rPr lang="pl-PL" dirty="0"/>
              <a:t>Sędziowie SA: Wiktor Gromiec, Dorota </a:t>
            </a:r>
            <a:r>
              <a:rPr lang="pl-PL" dirty="0" err="1"/>
              <a:t>Rostankowska</a:t>
            </a:r>
            <a:r>
              <a:rPr lang="pl-PL" dirty="0"/>
              <a:t>.</a:t>
            </a:r>
          </a:p>
          <a:p>
            <a:r>
              <a:rPr lang="pl-PL" dirty="0"/>
              <a:t>Przy udziale Prokuratora -Prokuratury Rejonowej w Sopocie A. P.</a:t>
            </a:r>
          </a:p>
          <a:p>
            <a:r>
              <a:rPr lang="pl-PL" b="1" dirty="0"/>
              <a:t>Sentencja</a:t>
            </a:r>
          </a:p>
          <a:p>
            <a:r>
              <a:rPr lang="pl-PL" dirty="0"/>
              <a:t>Sąd Apelacyjny w Gdańsku II Wydział Karny po rozpoznaniu w dniu 24 października 2019 r. sprawy</a:t>
            </a:r>
          </a:p>
          <a:p>
            <a:r>
              <a:rPr lang="pl-PL" dirty="0"/>
              <a:t>I. T. s. A., ur. (...) w S. oskarżonego z </a:t>
            </a:r>
            <a:r>
              <a:rPr lang="pl-PL" dirty="0">
                <a:hlinkClick r:id="rId3"/>
              </a:rPr>
              <a:t>art. 286 § 1</a:t>
            </a:r>
            <a:r>
              <a:rPr lang="pl-PL" dirty="0"/>
              <a:t> k.k. w zw. z </a:t>
            </a:r>
            <a:r>
              <a:rPr lang="pl-PL" dirty="0">
                <a:hlinkClick r:id="rId4"/>
              </a:rPr>
              <a:t>art. 294 § 1</a:t>
            </a:r>
            <a:r>
              <a:rPr lang="pl-PL" dirty="0"/>
              <a:t> k.k.; </a:t>
            </a:r>
            <a:r>
              <a:rPr lang="pl-PL" dirty="0">
                <a:hlinkClick r:id="rId5"/>
              </a:rPr>
              <a:t>art. 233 § 1</a:t>
            </a:r>
            <a:r>
              <a:rPr lang="pl-PL" dirty="0"/>
              <a:t> k.k. w </a:t>
            </a:r>
            <a:r>
              <a:rPr lang="pl-PL" dirty="0" err="1"/>
              <a:t>zb.</a:t>
            </a:r>
            <a:r>
              <a:rPr lang="pl-PL" dirty="0"/>
              <a:t> z </a:t>
            </a:r>
            <a:r>
              <a:rPr lang="pl-PL" dirty="0">
                <a:hlinkClick r:id="rId6"/>
              </a:rPr>
              <a:t>art. 272</a:t>
            </a:r>
            <a:r>
              <a:rPr lang="pl-PL" dirty="0"/>
              <a:t> k.k. w zw. z </a:t>
            </a:r>
            <a:r>
              <a:rPr lang="pl-PL" dirty="0">
                <a:hlinkClick r:id="rId7"/>
              </a:rPr>
              <a:t>art. 11 § 2</a:t>
            </a:r>
            <a:r>
              <a:rPr lang="pl-PL" dirty="0"/>
              <a:t> k.k.; </a:t>
            </a:r>
            <a:r>
              <a:rPr lang="pl-PL" dirty="0">
                <a:hlinkClick r:id="rId8"/>
              </a:rPr>
              <a:t>art. 284 § 2</a:t>
            </a:r>
            <a:r>
              <a:rPr lang="pl-PL" dirty="0"/>
              <a:t> k.k.; </a:t>
            </a:r>
            <a:r>
              <a:rPr lang="pl-PL" dirty="0">
                <a:hlinkClick r:id="rId8"/>
              </a:rPr>
              <a:t>art. 284 § 2</a:t>
            </a:r>
            <a:r>
              <a:rPr lang="pl-PL" dirty="0"/>
              <a:t> k.k. w zw. z </a:t>
            </a:r>
            <a:r>
              <a:rPr lang="pl-PL" dirty="0">
                <a:hlinkClick r:id="rId4"/>
              </a:rPr>
              <a:t>art. 294 § 1</a:t>
            </a:r>
            <a:r>
              <a:rPr lang="pl-PL" dirty="0"/>
              <a:t> k.k.; </a:t>
            </a:r>
            <a:r>
              <a:rPr lang="pl-PL" dirty="0">
                <a:hlinkClick r:id="rId3"/>
              </a:rPr>
              <a:t>art. 286 § 1</a:t>
            </a:r>
            <a:r>
              <a:rPr lang="pl-PL" dirty="0"/>
              <a:t> k.k.; </a:t>
            </a:r>
            <a:r>
              <a:rPr lang="pl-PL" dirty="0">
                <a:hlinkClick r:id="rId9"/>
              </a:rPr>
              <a:t>art. 77 pkt 2</a:t>
            </a:r>
            <a:r>
              <a:rPr lang="pl-PL" dirty="0"/>
              <a:t> w </a:t>
            </a:r>
            <a:r>
              <a:rPr lang="pl-PL" dirty="0" err="1"/>
              <a:t>zb.</a:t>
            </a:r>
            <a:r>
              <a:rPr lang="pl-PL" dirty="0"/>
              <a:t> z </a:t>
            </a:r>
            <a:r>
              <a:rPr lang="pl-PL" dirty="0">
                <a:hlinkClick r:id="rId10"/>
              </a:rPr>
              <a:t>art. 79 pkt 4</a:t>
            </a:r>
            <a:r>
              <a:rPr lang="pl-PL" dirty="0"/>
              <a:t> ustawy z dnia 29 września 1994 r. o rachunkowości (Dz. U. z 2018 r. poz. 395 z </a:t>
            </a:r>
            <a:r>
              <a:rPr lang="pl-PL" dirty="0" err="1"/>
              <a:t>późn</a:t>
            </a:r>
            <a:r>
              <a:rPr lang="pl-PL" dirty="0"/>
              <a:t>. zm.) w zw. z </a:t>
            </a:r>
            <a:r>
              <a:rPr lang="pl-PL" dirty="0">
                <a:hlinkClick r:id="rId7"/>
              </a:rPr>
              <a:t>art. 11 § 2</a:t>
            </a:r>
            <a:r>
              <a:rPr lang="pl-PL" dirty="0"/>
              <a:t> k.k. na skutek apelacji wniesionej przez pełnomocnika oskarżyciela posiłkowego i obrońcę oskarżonego od wyroku Sądu Okręgowego w Gdańsku z dnia 21 czerwca 2018 r., sygn. akt IV K 142/17</a:t>
            </a:r>
          </a:p>
          <a:p>
            <a:r>
              <a:rPr lang="pl-PL" dirty="0"/>
              <a:t>I. zmienia zaskarżony wyrok w ten sposób, że:</a:t>
            </a:r>
          </a:p>
          <a:p>
            <a:r>
              <a:rPr lang="pl-PL" dirty="0"/>
              <a:t>1. uchyla rozstrzygnięcia z pkt I </a:t>
            </a:r>
            <a:r>
              <a:rPr lang="pl-PL" dirty="0" err="1"/>
              <a:t>i</a:t>
            </a:r>
            <a:r>
              <a:rPr lang="pl-PL" dirty="0"/>
              <a:t> V i w tej części przekazuje sprawę do ponownego rozpoznania Sądowi Okręgowemu w Gdańsku,</a:t>
            </a:r>
          </a:p>
          <a:p>
            <a:r>
              <a:rPr lang="pl-PL" dirty="0"/>
              <a:t>2. w pkt III:</a:t>
            </a:r>
          </a:p>
          <a:p>
            <a:r>
              <a:rPr lang="pl-PL" dirty="0"/>
              <a:t>uchyla rozstrzygnięcie w zakresie odnoszącym się do czynu z pkt 5 oskarżenia i w tej części przekazuje sprawę Sądowi Okręgowemu w Gdańsku do ponownego rozpoznania,</a:t>
            </a:r>
          </a:p>
          <a:p>
            <a:r>
              <a:rPr lang="pl-PL" dirty="0"/>
              <a:t>ustalając, że ciąg przestępstw z </a:t>
            </a:r>
            <a:r>
              <a:rPr lang="pl-PL" dirty="0">
                <a:hlinkClick r:id="rId8"/>
              </a:rPr>
              <a:t>art. 284 § 2</a:t>
            </a:r>
            <a:r>
              <a:rPr lang="pl-PL" dirty="0"/>
              <a:t> k.k. stanowią czyny zarzucone oskarżonemu w pkt 3 i 4 oskarżenia, obniża orzeczone kary: pozbawienia wolności do roku, grzywny do 100 (stu) stawek dziennych, przy ustaleniu stawki dziennej na kwotę 50 (pięćdziesięciu) złotych,</a:t>
            </a:r>
          </a:p>
          <a:p>
            <a:r>
              <a:rPr lang="pl-PL" dirty="0"/>
              <a:t>3. uchyla rozstrzygnięcie o karach łącznych z pkt VII,</a:t>
            </a:r>
          </a:p>
          <a:p>
            <a:r>
              <a:rPr lang="pl-PL" dirty="0"/>
              <a:t>4. w pkt VI w miejsce Dz. U. z 2018 r. poz. 395 z </a:t>
            </a:r>
            <a:r>
              <a:rPr lang="pl-PL" dirty="0" err="1"/>
              <a:t>późn</a:t>
            </a:r>
            <a:r>
              <a:rPr lang="pl-PL" dirty="0"/>
              <a:t>. zm. powołuje: Dz. U. z 2019 r. poz. 351 </a:t>
            </a:r>
            <a:r>
              <a:rPr lang="pl-PL" dirty="0" err="1"/>
              <a:t>t.j</a:t>
            </a:r>
            <a:r>
              <a:rPr lang="pl-PL" dirty="0"/>
              <a:t>.,</a:t>
            </a:r>
          </a:p>
          <a:p>
            <a:r>
              <a:rPr lang="pl-PL" dirty="0"/>
              <a:t>5. w pkt IX uchyla rozstrzygniecie w części zasądzającej od I. T. na rzecz oskarżyciela posiłkowego M. C. (1) kwotę 1560 (tysiąc pięćset sześćdziesiąt) złotych tytułem poniesionych wydatków,</a:t>
            </a:r>
          </a:p>
          <a:p>
            <a:r>
              <a:rPr lang="pl-PL" dirty="0"/>
              <a:t>6. uchyla rozstrzygnięcie o kosztach sądowych z pkt X;</a:t>
            </a:r>
          </a:p>
          <a:p>
            <a:r>
              <a:rPr lang="pl-PL" dirty="0"/>
              <a:t>II. utrzymuje w mocy zaskarżony wyrok w pozostałej części;</a:t>
            </a:r>
          </a:p>
          <a:p>
            <a:r>
              <a:rPr lang="pl-PL" dirty="0"/>
              <a:t>III. na podstawie </a:t>
            </a:r>
            <a:r>
              <a:rPr lang="pl-PL" dirty="0">
                <a:hlinkClick r:id="rId11"/>
              </a:rPr>
              <a:t>art. 91 § 2</a:t>
            </a:r>
            <a:r>
              <a:rPr lang="pl-PL" dirty="0"/>
              <a:t> k.k. i </a:t>
            </a:r>
            <a:r>
              <a:rPr lang="pl-PL" dirty="0">
                <a:hlinkClick r:id="rId12"/>
              </a:rPr>
              <a:t>art. 86 § 1</a:t>
            </a:r>
            <a:r>
              <a:rPr lang="pl-PL" dirty="0"/>
              <a:t> i </a:t>
            </a:r>
            <a:r>
              <a:rPr lang="pl-PL" dirty="0">
                <a:hlinkClick r:id="rId13"/>
              </a:rPr>
              <a:t>2</a:t>
            </a:r>
            <a:r>
              <a:rPr lang="pl-PL" dirty="0"/>
              <a:t> k.k. łączy orzeczone wobec oskarżonego jednostkowe kary pozbawienia wolności i grzywny i jako kary łączne wymierza mu kary: roku i 8 (ośmiu) miesięcy pozbawienia wolności i 150 (stu pięćdziesięciu) stawek dziennych grzywny, ustalając wysokość stawki dziennej na kwotę 50 (pięćdziesiąt) złotych;</a:t>
            </a:r>
          </a:p>
          <a:p>
            <a:r>
              <a:rPr lang="pl-PL" dirty="0"/>
              <a:t>IV. zasądza od oskarżonego na rzecz Skarbu Państwa 1800 (tysiąc osiemset) złotych tytułem opłaty za obie instancje, a także obciąża go wydatkami za postępowanie przed Sądem I instancji w części skazującej i wydatkami za postępowanie odwoławcze.</a:t>
            </a:r>
          </a:p>
          <a:p>
            <a:r>
              <a:rPr lang="pl-PL" b="1" dirty="0"/>
              <a:t>Uzasadnienie faktyczne</a:t>
            </a:r>
          </a:p>
          <a:p>
            <a:r>
              <a:rPr lang="pl-PL" dirty="0"/>
              <a:t>I. T. został oskarżony o to, że:</a:t>
            </a:r>
          </a:p>
          <a:p>
            <a:r>
              <a:rPr lang="pl-PL" dirty="0"/>
              <a:t>1) w dniu 19 lutego 2015 r. w S. doprowadził (...) D., (...) s.c. do niekorzystnego rozporządzenia mieniem w kwocie 372 000 zł poprzez zawarcie umowy pożyczki na udzielenie ww. kwoty i wprowadzenie A. D. i S. S. (1) co do zamiaru wywiązania się z zaciągniętego zobowiązania, czym działał na szkodę (...) D., (...) s.c., tj. o przestępstwo z </a:t>
            </a:r>
            <a:r>
              <a:rPr lang="pl-PL" dirty="0">
                <a:hlinkClick r:id="rId3"/>
              </a:rPr>
              <a:t>art. 286 § 1</a:t>
            </a:r>
            <a:r>
              <a:rPr lang="pl-PL" dirty="0"/>
              <a:t> k.k. w zw. z </a:t>
            </a:r>
            <a:r>
              <a:rPr lang="pl-PL" dirty="0">
                <a:hlinkClick r:id="rId4"/>
              </a:rPr>
              <a:t>art. 294 § 1</a:t>
            </a:r>
            <a:r>
              <a:rPr lang="pl-PL" dirty="0"/>
              <a:t> k.k.;</a:t>
            </a:r>
          </a:p>
          <a:p>
            <a:r>
              <a:rPr lang="pl-PL" dirty="0"/>
              <a:t>2) w dniu 20 lipca 2015 r. w S., składając nieprawdziwe oświadczenie co do okoliczności utraty dokumentu w postaci karty pojazdu m-ki V. (...), nr rej. (...), oświadczając, że została ona zagubiona, wyłudził od urzędnika Urzędu Miasta S. poświadczenie nieprawdy w zaświadczeniu nr (...) w jakim stwierdzono, iż dokument ten został zagubiony przez właściciela, tj. o przestępstwo z </a:t>
            </a:r>
            <a:r>
              <a:rPr lang="pl-PL" dirty="0">
                <a:hlinkClick r:id="rId5"/>
              </a:rPr>
              <a:t>art. 233 § 1</a:t>
            </a:r>
            <a:r>
              <a:rPr lang="pl-PL" dirty="0"/>
              <a:t> k.k. w </a:t>
            </a:r>
            <a:r>
              <a:rPr lang="pl-PL" dirty="0" err="1"/>
              <a:t>zb.</a:t>
            </a:r>
            <a:r>
              <a:rPr lang="pl-PL" dirty="0"/>
              <a:t> z </a:t>
            </a:r>
            <a:r>
              <a:rPr lang="pl-PL" dirty="0">
                <a:hlinkClick r:id="rId6"/>
              </a:rPr>
              <a:t>art. 272</a:t>
            </a:r>
            <a:r>
              <a:rPr lang="pl-PL" dirty="0"/>
              <a:t> k.k. w zw. z </a:t>
            </a:r>
            <a:r>
              <a:rPr lang="pl-PL" dirty="0">
                <a:hlinkClick r:id="rId7"/>
              </a:rPr>
              <a:t>art. 11 § 2</a:t>
            </a:r>
            <a:r>
              <a:rPr lang="pl-PL" dirty="0"/>
              <a:t> k.k.;</a:t>
            </a:r>
          </a:p>
          <a:p>
            <a:r>
              <a:rPr lang="pl-PL" dirty="0"/>
              <a:t>3) w dniu 28 maja 2015 r. w G. dokonał przywłaszczenia powierzonego mu na mocy umowy przewłaszczenia na zabezpieczenie zawartej dnia 19 lutego 2015 r. mienia w postaci samochodu m-ki V. (...), nr rej. (...), nr VIN (...), wartości ok. 40 000 zł, poprzez jego sprzedaż T. J., czym działał na szkodę (...) D., (...) s.c., tj. o przestępstwo z </a:t>
            </a:r>
            <a:r>
              <a:rPr lang="pl-PL" dirty="0">
                <a:hlinkClick r:id="rId8"/>
              </a:rPr>
              <a:t>art. 284 § 2</a:t>
            </a:r>
            <a:r>
              <a:rPr lang="pl-PL" dirty="0"/>
              <a:t> k.k.;</a:t>
            </a:r>
          </a:p>
          <a:p>
            <a:r>
              <a:rPr lang="pl-PL" dirty="0"/>
              <a:t>4) w dniu 15 lipca 2015 r. w S. dokonał przywłaszczenia powierzonego mu na mocy umowy przewłaszczenia na zabezpieczenie zawartej dnia 19 lutego 2015 r. mienia w postaci samochodu m-ki V. (...), nr rej. (...), nr VIN (...), wartości ok. 60 000 zł, poprzez jego sprzedaż W. K., czym działał na szkodę (...) D., (...) s.c., tj. o przestępstwo z </a:t>
            </a:r>
            <a:r>
              <a:rPr lang="pl-PL" dirty="0">
                <a:hlinkClick r:id="rId8"/>
              </a:rPr>
              <a:t>art. 284 § 2</a:t>
            </a:r>
            <a:r>
              <a:rPr lang="pl-PL" dirty="0"/>
              <a:t> k.k.;</a:t>
            </a:r>
          </a:p>
          <a:p>
            <a:r>
              <a:rPr lang="pl-PL" dirty="0"/>
              <a:t>6) w dniu 29 lipca 2015 r. w G. dokonał przywłaszczenia powierzonego mu na mocy umowy przewłaszczenia na zabezpieczenie zawartej dnia 19 lutego 2015 r. mienia w postaci samochodu m-ki S. (...), nr rej. (...), nr VIN (...), wartości ok. 90 000 zł, poprzez jego sprzedaż J. P., czym działał na szkodę (...) D., (...) s.c., tj. o przestępstwo z </a:t>
            </a:r>
            <a:r>
              <a:rPr lang="pl-PL" dirty="0">
                <a:hlinkClick r:id="rId8"/>
              </a:rPr>
              <a:t>art. 284 § 2</a:t>
            </a:r>
            <a:r>
              <a:rPr lang="pl-PL" dirty="0"/>
              <a:t> k.k.</a:t>
            </a:r>
          </a:p>
          <a:p>
            <a:r>
              <a:rPr lang="pl-PL" dirty="0"/>
              <a:t>6) w dniu 19 lutego 2015 r. w S. dokonał przywłaszczenia powierzonego mu na mocy umowy leasingu zawartej dnia 2 stycznia 2014 r. z (...) Sp. z o.o. O/G. mienia w postaci pojazdu m-ki B. (...), nr VIN (...), wartości 400 000 zł, czym działał na szkodę (...) Sp. z o.o., tj. o przestępstwo z </a:t>
            </a:r>
            <a:r>
              <a:rPr lang="pl-PL" dirty="0">
                <a:hlinkClick r:id="rId8"/>
              </a:rPr>
              <a:t>art. 284 § 2</a:t>
            </a:r>
            <a:r>
              <a:rPr lang="pl-PL" dirty="0"/>
              <a:t> k.k. w zw. z </a:t>
            </a:r>
            <a:r>
              <a:rPr lang="pl-PL" dirty="0">
                <a:hlinkClick r:id="rId4"/>
              </a:rPr>
              <a:t>art. 294 § 1</a:t>
            </a:r>
            <a:r>
              <a:rPr lang="pl-PL" dirty="0"/>
              <a:t> k.k.;</a:t>
            </a:r>
          </a:p>
          <a:p>
            <a:r>
              <a:rPr lang="pl-PL" dirty="0"/>
              <a:t>7) w dniach od 27-28 października 2015 r. w S. doprowadził M. C. (1) do niekorzystnego rozporządzenia mieniem w kwocie łącznej 108 000 zł, poprzez zawarcie przedwstępnej warunkowej umowy sprzedaży pojazdu m-ki B. (...).0d, nr VIN (...), stanowiącego przedmiot umowy leasingu z dnia 10 marca 2014 r. zawartej z (...) Sp. z o.o., zobowiązanie się do nabycia pojazdu przez leasingobiorcę od leasingodawcy a następnie jego sprzedaży i wydania do dnia 28 lutego 2017 r. M. C. (1), przyjęcie zaliczki na poczet zakupu tego pojazdu w kwotach: 76 000 zł, 24 000 zł, 8000 zł i wprowadzenie ww. osoby w błąd co do zamiaru wywiązania się z zaciągniętego zobowiązania, czym działał na szkodę M. C. (1), tj. o przestępstwo z </a:t>
            </a:r>
            <a:r>
              <a:rPr lang="pl-PL" dirty="0">
                <a:hlinkClick r:id="rId3"/>
              </a:rPr>
              <a:t>art. 286 § 1</a:t>
            </a:r>
            <a:r>
              <a:rPr lang="pl-PL" dirty="0"/>
              <a:t> k.k.;</a:t>
            </a:r>
          </a:p>
          <a:p>
            <a:r>
              <a:rPr lang="pl-PL" dirty="0"/>
              <a:t>8) w dniu 25 stycznia 2016 r. w S. doprowadził M. C. (1) do niekorzystnego rozporządzenia mieniem w kwocie 100 000 zł poprzez zawarcie przedwstępnej warunkowej umowy sprzedaży pojazdu m-ki (...), nr VIN (...), stanowiącego przedmiot umowy leasingu z dnia 25 stycznia 2015 r. zawartej z (...) Sp. z o.o., zobowiązanie się do nabycia pojazdu przez leasingobiorcę od leasingodawcy a następnie jego sprzedaży i wydania do dnia 28 lutego 2016 r. M. C. (1), przyjęcie zaliczki na poczet zakupu tego pojazdu w kwocie 100 000 zł i wprowadzenie ww. osoby w błąd co do zamiaru wywiązania się z zaciągniętego zobowiązania, czym działał na szkodę M. C. (1), tj. o przestępstwo z </a:t>
            </a:r>
            <a:r>
              <a:rPr lang="pl-PL" dirty="0">
                <a:hlinkClick r:id="rId3"/>
              </a:rPr>
              <a:t>art. 286 § 1</a:t>
            </a:r>
            <a:r>
              <a:rPr lang="pl-PL" dirty="0"/>
              <a:t> k.k.;</a:t>
            </a:r>
          </a:p>
          <a:p>
            <a:r>
              <a:rPr lang="pl-PL" dirty="0"/>
              <a:t>9) w dniu 25 stycznia 2016 r. w S. doprowadził M. C. (1) do niekorzystnego rozporządzenia mieniem w kwocie 108 000 zł poprzez zawarcie przedwstępnej umowy sprzedaży udziału 1/2 w nieruchomości położonej w B. przy ul. (...), dla której SR w Braniewie prowadzi księgę wieczystą nr (...), przyjęcie kwoty 108 000 zł i wprowadzenie ww. osoby w błąd co do zamiaru wywiązania się z zaciągniętego zobowiązania, czym działał na szkodę M. C. (1), tj. o przestępstwo z </a:t>
            </a:r>
            <a:r>
              <a:rPr lang="pl-PL" dirty="0">
                <a:hlinkClick r:id="rId3"/>
              </a:rPr>
              <a:t>art. 286 § 1</a:t>
            </a:r>
            <a:r>
              <a:rPr lang="pl-PL" dirty="0"/>
              <a:t> k.k.;</a:t>
            </a:r>
          </a:p>
          <a:p>
            <a:r>
              <a:rPr lang="pl-PL" dirty="0"/>
              <a:t>10) w dniu 15 lipca 2016 r. w G., pełniąc funkcję Prezesa Zarządu (...) Sp. z o.o. z siedzibą w S. i będąc na mocy </a:t>
            </a:r>
            <a:r>
              <a:rPr lang="pl-PL" dirty="0">
                <a:hlinkClick r:id="rId14"/>
              </a:rPr>
              <a:t>art. 4 ust. 5</a:t>
            </a:r>
            <a:r>
              <a:rPr lang="pl-PL" dirty="0"/>
              <a:t>, </a:t>
            </a:r>
            <a:r>
              <a:rPr lang="pl-PL" dirty="0">
                <a:hlinkClick r:id="rId15"/>
              </a:rPr>
              <a:t>art. 49</a:t>
            </a:r>
            <a:r>
              <a:rPr lang="pl-PL" dirty="0"/>
              <a:t>, </a:t>
            </a:r>
            <a:r>
              <a:rPr lang="pl-PL" dirty="0">
                <a:hlinkClick r:id="rId16"/>
              </a:rPr>
              <a:t>art. 52</a:t>
            </a:r>
            <a:r>
              <a:rPr lang="pl-PL" dirty="0"/>
              <a:t> i </a:t>
            </a:r>
            <a:r>
              <a:rPr lang="pl-PL" dirty="0">
                <a:hlinkClick r:id="rId17"/>
              </a:rPr>
              <a:t>art. 69</a:t>
            </a:r>
            <a:r>
              <a:rPr lang="pl-PL" dirty="0"/>
              <a:t> ustawy z dnia 29 września 1994 r. o rachunkowości (Dz. U. z 2018 r. poz. 395 z </a:t>
            </a:r>
            <a:r>
              <a:rPr lang="pl-PL" dirty="0" err="1"/>
              <a:t>późn</a:t>
            </a:r>
            <a:r>
              <a:rPr lang="pl-PL" dirty="0"/>
              <a:t>. zm.), jako kierownik jednostki osobą odpowiedzialną za wykonanie określonych w ustawie obowiązków w zakresie rachunkowości, w tym polegających na sporządzeniu sprawozdania finansowego i złożeniu do rejestru sądowego sprawozdania finansowego spółki w ciągu 15 dni od jego zatwierdzenia, nie złożył do rejestru sądowego prowadzonego przez Sąd Rejonowy Gdańsk-Północ w Gdańsku, Wydział VII Gospodarczy, rocznego sprawozdania finansowego ww. spółki za rok 2015, tj. z </a:t>
            </a:r>
            <a:r>
              <a:rPr lang="pl-PL" dirty="0">
                <a:hlinkClick r:id="rId9"/>
              </a:rPr>
              <a:t>art. 77 pkt 2</a:t>
            </a:r>
            <a:r>
              <a:rPr lang="pl-PL" dirty="0"/>
              <a:t> w </a:t>
            </a:r>
            <a:r>
              <a:rPr lang="pl-PL" dirty="0" err="1"/>
              <a:t>zb.</a:t>
            </a:r>
            <a:r>
              <a:rPr lang="pl-PL" dirty="0"/>
              <a:t> z </a:t>
            </a:r>
            <a:r>
              <a:rPr lang="pl-PL" dirty="0">
                <a:hlinkClick r:id="rId10"/>
              </a:rPr>
              <a:t>art. 79 pkt 4</a:t>
            </a:r>
            <a:r>
              <a:rPr lang="pl-PL" dirty="0"/>
              <a:t> ustawy z dnia 29 września 1994 r. o rachunkowości (Dz. U. z 2018 r. poz. 395 z </a:t>
            </a:r>
            <a:r>
              <a:rPr lang="pl-PL" dirty="0" err="1"/>
              <a:t>późn</a:t>
            </a:r>
            <a:r>
              <a:rPr lang="pl-PL" dirty="0"/>
              <a:t>. zm.) w zw. z </a:t>
            </a:r>
            <a:r>
              <a:rPr lang="pl-PL" dirty="0">
                <a:hlinkClick r:id="rId7"/>
              </a:rPr>
              <a:t>art. 11 § 2</a:t>
            </a:r>
            <a:r>
              <a:rPr lang="pl-PL" dirty="0"/>
              <a:t> k.k.;</a:t>
            </a:r>
          </a:p>
          <a:p>
            <a:r>
              <a:rPr lang="pl-PL" dirty="0"/>
              <a:t>Sąd Okręgowy w Gdańsku wyrokiem z dnia 21 czerwca 2018 r., w sprawie o sygn. akt IV K 142/17:</a:t>
            </a:r>
          </a:p>
          <a:p>
            <a:r>
              <a:rPr lang="pl-PL" dirty="0"/>
              <a:t>I. oskarżonego I. T. uznał za winnego popełnienia czynu zarzucanego mu w punkcie 1, z tym ustaleniem, że pokrzywdzonych wprowadził w błąd, czyn ten zakwalifikował z </a:t>
            </a:r>
            <a:r>
              <a:rPr lang="pl-PL" dirty="0">
                <a:hlinkClick r:id="rId3"/>
              </a:rPr>
              <a:t>art. 286 § 1</a:t>
            </a:r>
            <a:r>
              <a:rPr lang="pl-PL" dirty="0"/>
              <a:t> k.k. w zw. z </a:t>
            </a:r>
            <a:r>
              <a:rPr lang="pl-PL" dirty="0">
                <a:hlinkClick r:id="rId4"/>
              </a:rPr>
              <a:t>art. 294 § 1</a:t>
            </a:r>
            <a:r>
              <a:rPr lang="pl-PL" dirty="0"/>
              <a:t> k.k. i za to, na podstawie </a:t>
            </a:r>
            <a:r>
              <a:rPr lang="pl-PL" dirty="0">
                <a:hlinkClick r:id="rId4"/>
              </a:rPr>
              <a:t>art. 294 § 1</a:t>
            </a:r>
            <a:r>
              <a:rPr lang="pl-PL" dirty="0"/>
              <a:t> k.k. w zw. z </a:t>
            </a:r>
            <a:r>
              <a:rPr lang="pl-PL" dirty="0">
                <a:hlinkClick r:id="rId18"/>
              </a:rPr>
              <a:t>art. 33 § 1</a:t>
            </a:r>
            <a:r>
              <a:rPr lang="pl-PL" dirty="0"/>
              <a:t>, </a:t>
            </a:r>
            <a:r>
              <a:rPr lang="pl-PL" dirty="0">
                <a:hlinkClick r:id="rId19"/>
              </a:rPr>
              <a:t>2</a:t>
            </a:r>
            <a:r>
              <a:rPr lang="pl-PL" dirty="0"/>
              <a:t>, </a:t>
            </a:r>
            <a:r>
              <a:rPr lang="pl-PL" dirty="0">
                <a:hlinkClick r:id="rId20"/>
              </a:rPr>
              <a:t>3</a:t>
            </a:r>
            <a:r>
              <a:rPr lang="pl-PL" dirty="0"/>
              <a:t> k.k., skazał go na karę roku i 6 (sześciu) miesięcy pozbawienia wolności oraz karę 200 (dwustu) stawek dziennych grzywny po 50 (pięćdziesiąt) złotych każda;</a:t>
            </a:r>
          </a:p>
          <a:p>
            <a:r>
              <a:rPr lang="pl-PL" dirty="0"/>
              <a:t>II. oskarżonego I. T. uznał za winnego popełnienia czynu zarzucanego mu w punkcie 2, który zakwalifikował z </a:t>
            </a:r>
            <a:r>
              <a:rPr lang="pl-PL" dirty="0">
                <a:hlinkClick r:id="rId6"/>
              </a:rPr>
              <a:t>art. 272</a:t>
            </a:r>
            <a:r>
              <a:rPr lang="pl-PL" dirty="0"/>
              <a:t> k.k. i za to na podstawie </a:t>
            </a:r>
            <a:r>
              <a:rPr lang="pl-PL" dirty="0">
                <a:hlinkClick r:id="rId6"/>
              </a:rPr>
              <a:t>art. 272</a:t>
            </a:r>
            <a:r>
              <a:rPr lang="pl-PL" dirty="0"/>
              <a:t> k.k., skazał go na karę 3 (trzech) miesięcy pozbawienia wolności;</a:t>
            </a:r>
          </a:p>
          <a:p>
            <a:r>
              <a:rPr lang="pl-PL" dirty="0"/>
              <a:t>III. oskarżonego I. T. uznał za winnego popełnienia czynów zarzucanych mu w punktach 3, 4, 5, z tym ustaleniem, że stanowią one ciąg przestępstw, który zakwalifikował z 284 </a:t>
            </a:r>
            <a:r>
              <a:rPr lang="pl-PL" dirty="0">
                <a:hlinkClick r:id="rId21"/>
              </a:rPr>
              <a:t>§ 2</a:t>
            </a:r>
            <a:r>
              <a:rPr lang="pl-PL" dirty="0"/>
              <a:t> k.k. i za to, na podstawie </a:t>
            </a:r>
            <a:r>
              <a:rPr lang="pl-PL" dirty="0">
                <a:hlinkClick r:id="rId8"/>
              </a:rPr>
              <a:t>art. 284 § 2</a:t>
            </a:r>
            <a:r>
              <a:rPr lang="pl-PL" dirty="0"/>
              <a:t> k.k. w zw. z </a:t>
            </a:r>
            <a:r>
              <a:rPr lang="pl-PL" dirty="0">
                <a:hlinkClick r:id="rId22"/>
              </a:rPr>
              <a:t>art. 91 § 1</a:t>
            </a:r>
            <a:r>
              <a:rPr lang="pl-PL" dirty="0"/>
              <a:t> k.k. w zw. z </a:t>
            </a:r>
            <a:r>
              <a:rPr lang="pl-PL" dirty="0">
                <a:hlinkClick r:id="rId18"/>
              </a:rPr>
              <a:t>art. 33 § 1</a:t>
            </a:r>
            <a:r>
              <a:rPr lang="pl-PL" dirty="0"/>
              <a:t>, </a:t>
            </a:r>
            <a:r>
              <a:rPr lang="pl-PL" dirty="0">
                <a:hlinkClick r:id="rId19"/>
              </a:rPr>
              <a:t>2</a:t>
            </a:r>
            <a:r>
              <a:rPr lang="pl-PL" dirty="0"/>
              <a:t>, </a:t>
            </a:r>
            <a:r>
              <a:rPr lang="pl-PL" dirty="0">
                <a:hlinkClick r:id="rId20"/>
              </a:rPr>
              <a:t>3</a:t>
            </a:r>
            <a:r>
              <a:rPr lang="pl-PL" dirty="0"/>
              <a:t> k.k. skazał go na karę 2 (dwóch) lat i 6 (sześciu) miesięcy pozbawienia wolności oraz karę 300 (trzystu) stawek dziennych grzywny po 50 (pięćdziesiąt) złotych każda;</a:t>
            </a:r>
          </a:p>
          <a:p>
            <a:r>
              <a:rPr lang="pl-PL" dirty="0"/>
              <a:t>IV. oskarżonego I. T. uznał za winnego popełnienia czynu zarzucanego mu w punkcie 6, z tym ustaleniem, że dokonał zwarcia umowy przewłaszczenia na zabezpieczenie powierzonego mu mienia na rzecz A. D. i S. S. (1) - wspólników (...) s.c., czyn ten zakwalifikował z </a:t>
            </a:r>
            <a:r>
              <a:rPr lang="pl-PL" dirty="0">
                <a:hlinkClick r:id="rId8"/>
              </a:rPr>
              <a:t>art. 284 § 2</a:t>
            </a:r>
            <a:r>
              <a:rPr lang="pl-PL" dirty="0"/>
              <a:t> k.k. w zw. z </a:t>
            </a:r>
            <a:r>
              <a:rPr lang="pl-PL" dirty="0">
                <a:hlinkClick r:id="rId4"/>
              </a:rPr>
              <a:t>art. 294 § 1</a:t>
            </a:r>
            <a:r>
              <a:rPr lang="pl-PL" dirty="0"/>
              <a:t> k.k. i za to, na podstawie </a:t>
            </a:r>
            <a:r>
              <a:rPr lang="pl-PL" dirty="0">
                <a:hlinkClick r:id="rId4"/>
              </a:rPr>
              <a:t>art. 294 § 1</a:t>
            </a:r>
            <a:r>
              <a:rPr lang="pl-PL" dirty="0"/>
              <a:t> k.k. w zw. z </a:t>
            </a:r>
            <a:r>
              <a:rPr lang="pl-PL" dirty="0">
                <a:hlinkClick r:id="rId18"/>
              </a:rPr>
              <a:t>art. 33 § 1</a:t>
            </a:r>
            <a:r>
              <a:rPr lang="pl-PL" dirty="0"/>
              <a:t>, </a:t>
            </a:r>
            <a:r>
              <a:rPr lang="pl-PL" dirty="0">
                <a:hlinkClick r:id="rId19"/>
              </a:rPr>
              <a:t>2</a:t>
            </a:r>
            <a:r>
              <a:rPr lang="pl-PL" dirty="0"/>
              <a:t>, </a:t>
            </a:r>
            <a:r>
              <a:rPr lang="pl-PL" dirty="0">
                <a:hlinkClick r:id="rId20"/>
              </a:rPr>
              <a:t>3</a:t>
            </a:r>
            <a:r>
              <a:rPr lang="pl-PL" dirty="0"/>
              <a:t> k.k., skazał go na karę roku i 6 (sześciu) miesięcy pozbawienia wolności oraz karę 100 (stu) stawek dziennych grzywny po 50 (pięćdziesiąt) złotych każda;</a:t>
            </a:r>
          </a:p>
          <a:p>
            <a:r>
              <a:rPr lang="pl-PL" dirty="0"/>
              <a:t>V. oskarżonego I. T. uznał za winnego popełnienia czynów zarzucanych mu w punktach 7, 8, 9, z tym ustaleniem, ze stanowią one ciąg przestępstw, który zakwalifikował z </a:t>
            </a:r>
            <a:r>
              <a:rPr lang="pl-PL" dirty="0">
                <a:hlinkClick r:id="rId3"/>
              </a:rPr>
              <a:t>art. 286 § 1</a:t>
            </a:r>
            <a:r>
              <a:rPr lang="pl-PL" dirty="0"/>
              <a:t> k.k. i za to, na podstawie </a:t>
            </a:r>
            <a:r>
              <a:rPr lang="pl-PL" dirty="0">
                <a:hlinkClick r:id="rId3"/>
              </a:rPr>
              <a:t>art. 286 § 1</a:t>
            </a:r>
            <a:r>
              <a:rPr lang="pl-PL" dirty="0"/>
              <a:t> k.k. w zw. z </a:t>
            </a:r>
            <a:r>
              <a:rPr lang="pl-PL" dirty="0">
                <a:hlinkClick r:id="rId22"/>
              </a:rPr>
              <a:t>art. 91 § 1</a:t>
            </a:r>
            <a:r>
              <a:rPr lang="pl-PL" dirty="0"/>
              <a:t> k.k. w zw. z </a:t>
            </a:r>
            <a:r>
              <a:rPr lang="pl-PL" dirty="0">
                <a:hlinkClick r:id="rId18"/>
              </a:rPr>
              <a:t>art. 33 § 1</a:t>
            </a:r>
            <a:r>
              <a:rPr lang="pl-PL" dirty="0"/>
              <a:t>, </a:t>
            </a:r>
            <a:r>
              <a:rPr lang="pl-PL" dirty="0">
                <a:hlinkClick r:id="rId19"/>
              </a:rPr>
              <a:t>2</a:t>
            </a:r>
            <a:r>
              <a:rPr lang="pl-PL" dirty="0"/>
              <a:t>, </a:t>
            </a:r>
            <a:r>
              <a:rPr lang="pl-PL" dirty="0">
                <a:hlinkClick r:id="rId20"/>
              </a:rPr>
              <a:t>3</a:t>
            </a:r>
            <a:r>
              <a:rPr lang="pl-PL" dirty="0"/>
              <a:t> k.k. skazał go na karę 2 (dwóch) lat i 6 (sześciu) miesięcy pozbawienia wolności oraz karę 300 (trzystu) stawek dziennych grzywny po 50 (pięćdziesiąt) złotych każda;</a:t>
            </a:r>
          </a:p>
          <a:p>
            <a:r>
              <a:rPr lang="pl-PL" dirty="0"/>
              <a:t>VI. oskarżonego I. T. uznał za winnego popełnienia czynu zarzucanego mu w punkcie 10, który zakwalifikował z </a:t>
            </a:r>
            <a:r>
              <a:rPr lang="pl-PL" dirty="0">
                <a:hlinkClick r:id="rId9"/>
              </a:rPr>
              <a:t>art. 77 pkt 2</a:t>
            </a:r>
            <a:r>
              <a:rPr lang="pl-PL" dirty="0"/>
              <a:t> w </a:t>
            </a:r>
            <a:r>
              <a:rPr lang="pl-PL" dirty="0" err="1"/>
              <a:t>zb.</a:t>
            </a:r>
            <a:r>
              <a:rPr lang="pl-PL" dirty="0"/>
              <a:t> z </a:t>
            </a:r>
            <a:r>
              <a:rPr lang="pl-PL" dirty="0">
                <a:hlinkClick r:id="rId10"/>
              </a:rPr>
              <a:t>art. 79 pkt 4</a:t>
            </a:r>
            <a:r>
              <a:rPr lang="pl-PL" dirty="0"/>
              <a:t> ustawy z dnia 29 września 1994 r. o rachunkowości (Dz. U. z 2018 r. poz. 395 z </a:t>
            </a:r>
            <a:r>
              <a:rPr lang="pl-PL" dirty="0" err="1"/>
              <a:t>późn</a:t>
            </a:r>
            <a:r>
              <a:rPr lang="pl-PL" dirty="0"/>
              <a:t>. zm.) w zw. z </a:t>
            </a:r>
            <a:r>
              <a:rPr lang="pl-PL" dirty="0">
                <a:hlinkClick r:id="rId7"/>
              </a:rPr>
              <a:t>art. 11 § 2</a:t>
            </a:r>
            <a:r>
              <a:rPr lang="pl-PL" dirty="0"/>
              <a:t> k.k. i za to, przy zastosowaniu </a:t>
            </a:r>
            <a:r>
              <a:rPr lang="pl-PL" dirty="0">
                <a:hlinkClick r:id="rId23"/>
              </a:rPr>
              <a:t>art. 11 § 3</a:t>
            </a:r>
            <a:r>
              <a:rPr lang="pl-PL" dirty="0"/>
              <a:t> k.k., na podstawie </a:t>
            </a:r>
            <a:r>
              <a:rPr lang="pl-PL" dirty="0">
                <a:hlinkClick r:id="rId9"/>
              </a:rPr>
              <a:t>art. 77 pkt 2</a:t>
            </a:r>
            <a:r>
              <a:rPr lang="pl-PL" dirty="0"/>
              <a:t> ustawy z dnia 29 września 1994 r o rachunkowości i </a:t>
            </a:r>
            <a:r>
              <a:rPr lang="pl-PL" dirty="0">
                <a:hlinkClick r:id="rId18"/>
              </a:rPr>
              <a:t>art. 33 § 1</a:t>
            </a:r>
            <a:r>
              <a:rPr lang="pl-PL" dirty="0"/>
              <a:t> i </a:t>
            </a:r>
            <a:r>
              <a:rPr lang="pl-PL" dirty="0">
                <a:hlinkClick r:id="rId20"/>
              </a:rPr>
              <a:t>3</a:t>
            </a:r>
            <a:r>
              <a:rPr lang="pl-PL" dirty="0"/>
              <a:t> k.k. skazał go na karę 50 (pięćdziesięciu) stawek dziennych grzywny po 50 (pięćdziesiąt) złotych każda;</a:t>
            </a:r>
          </a:p>
          <a:p>
            <a:r>
              <a:rPr lang="pl-PL" dirty="0"/>
              <a:t>VII. na podstawie </a:t>
            </a:r>
            <a:r>
              <a:rPr lang="pl-PL" dirty="0">
                <a:hlinkClick r:id="rId12"/>
              </a:rPr>
              <a:t>art. 86 § 1</a:t>
            </a:r>
            <a:r>
              <a:rPr lang="pl-PL" dirty="0"/>
              <a:t>, </a:t>
            </a:r>
            <a:r>
              <a:rPr lang="pl-PL" dirty="0">
                <a:hlinkClick r:id="rId13"/>
              </a:rPr>
              <a:t>2</a:t>
            </a:r>
            <a:r>
              <a:rPr lang="pl-PL" dirty="0"/>
              <a:t> k.k. i </a:t>
            </a:r>
            <a:r>
              <a:rPr lang="pl-PL" dirty="0">
                <a:hlinkClick r:id="rId11"/>
              </a:rPr>
              <a:t>art. 91 § 2</a:t>
            </a:r>
            <a:r>
              <a:rPr lang="pl-PL" dirty="0"/>
              <a:t> k.k. połączył orzeczone wobec oskarżonego jednostkowe kary pozbawienia wolności i orzekł karę łączną 3 (trzech) lat i 6 (sześciu) miesięcy pozbawienia wolności oraz karę 500 (pięciuset) stawek dziennych grzywny po 50 (pięćdziesiąt) złotych każda;</a:t>
            </a:r>
          </a:p>
          <a:p>
            <a:r>
              <a:rPr lang="pl-PL" dirty="0"/>
              <a:t>VIII. na podstawie </a:t>
            </a:r>
            <a:r>
              <a:rPr lang="pl-PL" dirty="0">
                <a:hlinkClick r:id="rId24"/>
              </a:rPr>
              <a:t>art. 44 § 2</a:t>
            </a:r>
            <a:r>
              <a:rPr lang="pl-PL" dirty="0"/>
              <a:t> k.k. orzekł przepadek na rzecz Skarbu Państwa dowodów rzeczowych opisanych w wykazach: (...)</a:t>
            </a:r>
          </a:p>
          <a:p>
            <a:r>
              <a:rPr lang="pl-PL" dirty="0"/>
              <a:t>IX. na podstawie </a:t>
            </a:r>
            <a:r>
              <a:rPr lang="pl-PL" dirty="0">
                <a:hlinkClick r:id="rId25"/>
              </a:rPr>
              <a:t>art. 627</a:t>
            </a:r>
            <a:r>
              <a:rPr lang="pl-PL" dirty="0"/>
              <a:t> k.p.k. zasądził od oskarżonego I. T. na rzecz oskarżycieli posiłkowych M. C. (1) kwotę 1560 (tysiąc pięćset sześćdziesiąt) złotych oraz solidarnie na rzecz S. S. (1) i A. D. kwotę 1320 (tysiąc trzysta dwadzieścia) złotych tytułem poniesionych wydatków;</a:t>
            </a:r>
          </a:p>
          <a:p>
            <a:r>
              <a:rPr lang="pl-PL" dirty="0"/>
              <a:t>X. na podstawie </a:t>
            </a:r>
            <a:r>
              <a:rPr lang="pl-PL" dirty="0">
                <a:hlinkClick r:id="rId26"/>
              </a:rPr>
              <a:t>art. 626 § 1</a:t>
            </a:r>
            <a:r>
              <a:rPr lang="pl-PL" dirty="0"/>
              <a:t> k.p.k. w zw. z </a:t>
            </a:r>
            <a:r>
              <a:rPr lang="pl-PL" dirty="0">
                <a:hlinkClick r:id="rId25"/>
              </a:rPr>
              <a:t>art. 627</a:t>
            </a:r>
            <a:r>
              <a:rPr lang="pl-PL" dirty="0"/>
              <a:t> k.p.k. oraz </a:t>
            </a:r>
            <a:r>
              <a:rPr lang="pl-PL" dirty="0">
                <a:hlinkClick r:id="rId27"/>
              </a:rPr>
              <a:t>art. 1</a:t>
            </a:r>
            <a:r>
              <a:rPr lang="pl-PL" dirty="0"/>
              <a:t>, </a:t>
            </a:r>
            <a:r>
              <a:rPr lang="pl-PL" dirty="0">
                <a:hlinkClick r:id="rId28"/>
              </a:rPr>
              <a:t>art. 2 ust. 1 pkt 5</a:t>
            </a:r>
            <a:r>
              <a:rPr lang="pl-PL" dirty="0"/>
              <a:t>, </a:t>
            </a:r>
            <a:r>
              <a:rPr lang="pl-PL" dirty="0">
                <a:hlinkClick r:id="rId29"/>
              </a:rPr>
              <a:t>art. 3 ust. 1</a:t>
            </a:r>
            <a:r>
              <a:rPr lang="pl-PL" dirty="0"/>
              <a:t>, </a:t>
            </a:r>
            <a:r>
              <a:rPr lang="pl-PL" dirty="0">
                <a:hlinkClick r:id="rId30"/>
              </a:rPr>
              <a:t>art. 6</a:t>
            </a:r>
            <a:r>
              <a:rPr lang="pl-PL" dirty="0"/>
              <a:t> ustawy z dnia 23 czerwca 1973 r. o opłatach w sprawach karnych (Dz. U. z 1983 r. Nr 49, poz. 223 z </a:t>
            </a:r>
            <a:r>
              <a:rPr lang="pl-PL" dirty="0" err="1"/>
              <a:t>późn</a:t>
            </a:r>
            <a:r>
              <a:rPr lang="pl-PL" dirty="0"/>
              <a:t>. zm.) zasądził od oskarżonego na rzecz Skarbu Państwa koszty sądowe w kwocie 649,84 zł (sześćset czterdzieści dziewięć złotych osiemdziesiąt cztery grosze), w tym ponadto wymierzył mu opłatę w kwocie 5.400 (pięć tysięcy czterysta) złotych.</a:t>
            </a:r>
          </a:p>
          <a:p>
            <a:r>
              <a:rPr lang="pl-PL" dirty="0"/>
              <a:t>Obrońca oskarżonego zaskarżyła wyrok w całości na jego korzyść. Zaskarżonemu orzeczeniu zarzuciła:</a:t>
            </a:r>
          </a:p>
          <a:p>
            <a:r>
              <a:rPr lang="pl-PL" dirty="0"/>
              <a:t>1. na podst. </a:t>
            </a:r>
            <a:r>
              <a:rPr lang="pl-PL" dirty="0">
                <a:hlinkClick r:id="rId31"/>
              </a:rPr>
              <a:t>art. 438 pkt 2</a:t>
            </a:r>
            <a:r>
              <a:rPr lang="pl-PL" dirty="0"/>
              <a:t> k.p.k. obrazę przepisu postępowania mającą wpływ na treść orzeczenia, tj. </a:t>
            </a:r>
            <a:r>
              <a:rPr lang="pl-PL" dirty="0">
                <a:hlinkClick r:id="rId32"/>
              </a:rPr>
              <a:t>art. 7</a:t>
            </a:r>
            <a:r>
              <a:rPr lang="pl-PL" dirty="0"/>
              <a:t> k.p.k. poprzez jego niezastosowanie i dokonanie dowolnej, a nie swobodnej oceny dowodów z wyjaśnień oskarżonego oraz z zeznań świadków, w szczególności: S. S. (1), M. C. (1), J. P., W. K., T. J., R. M., W. M., K. M., J. W. (1), M. Z. (1), J. W. (2), J. G., co w konsekwencji doprowadziło do poczynienia błędnych ustaleń faktycznych co do popełnienia czynów zabronionych przez I. T., podczas gdy zarzucane mu czyny nie wypełniają znamion czynów zabronionych, nadto brak dowodów świadczących o popełnieniu przez oskarżonego przypisanych mu przestępstw,</a:t>
            </a:r>
          </a:p>
          <a:p>
            <a:r>
              <a:rPr lang="pl-PL" dirty="0"/>
              <a:t>2. na podst. </a:t>
            </a:r>
            <a:r>
              <a:rPr lang="pl-PL" dirty="0">
                <a:hlinkClick r:id="rId31"/>
              </a:rPr>
              <a:t>Art. 438 pkt 2</a:t>
            </a:r>
            <a:r>
              <a:rPr lang="pl-PL" dirty="0"/>
              <a:t> k.p.k. obrazę przepisu postępowania mającą wpływ na treść orzeczenia, tj. </a:t>
            </a:r>
            <a:r>
              <a:rPr lang="pl-PL" dirty="0">
                <a:hlinkClick r:id="rId32"/>
              </a:rPr>
              <a:t>art. 7</a:t>
            </a:r>
            <a:r>
              <a:rPr lang="pl-PL" dirty="0"/>
              <a:t> k.p.k. w zw. z </a:t>
            </a:r>
            <a:r>
              <a:rPr lang="pl-PL" dirty="0">
                <a:hlinkClick r:id="rId33"/>
              </a:rPr>
              <a:t>art. 410</a:t>
            </a:r>
            <a:r>
              <a:rPr lang="pl-PL" dirty="0"/>
              <a:t> k.p.k. poprzez ich niezastosowanie i dokonanie dowolnej, a nie swobodnej oceny zgromadzonego w sprawie materiału dowodowego w postaci dokumentów, w szczególności korespondencji mailowej i dokumentów z akt rejestrowych spółki (...) sp. z o.o. oraz oparcie orzeczenia o zaledwie część materiału dowodowego, co w konsekwencji doprowadziło do poczynienia błędnych ustaleń faktycznych co do popełnienia czynów zabronionych przez I. T., podczas gdy zarzucane mu czyny nie wypełniają znamion czynów zabronionych, nadto brak dowodów świadczących o popełnieniu przez oskarżonego przypisanych mu przestępstw,</a:t>
            </a:r>
          </a:p>
          <a:p>
            <a:r>
              <a:rPr lang="pl-PL" dirty="0"/>
              <a:t>3. na podstawie </a:t>
            </a:r>
            <a:r>
              <a:rPr lang="pl-PL" dirty="0">
                <a:hlinkClick r:id="rId31"/>
              </a:rPr>
              <a:t>art. 438 pkt 2</a:t>
            </a:r>
            <a:r>
              <a:rPr lang="pl-PL" dirty="0"/>
              <a:t> k.p.k. obrazę przepisów postępowania mającą wpływ na treść orzeczenia, tj. </a:t>
            </a:r>
            <a:r>
              <a:rPr lang="pl-PL" dirty="0">
                <a:hlinkClick r:id="rId32"/>
              </a:rPr>
              <a:t>art. 7</a:t>
            </a:r>
            <a:r>
              <a:rPr lang="pl-PL" dirty="0"/>
              <a:t> k.p.k. w zw. z </a:t>
            </a:r>
            <a:r>
              <a:rPr lang="pl-PL" dirty="0">
                <a:hlinkClick r:id="rId33"/>
              </a:rPr>
              <a:t>art. 410</a:t>
            </a:r>
            <a:r>
              <a:rPr lang="pl-PL" dirty="0"/>
              <a:t> k.p.k. w zw. z </a:t>
            </a:r>
            <a:r>
              <a:rPr lang="pl-PL" dirty="0">
                <a:hlinkClick r:id="rId34"/>
              </a:rPr>
              <a:t>art. 424 § 1</a:t>
            </a:r>
            <a:r>
              <a:rPr lang="pl-PL" dirty="0"/>
              <a:t> k.p.k. poprzez jego niezastosowanie i pominięcie przy ustalaniu stanu faktycznego i wydawaniu rozstrzygnięcia dowodu z następujących dokumentów:</a:t>
            </a:r>
          </a:p>
          <a:p>
            <a:r>
              <a:rPr lang="pl-PL" dirty="0"/>
              <a:t>a) wypowiedzenia z dnia 27 lutego 2015 r. spółce (...) sp. z o.o. umowy dzierżawy,</a:t>
            </a:r>
          </a:p>
          <a:p>
            <a:r>
              <a:rPr lang="pl-PL" dirty="0"/>
              <a:t>b) pisma I. T. z dnia 20 czerwca 2015 r. do r. pr. W. W. - pełnomocnika O. C.,</a:t>
            </a:r>
          </a:p>
          <a:p>
            <a:r>
              <a:rPr lang="pl-PL" dirty="0"/>
              <a:t>c) korespondencji mailowej I. T. z r. pr. G. K. - pełnomocnikiem O. C.,</a:t>
            </a:r>
          </a:p>
          <a:p>
            <a:r>
              <a:rPr lang="pl-PL" dirty="0"/>
              <a:t>d) dokumentów wysłanych przez (...) sp. z o.o. do Sądu Rejonowego Gdańsk-Północ w Gdańsku, VIII Wydział Gospodarczy Krajowego Rejestru Sądowego w dniu 8 grudnia 2017 r., w tym sprawozdania finansowego za 2015 rok, co w konsekwencji doprowadziło Sąd I instancji do pominięcia przy wydawaniu rozstrzygnięcia istotnych okoliczności w sprawie, tj. okoliczności zajęcia wszelkich ruchomości, w tym komputerów z oprogramowaniem oraz dokumentów przez dzierżawcę spółki (...) sp. z o.o., utrudnień w prowadzeniu działalności gospodarczej i uzyskaniu środków na spłatę zobowiązań, braku świadomości oskarżonego, że karta pojazdu marki V. (...) nr rej (...) znajduje się w posiadaniu S. S. (1), a tym samym doprowadziło to do dokonania błędnych ustaleń faktycznych co do popełnienia czynu zabronionego przez I. T., podczas gdy zarzucane mu czyny nie wypełniają znamion czynów zabronionych, nadto brak dowodów świadczących o popełnieniu przez oskarżonego przypisanych mu przestępstw,</a:t>
            </a:r>
          </a:p>
          <a:p>
            <a:r>
              <a:rPr lang="pl-PL" dirty="0"/>
              <a:t>4. na podstawie </a:t>
            </a:r>
            <a:r>
              <a:rPr lang="pl-PL" dirty="0">
                <a:hlinkClick r:id="rId31"/>
              </a:rPr>
              <a:t>art. 438 pkt 2</a:t>
            </a:r>
            <a:r>
              <a:rPr lang="pl-PL" dirty="0"/>
              <a:t> k.p.k. obrazę przepisów postępowania mającą wpływ na treść orzeczenia, tj.:</a:t>
            </a:r>
          </a:p>
          <a:p>
            <a:r>
              <a:rPr lang="pl-PL" dirty="0"/>
              <a:t>a) </a:t>
            </a:r>
            <a:r>
              <a:rPr lang="pl-PL" dirty="0">
                <a:hlinkClick r:id="rId35"/>
              </a:rPr>
              <a:t>art. 170 § 1 pkt 2</a:t>
            </a:r>
            <a:r>
              <a:rPr lang="pl-PL" dirty="0"/>
              <a:t> i </a:t>
            </a:r>
            <a:r>
              <a:rPr lang="pl-PL" dirty="0">
                <a:hlinkClick r:id="rId36"/>
              </a:rPr>
              <a:t>3</a:t>
            </a:r>
            <a:r>
              <a:rPr lang="pl-PL" dirty="0"/>
              <a:t> </a:t>
            </a:r>
            <a:r>
              <a:rPr lang="pl-PL" dirty="0" err="1"/>
              <a:t>k.p.k</a:t>
            </a:r>
            <a:r>
              <a:rPr lang="pl-PL" dirty="0"/>
              <a:t>, poprzez jego niesłuszne zastosowanie i oddalenie wniosku dowodowego o przesłuchanie świadków: G. M., N. M., M. H. (1), E. J., R. N., A. K., J. L., M. M. (1), A. Z., A. S., wobec uznania, że okoliczności na jakie mieliby zeznawać ww. świadkowie nie mają znaczenia dla ustaleń w sprawie lub zostały już wykazane zgodnie z twierdzeniem wnioskodawcy, podczas gdy ustalenie szczegółów współpracy i rozliczeń oskarżonego z B., współpracy i rozliczeń oskarżonego z (...) sp. z </a:t>
            </a:r>
            <a:r>
              <a:rPr lang="pl-PL" dirty="0" err="1"/>
              <a:t>o,o</a:t>
            </a:r>
            <a:r>
              <a:rPr lang="pl-PL" dirty="0"/>
              <a:t>., ustalenie elementu stanu faktycznego co do konfliktu między oskarżonym a oskarżycielem posiłkowym M. C. (1) jest istotne dla oceny ogółu dowodów zgromadzonych w toku postępowaniu, a nadto ma fundamentalne znaczenie dla ustalenia, że oskarżony nie miał zamiaru popełnienia przypisanych mu czynów zabronionych,</a:t>
            </a:r>
          </a:p>
          <a:p>
            <a:r>
              <a:rPr lang="pl-PL" dirty="0"/>
              <a:t>b) </a:t>
            </a:r>
            <a:r>
              <a:rPr lang="pl-PL" dirty="0">
                <a:hlinkClick r:id="rId37"/>
              </a:rPr>
              <a:t>art. 170 § 1 pkt 3</a:t>
            </a:r>
            <a:r>
              <a:rPr lang="pl-PL" dirty="0"/>
              <a:t> k.p.k. poprzez jego niesłuszne zastosowanie i oddalenie wniosków dowodowych o przeprowadzenie dowodów z akt postępowania egzekucyjnego w sprawach: KM 706/15, KM 445/15, KM 955/13, KM 4587/14, KM 2253/15, KM 3528/15, KM 2769/15, KM 3430/15, KM 3740/15, wobec uznania, że przeprowadzenie ww. dowodu nie jest pomocne w ustalaniu zamiaru oskarżonego jaki był w momencie zawierania transakcji będących przedmiotem postępowania, podczas gdy ustalenie przebiegu prowadzonych postępowań egzekucyjnych przeciwko oskarżonemu i należącej do niego spółki w istocie wpływa na dokonanie ustaleń dotyczących przeprowadzonych przez niego transakcji oraz braku zamiaru popełnienia czynów zabronionych po stronie I. T.,</a:t>
            </a:r>
          </a:p>
          <a:p>
            <a:r>
              <a:rPr lang="pl-PL" dirty="0"/>
              <a:t>c) </a:t>
            </a:r>
            <a:r>
              <a:rPr lang="pl-PL" dirty="0">
                <a:hlinkClick r:id="rId38"/>
              </a:rPr>
              <a:t>art. 170 § 1 pkt 2</a:t>
            </a:r>
            <a:r>
              <a:rPr lang="pl-PL" dirty="0"/>
              <a:t> k.p.k. poprzez jego niesłuszne zastosowanie i oddalenie wniosku dowodowego o przeprowadzenie dowodu z deklaracji podatkowych PIT M. C. (1), wobec uznania, że okoliczności, które miałyby być udowodnione nie mają znaczenia dla ustalenia motywacji oskarżonego przy zawieraniu umów z M. C. (1), podczas gdy ustalenie braku posiadania przez M. C. (1) środków, które umożliwiałyby mu zapłatę na rzecz I. T. w okresie październik 2015 r. - grudzień 2016 r. łącznie kwoty 316.000 zł jest istotne dla wykazania, że w rzeczywistości między oskarżonym a M. C. (1) nie doszło do zawarcia umów będących przedmiotem przypisanych mu czynów zabronionych, ale do zawarcia jednej umowy pożyczki w znacznie niższej kwocie, nadto jest to istotne dla oceny ogółu dowodów zgromadzonych w toku postępowania.</a:t>
            </a:r>
          </a:p>
          <a:p>
            <a:r>
              <a:rPr lang="pl-PL" dirty="0"/>
              <a:t>Ponadto niezależnie od powyższych zarzutów, działając z daleko posuniętej ostrożności procesowej, jedynie na wypadek ich nieuwzględnienia, zaskarżonemu orzeczeniu zarzuciła także: 5. na podstawie </a:t>
            </a:r>
            <a:r>
              <a:rPr lang="pl-PL" dirty="0">
                <a:hlinkClick r:id="rId39"/>
              </a:rPr>
              <a:t>art. 438 pkt 4</a:t>
            </a:r>
            <a:r>
              <a:rPr lang="pl-PL" dirty="0"/>
              <a:t> k.p.k. rażącą niewspółmierność kary, wynikającą z niewłaściwego zastosowania ogólnych i szczególnych dyrektyw wymiaru kary z </a:t>
            </a:r>
            <a:r>
              <a:rPr lang="pl-PL" dirty="0">
                <a:hlinkClick r:id="rId40"/>
              </a:rPr>
              <a:t>art. 53 § 1</a:t>
            </a:r>
            <a:r>
              <a:rPr lang="pl-PL" dirty="0"/>
              <a:t> i </a:t>
            </a:r>
            <a:r>
              <a:rPr lang="pl-PL" dirty="0">
                <a:hlinkClick r:id="rId41"/>
              </a:rPr>
              <a:t>2</a:t>
            </a:r>
            <a:r>
              <a:rPr lang="pl-PL" dirty="0"/>
              <a:t> k.k., i jej ustalenie w wymiarze rażąco surowym, tj. orzeczenie kary łącznej 3 lat i 6 miesięcy pozbawienia wolności oraz kary 500 stawek dziennych grzywny po 50 zł każda, podczas gdy ocena zaistniałych w sprawie okoliczności obciążających takich jak: rozmiar wyrządzonej szkody, ilość podejmowanych </a:t>
            </a:r>
            <a:r>
              <a:rPr lang="pl-PL" dirty="0" err="1"/>
              <a:t>zachowań</a:t>
            </a:r>
            <a:r>
              <a:rPr lang="pl-PL" dirty="0"/>
              <a:t> składających się na przypisane ciągi przestępstw oraz okoliczności łagodzących w postaci częściowego przyznania faktów składających się na popełnione czyny, przyznanie się do popełnienia jednego z nich, uprzednią niekaralność, starania o spłacenie zobowiązań, uzasadnia orzeczenie łagodniejszej kary, w szczególności Sąd I instancji powinien dać prymat karze </a:t>
            </a:r>
            <a:r>
              <a:rPr lang="pl-PL" dirty="0" err="1"/>
              <a:t>nieizolacyjnej</a:t>
            </a:r>
            <a:r>
              <a:rPr lang="pl-PL" dirty="0"/>
              <a:t>.</a:t>
            </a:r>
          </a:p>
          <a:p>
            <a:r>
              <a:rPr lang="pl-PL" dirty="0"/>
              <a:t>Podnosząc powyższe zarzuty, obrońca wniósł o:</a:t>
            </a:r>
          </a:p>
          <a:p>
            <a:r>
              <a:rPr lang="pl-PL" dirty="0"/>
              <a:t>1) zmianę zaskarżonego wyroku poprzez uniewinnienie I. T. od zarzucanych mu czynów</a:t>
            </a:r>
          </a:p>
          <a:p>
            <a:r>
              <a:rPr lang="pl-PL" dirty="0"/>
              <a:t>2) ewentualnie o - uchylenie zaskarżonego wyroku w całości i przekazanie sprawy Sądowi Okręgowemu w Gdańsku, IV Wydział Karny do ponownego rozpoznania.</a:t>
            </a:r>
          </a:p>
          <a:p>
            <a:r>
              <a:rPr lang="pl-PL" dirty="0"/>
              <a:t>Jednocześnie na podstawie </a:t>
            </a:r>
            <a:r>
              <a:rPr lang="pl-PL" dirty="0">
                <a:hlinkClick r:id="rId42"/>
              </a:rPr>
              <a:t>art. 167</a:t>
            </a:r>
            <a:r>
              <a:rPr lang="pl-PL" dirty="0"/>
              <a:t> k.p.k. wniosła o przeprowadzenie następujących dowodów:</a:t>
            </a:r>
          </a:p>
          <a:p>
            <a:r>
              <a:rPr lang="pl-PL" dirty="0"/>
              <a:t>1) z dokumentów w postaci wyciągów z (...) Bank (...) S.A. przedstawiających wyciągi z rachunku bankowego nr (...) za okres od lutego 2015 r. do lipca 2015 r., w tym wypłaty dokonane przez I. T. w dniu 19 marca 2015 r. łącznie w kwocie 21.000 zł, w dniu 22 kwietnia 2015 r. w kwocie 21.000 zł oraz w dniu 26 maja 2015 r. w kwocie 21.000 zł (w załączeniu)</a:t>
            </a:r>
          </a:p>
          <a:p>
            <a:r>
              <a:rPr lang="pl-PL" dirty="0"/>
              <a:t>-na okoliczność przekazywania S. S. (1) w okresie od marca 2015 r. do maja 2015 r. kwot w wysokości 21.000 zł</a:t>
            </a:r>
          </a:p>
          <a:p>
            <a:r>
              <a:rPr lang="pl-PL" dirty="0"/>
              <a:t>2) z przesłuchania w charakterze świadka byłej żony I. T. - P. T. (adres do doręczeń: ul. (...), (...)- (...) S.),</a:t>
            </a:r>
          </a:p>
          <a:p>
            <a:r>
              <a:rPr lang="pl-PL" dirty="0"/>
              <a:t>-na okoliczność zastraszania oskarżonego oraz P. T. (1) przez M. C. (1), a tym samym na okoliczność konfliktu między M. C. (1) a I. T., na okoliczność dokonywania wypłat i przekazania S. S. (1) w okresie od marca 2015 r. do maja 2015 r. kwot w wysokości 21.000 zł, na okoliczności związane ze współpracą pomiędzy firmami (...) sp. z o.o. sp.k. i (...) I. T., P. T. (1) </a:t>
            </a:r>
            <a:r>
              <a:rPr lang="pl-PL" dirty="0" err="1"/>
              <a:t>sp.j</a:t>
            </a:r>
            <a:r>
              <a:rPr lang="pl-PL" dirty="0"/>
              <a:t>., na okoliczność transakcji dotyczącej samochodu B. (...), na okoliczność rozliczeń między W. M. a I. T., na okoliczność woli oskarżonego spłacania zobowiązań;</a:t>
            </a:r>
          </a:p>
          <a:p>
            <a:r>
              <a:rPr lang="pl-PL" dirty="0"/>
              <a:t>3) z przesłuchania w charakterze świadka B. Z. (adres do doręczeń: (...) spółka z ograniczoną odpowiedzialnością sp.k. - al. (...) W.)</a:t>
            </a:r>
          </a:p>
          <a:p>
            <a:r>
              <a:rPr lang="pl-PL" dirty="0"/>
              <a:t>-na okoliczności związane ze współpracą pomiędzy firmami (...) sp. z o.o. sp.k. i (...) I. T., P. T. (1) </a:t>
            </a:r>
            <a:r>
              <a:rPr lang="pl-PL" dirty="0" err="1"/>
              <a:t>sp.j</a:t>
            </a:r>
            <a:r>
              <a:rPr lang="pl-PL" dirty="0"/>
              <a:t>.;</a:t>
            </a:r>
          </a:p>
          <a:p>
            <a:r>
              <a:rPr lang="pl-PL" dirty="0"/>
              <a:t>4) z przesłuchania w charakterze świadka A. W. (1) (adres do doręczeń; (...) spółka z ograniczoną odpowiedzialnością sp.k. - al. (...), (...)- (...) W.),</a:t>
            </a:r>
          </a:p>
          <a:p>
            <a:r>
              <a:rPr lang="pl-PL" dirty="0"/>
              <a:t>-na okoliczności związane ze współpracą pomiędzy firmami (...) sp. z o.o. sp.k. i (...) I. T., P. T. (1) </a:t>
            </a:r>
            <a:r>
              <a:rPr lang="pl-PL" dirty="0" err="1"/>
              <a:t>sp.j</a:t>
            </a:r>
            <a:r>
              <a:rPr lang="pl-PL" dirty="0"/>
              <a:t>.;</a:t>
            </a:r>
          </a:p>
          <a:p>
            <a:r>
              <a:rPr lang="pl-PL" dirty="0"/>
              <a:t>5) z przesłuchania w charakterze świadka E. K. (adres do doręczeń: (...) spółka z ograniczoną odpowiedzialnością sp.k. - al. (...), (...)- (...) W.)</a:t>
            </a:r>
          </a:p>
          <a:p>
            <a:r>
              <a:rPr lang="pl-PL" dirty="0"/>
              <a:t>-na okoliczności związane ze współpracą pomiędzy firmami (...) sp. z o.o. sp.k. i (...) I. T., P. T. (1) </a:t>
            </a:r>
            <a:r>
              <a:rPr lang="pl-PL" dirty="0" err="1"/>
              <a:t>sp.j</a:t>
            </a:r>
            <a:r>
              <a:rPr lang="pl-PL" dirty="0"/>
              <a:t>.;</a:t>
            </a:r>
          </a:p>
          <a:p>
            <a:r>
              <a:rPr lang="pl-PL" dirty="0"/>
              <a:t>6) z przesłuchania w charakterze świadka M. M. (2) (adres do doręczeń: (...) spółka z ograniczoną odpowiedzialnością sp.k. - al. (...), (...)- (...) W.)</a:t>
            </a:r>
          </a:p>
          <a:p>
            <a:r>
              <a:rPr lang="pl-PL" dirty="0"/>
              <a:t>-na okoliczności związane ze współpracą pomiędzy firmami (...) sp. z o.o. sp.k. i (...) I. T., P. T. (1) </a:t>
            </a:r>
            <a:r>
              <a:rPr lang="pl-PL" dirty="0" err="1"/>
              <a:t>sp.j</a:t>
            </a:r>
            <a:r>
              <a:rPr lang="pl-PL" dirty="0"/>
              <a:t>.;</a:t>
            </a:r>
          </a:p>
          <a:p>
            <a:r>
              <a:rPr lang="pl-PL" dirty="0"/>
              <a:t>7) z przesłuchania w charakterze świadka K. G. (adres do doręczeń: (...) spółka z ograniczoną odpowiedzialnością sp.k. - al. (...), (...)- (...) W.)</a:t>
            </a:r>
          </a:p>
          <a:p>
            <a:r>
              <a:rPr lang="pl-PL" dirty="0"/>
              <a:t>-na okoliczności związane ze współpracą pomiędzy firmami (...) sp. z o.o. sp.k. i (...) I. T., P. T. (1) </a:t>
            </a:r>
            <a:r>
              <a:rPr lang="pl-PL" dirty="0" err="1"/>
              <a:t>sp.j</a:t>
            </a:r>
            <a:r>
              <a:rPr lang="pl-PL" dirty="0"/>
              <a:t>.;</a:t>
            </a:r>
          </a:p>
          <a:p>
            <a:r>
              <a:rPr lang="pl-PL" dirty="0"/>
              <a:t>8) z przesłuchania w charakterze świadka G. M. (adres do doręczeń: (...) - (...) (...)- (...) G.)</a:t>
            </a:r>
          </a:p>
          <a:p>
            <a:r>
              <a:rPr lang="pl-PL" dirty="0"/>
              <a:t>-na okoliczność współpracy z I. T., w szczególności w zakresie poszukiwania nabywców na samochody; na okoliczności związane z rozporządzeniem samochodami V. (...) nr rej (...) oraz V. (...) nr rej. (...); na okoliczność pośredniczenia w sprzedaży samochodu V. (...) nr rej. (...) W. K., braku zamiaru oszustwa;</a:t>
            </a:r>
          </a:p>
          <a:p>
            <a:r>
              <a:rPr lang="pl-PL" dirty="0"/>
              <a:t>9) z przesłuchania w charakterze świadka N. M. (adres do doręczeń: (...) sp. z o.o. - ul. (...), (...)- (...) W.)</a:t>
            </a:r>
          </a:p>
          <a:p>
            <a:r>
              <a:rPr lang="pl-PL" dirty="0"/>
              <a:t>-na okoliczność ustaleń i rozliczeń z I. T. dotyczących leasingowanych pojazdów, chęci wykupienia lub odnowienia leasingu pojazdów przez I. T., aktualnego braku zaległości po stronie I. T., braku zamiaru oszustwa;</a:t>
            </a:r>
          </a:p>
          <a:p>
            <a:r>
              <a:rPr lang="pl-PL" dirty="0"/>
              <a:t>10) z przesłuchania w charakterze świadka M. H. (1) (adres do doręczeń: G. i (...) - ul. (...), (...)- (...) W.)</a:t>
            </a:r>
          </a:p>
          <a:p>
            <a:r>
              <a:rPr lang="pl-PL" dirty="0"/>
              <a:t>-na okoliczności związane z odbiorem samochodu B. (...) nr rej. (...), braku zamiaru oszustwa;</a:t>
            </a:r>
          </a:p>
          <a:p>
            <a:r>
              <a:rPr lang="pl-PL" dirty="0"/>
              <a:t>11) z przesłuchania w charakterze świadka R. N. - Prezesa Zarządu Spółki (...) Sp. z o.o. (adres do doręczeń: ul. (...) (...)- (...) G.)</a:t>
            </a:r>
          </a:p>
          <a:p>
            <a:r>
              <a:rPr lang="pl-PL" dirty="0"/>
              <a:t>-na okoliczność zastraszania oskarżonego przez M. C. (1),</a:t>
            </a:r>
          </a:p>
          <a:p>
            <a:r>
              <a:rPr lang="pl-PL" dirty="0"/>
              <a:t>w szczególności na okoliczność zdarzenia w Restauracji (...) oraz w T. Bar w S. oraz konfliktu między oskarżonym a M. C. (1);</a:t>
            </a:r>
          </a:p>
          <a:p>
            <a:r>
              <a:rPr lang="pl-PL" dirty="0"/>
              <a:t>12) z przesłuchania w charakterze świadka A. K. - ojca P. T. (1) (adres do doręczeń: ul. (...), (...)- (...) G.)</a:t>
            </a:r>
          </a:p>
          <a:p>
            <a:r>
              <a:rPr lang="pl-PL" dirty="0"/>
              <a:t>-na okoliczność zastraszania oskarżonego oraz P. T. (1) przez M. C. (1); na okoliczność wynajęcia detektywa;</a:t>
            </a:r>
          </a:p>
          <a:p>
            <a:r>
              <a:rPr lang="pl-PL" dirty="0"/>
              <a:t>13) z przesłuchania w charakterze świadka J. L. - administratora nieruchomości: Osiedle (...) (adres do doręczeń: S. (...), ul. (...), T. (...))</a:t>
            </a:r>
          </a:p>
          <a:p>
            <a:r>
              <a:rPr lang="pl-PL" dirty="0"/>
              <a:t>-na okoliczność zastraszania oskarżonego przez M. C. (1) i jego znajomych, wybicia szyby, rozlania płynu H. na klatce schodowej, zawiadomienia Policji o ww. zdarzeniach oraz konfliktu między oskarżonym a M. C. (1);</a:t>
            </a:r>
          </a:p>
          <a:p>
            <a:r>
              <a:rPr lang="pl-PL" dirty="0"/>
              <a:t>14) z przesłuchania w charakterze świadka M. M. (1) (adres do doręczeń: ul. (...), (...)- (...) W.)</a:t>
            </a:r>
          </a:p>
          <a:p>
            <a:r>
              <a:rPr lang="pl-PL" dirty="0"/>
              <a:t>-na okoliczność grożenia i obrażania oskarżonego przez żonę M. C. (1) - M. C. (2);</a:t>
            </a:r>
          </a:p>
          <a:p>
            <a:r>
              <a:rPr lang="pl-PL" dirty="0"/>
              <a:t>15) z przesłuchania w charakterze świadka A. Z. - funkcjonariusza Policji (adres do doręczeń: Komenda Miejska Policji w S., ul. (...), (...)- (...) S.)</a:t>
            </a:r>
          </a:p>
          <a:p>
            <a:r>
              <a:rPr lang="pl-PL" dirty="0"/>
              <a:t>-na okoliczność zgłoszenia przez I. T. faktu zastraszania go przez M. C. (1) oraz konfliktu między oskarżonym a M. C. (1);</a:t>
            </a:r>
          </a:p>
          <a:p>
            <a:r>
              <a:rPr lang="pl-PL" dirty="0"/>
              <a:t>16) z przesłuchania w charakterze świadka A. S. - funkcjonariusza Policji (adres do doręczeń: Komenda Miejska Policji w S., ul. (...), (...)- (...) S.)</a:t>
            </a:r>
          </a:p>
          <a:p>
            <a:r>
              <a:rPr lang="pl-PL" dirty="0"/>
              <a:t>- na okoliczność wielokrotnego zgłaszania przez I. T. faktu zastraszania go przez M. C. (1) oraz konfliktu między oskarżonym a M. C. (1);</a:t>
            </a:r>
          </a:p>
          <a:p>
            <a:r>
              <a:rPr lang="pl-PL" dirty="0"/>
              <a:t>17) zwrócenie się do Komornika Sądowego przy Sądzie Rejonowym w Pile A. W. (1) (...) o przesłanie akt sprawy KM 706/15 prowadzonej wobec (...) I. T. P. T. (1) </a:t>
            </a:r>
            <a:r>
              <a:rPr lang="pl-PL" dirty="0" err="1"/>
              <a:t>sp.j</a:t>
            </a:r>
            <a:r>
              <a:rPr lang="pl-PL" dirty="0"/>
              <a:t>. na wniosek wierzyciela (...) sp. z o.o. i następnie przeprowadzenie dowodów z dokumentów zgromadzonych w aktach sprawy</a:t>
            </a:r>
          </a:p>
          <a:p>
            <a:r>
              <a:rPr lang="pl-PL" dirty="0"/>
              <a:t>-na okoliczność ustalenia jakie konkretnie czynności egzekucyjne zostały wykonane przez Komornika, w szczególności jakie rachunki bankowe zostały zajęte, czy zostało skierowane zapytanie do systemu (...) o rachunki bankowe dłużnika, czy Komornik kierował zapytania lub zajęcia do banków spółdzielczych; czasu prowadzenia egzekucji i stanowiska, jakie w toku postępowania zajmowały strony; ustalenia jakie kwoty udało się wyegzekwować w toku postępowania;</a:t>
            </a:r>
          </a:p>
          <a:p>
            <a:r>
              <a:rPr lang="pl-PL" dirty="0"/>
              <a:t>18) zwrócenie się do Komornika Sądowego przy Sądzie Rejonowym w Gdyni M. Z. (1) (...)) o przesłanie akt sprawy KM 445/15 prowadzonej wobec (...) I. T. P. T. (1) </a:t>
            </a:r>
            <a:r>
              <a:rPr lang="pl-PL" dirty="0" err="1"/>
              <a:t>sp.j</a:t>
            </a:r>
            <a:r>
              <a:rPr lang="pl-PL" dirty="0"/>
              <a:t>. na wniosek wierzyciela J. P. i następnie przeprowadzenie dowodów z dokumentów zgromadzonych w aktach sprawy</a:t>
            </a:r>
          </a:p>
          <a:p>
            <a:r>
              <a:rPr lang="pl-PL" dirty="0"/>
              <a:t>-na okoliczność ustalenia jakie konkretnie czynności egzekucyjne zostały wykonane przez Komornika, w szczególności jakie rachunki bankowe zostały zajęte, czy zostało skierowane zapytanie do systemu (...) o rachunki bankowe dłużnika, czy Komornik kierował zapytania lub zajęcia do banków spółdzielczych; czasu prowadzenia egzekucji i stanowiska, jakie w toku postępowania zajmowały strony; ustalenia jakie kwoty udało się wyegzekwować w toku postępowania;</a:t>
            </a:r>
          </a:p>
          <a:p>
            <a:r>
              <a:rPr lang="pl-PL" dirty="0"/>
              <a:t>19) zwrócenie się do Komornika Sądowego przy Sądzie Rejonowym Gdańsk-Północ w Gdańsku M. C. (1) (...) o przesłanie akt sprawy KM 955/13,KM 4587/14, KM 2253/15, KM 3528/15, KM 2769/15, KM 3430/15, KM 3740/15 i następnie przeprowadzenie dowodów z dokumentów zgromadzonych w aktach sprawy</a:t>
            </a:r>
          </a:p>
          <a:p>
            <a:r>
              <a:rPr lang="pl-PL" dirty="0"/>
              <a:t>-na okoliczność ustalenia jakie konkretnie czynności egzekucyjne zostały wykonane przez Komornika, w szczególności jakie rachunki bankowe zostały zajęte, czy zostało skierowane zapytanie do systemu (...) o rachunki bankowe dłużnika, czy Komornik kierował zapytania lub zajęcia do banków spółdzielczych, okoliczności związane z zajęciami samochodów przez Komornika; czasu prowadzenia egzekucji i stanowiska, jakie w toku postępowania zajmowały strony; ustalenia jakie kwoty udało się wyegzekwować w toku postępowania;</a:t>
            </a:r>
          </a:p>
          <a:p>
            <a:r>
              <a:rPr lang="pl-PL" dirty="0"/>
              <a:t>20) zwrócenie się do urzędu skarbowego właściwego dla M. C. (1) o przesłanie deklaracji PIT M. C. (1) za lata 2015 i 2016 i następnie przeprowadzenie dowodów z nadesłanych dokumentów</a:t>
            </a:r>
          </a:p>
          <a:p>
            <a:r>
              <a:rPr lang="pl-PL" dirty="0"/>
              <a:t>-na okoliczność braku środków pozwalających na zapłatę w okresie od października 2015 r. do stycznia 2016 r. kwoty 308.000 zł na rzecz I. T., pozorności umów przedwstępnych sprzedaży, zawarcia przez strony umowy pożyczki kwoty 100.000 zł.</a:t>
            </a:r>
          </a:p>
          <a:p>
            <a:r>
              <a:rPr lang="pl-PL" dirty="0"/>
              <a:t>Pełnomocnik oskarżyciela posiłkowego M. C. (1) zaskarżył wyrok w zakresie czynu zarzucanemu oskarżonemu w punkcie 9 aktu oskarżenia - w części dotyczącej rozstrzygnięcia o karze, środkach karnych, środkach kompensacyjnych albo przepadku oraz w części w jakiej Sąd nie rozstrzygnął wobec oskarżonego środka kompensacyjnego w postaci obowiązku naprawienia szkody w wysokości 108.000 zł wraz z odsetkami ustawowymi za opóźnienie od dnia 1 marca 2016 r. do dnia zapłaty. Zarzucił na podstawie </a:t>
            </a:r>
            <a:r>
              <a:rPr lang="pl-PL" dirty="0">
                <a:hlinkClick r:id="rId43"/>
              </a:rPr>
              <a:t>art. 427 § 1</a:t>
            </a:r>
            <a:r>
              <a:rPr lang="pl-PL" dirty="0"/>
              <a:t> i </a:t>
            </a:r>
            <a:r>
              <a:rPr lang="pl-PL" dirty="0">
                <a:hlinkClick r:id="rId44"/>
              </a:rPr>
              <a:t>2</a:t>
            </a:r>
            <a:r>
              <a:rPr lang="pl-PL" dirty="0"/>
              <a:t> k.p.k. oraz </a:t>
            </a:r>
            <a:r>
              <a:rPr lang="pl-PL" dirty="0">
                <a:hlinkClick r:id="rId45"/>
              </a:rPr>
              <a:t>art. 438 pkt 1-3</a:t>
            </a:r>
            <a:r>
              <a:rPr lang="pl-PL" dirty="0"/>
              <a:t> k.p.k.:</a:t>
            </a:r>
          </a:p>
          <a:p>
            <a:r>
              <a:rPr lang="pl-PL" dirty="0"/>
              <a:t>1. obrazę przepisów postępowania w postaci </a:t>
            </a:r>
            <a:r>
              <a:rPr lang="pl-PL" dirty="0">
                <a:hlinkClick r:id="rId46"/>
              </a:rPr>
              <a:t>art. 415 § 1</a:t>
            </a:r>
            <a:r>
              <a:rPr lang="pl-PL" dirty="0"/>
              <a:t> </a:t>
            </a:r>
            <a:r>
              <a:rPr lang="pl-PL" dirty="0" err="1"/>
              <a:t>zd</a:t>
            </a:r>
            <a:r>
              <a:rPr lang="pl-PL" dirty="0"/>
              <a:t>. 2 k.p.k. poprzez błędne zastosowanie tego przepisu w sprawie, w której nie zachodziły okoliczności wyłączające możliwość orzeczenia wobec oskarżonego obowiązku naprawienia szkody w wysokości 108.000 zł wraz z odsetkami ustawowymi za opóźnienie od dnia 1 marca 2016 r. do dnia zapłaty, albowiem roszczenie wynikające z czynu zarzucanemu oskarżonemu w punkcie 9) aktu oskarżenia nie jest przedmiotem innego postępowania ani o roszczeniu tym nie orzeczono prawomocnie,</a:t>
            </a:r>
          </a:p>
          <a:p>
            <a:r>
              <a:rPr lang="pl-PL" dirty="0"/>
              <a:t>2. błąd w ustaleniach faktycznych przyjętych za podstawę wyroku i polegający na błędnym przyjęciu, że roszczenie wynikające z czynu zarzuconemu oskarżonemu w punkcie 9) aktu oskarżenia jest przedmiotem innego postępowania albo o roszczeniu tym prawomocnie orzeczono, podczas gdy pokrzywdzony roszczeń cywilnoprawnych mających swoje źródło w przedwstępnej umowie sprzedaży udziału</a:t>
            </a:r>
            <a:r>
              <a:rPr lang="pl-PL" baseline="30000" dirty="0"/>
              <a:t>1</a:t>
            </a:r>
            <a:r>
              <a:rPr lang="pl-PL" dirty="0"/>
              <a:t>/2 w nieruchomości położonej w B. nie kierował kiedykolwiek na drogę postępowania sądowego,</a:t>
            </a:r>
          </a:p>
          <a:p>
            <a:r>
              <a:rPr lang="pl-PL" dirty="0"/>
              <a:t>3. obrazę przepisów prawa materialnego w postaci </a:t>
            </a:r>
            <a:r>
              <a:rPr lang="pl-PL" dirty="0">
                <a:hlinkClick r:id="rId47"/>
              </a:rPr>
              <a:t>art. 46 § 1</a:t>
            </a:r>
            <a:r>
              <a:rPr lang="pl-PL" dirty="0"/>
              <a:t> k.k. poprzez jego niezastosowanie i </a:t>
            </a:r>
            <a:r>
              <a:rPr lang="pl-PL" dirty="0" err="1"/>
              <a:t>nieorzeczenie</a:t>
            </a:r>
            <a:r>
              <a:rPr lang="pl-PL" dirty="0"/>
              <a:t> wobec oskarżonego obowiązku naprawienia szkody w wysokości 108.000 zł wraz z odsetkami ustawowymi za opóźnienie od dnia 1 marca 2016 r. do dnia zapłaty wynikającego z czynu zarzuconemu oskarżonemu w punkcie 9) aktu oskarżenia, podczas gdy pokrzywdzony w przepisanym terminie złożył ów wniosek, a także w sytuacji, w której nie zachodziły żadne okoliczności wyłączające możliwość orzeczenie tego środka kompensacyjnego wobec oskarżonego.</a:t>
            </a:r>
          </a:p>
          <a:p>
            <a:r>
              <a:rPr lang="pl-PL" dirty="0"/>
              <a:t>W oparciu o powyższe zarzuty pełnomocnik oskarżyciela posiłkowego wniósł o zmianę wyroku w zaskarżonej części i orzeczenie wobec oskarżonego obowiązku naprawienia szkody poprzez zapłatę na rzecz pokrzywdzonego kwoty w wysokości 108.000 zł wraz z odsetkami ustawowymi od dnia 1 marca 2016 r. do dnia zapłaty.</a:t>
            </a:r>
          </a:p>
          <a:p>
            <a:r>
              <a:rPr lang="pl-PL" b="1" dirty="0"/>
              <a:t>Uzasadnienie prawne</a:t>
            </a:r>
          </a:p>
          <a:p>
            <a:r>
              <a:rPr lang="pl-PL" dirty="0"/>
              <a:t>Sąd Apelacyjny zważył, co następuje:</a:t>
            </a:r>
          </a:p>
          <a:p>
            <a:r>
              <a:rPr lang="pl-PL" dirty="0"/>
              <a:t>Apelacja obrońcy oskarżonego okazała się częściowo zasadna i skuteczna, o tyle, że w jej konsekwencji musiało dojść do uchylenia zaskarżonego wyroku w części dotyczącej rozstrzygnięć z punktów I, V i w pkt III w zakresie odnoszącym się do czynu z pkt 5 oskarżenia i przekazania sprawy do ponownego rozpoznania Sądowi I instancji. W pozostałym zakresie nie zasługiwała na uwzględnienie.</a:t>
            </a:r>
          </a:p>
          <a:p>
            <a:r>
              <a:rPr lang="pl-PL" dirty="0"/>
              <a:t>Słusznie apelujący, w odniesieniu do rozstrzygnięć z punktów I, V i w pkt III</a:t>
            </a:r>
          </a:p>
          <a:p>
            <a:r>
              <a:rPr lang="pl-PL" dirty="0"/>
              <a:t>w zakresie odnoszącym się do czynu z pkt 5 oskarżenia, zarzucił rozstrzygnięciu obrazę przepisów postępowania karnego, która mogła mieć wpływ na jego treść.</a:t>
            </a:r>
          </a:p>
          <a:p>
            <a:r>
              <a:rPr lang="pl-PL" dirty="0"/>
              <a:t>Przypomnieć trzeba, że przekonanie sądu o wiarygodności jednych dowodów i niewiarygodności innych pozostaje pod ochroną prawa procesowego (</a:t>
            </a:r>
            <a:r>
              <a:rPr lang="pl-PL" dirty="0">
                <a:hlinkClick r:id="rId32"/>
              </a:rPr>
              <a:t>art. 7</a:t>
            </a:r>
            <a:r>
              <a:rPr lang="pl-PL" dirty="0"/>
              <a:t> k.p.k.) m.in. wtedy, gdy jest poprzedzone ujawnieniem w toku rozprawy głównej całokształtu okoliczności sprawy (</a:t>
            </a:r>
            <a:r>
              <a:rPr lang="pl-PL" dirty="0">
                <a:hlinkClick r:id="rId33"/>
              </a:rPr>
              <a:t>art. 410</a:t>
            </a:r>
            <a:r>
              <a:rPr lang="pl-PL" dirty="0"/>
              <a:t> k.p.k.), i to w sposób podyktowany obowiązkiem dochodzenia prawdy (</a:t>
            </a:r>
            <a:r>
              <a:rPr lang="pl-PL" dirty="0">
                <a:hlinkClick r:id="rId48"/>
              </a:rPr>
              <a:t>art. 2 § 2</a:t>
            </a:r>
            <a:r>
              <a:rPr lang="pl-PL" dirty="0"/>
              <a:t> k.p.k.) oraz stanowi wynik rozważenia wszystkich okoliczności przemawiających zarówno na korzyść, jak i na niekorzyść oskarżonego (</a:t>
            </a:r>
            <a:r>
              <a:rPr lang="pl-PL" dirty="0">
                <a:hlinkClick r:id="rId49"/>
              </a:rPr>
              <a:t>art. 4</a:t>
            </a:r>
            <a:r>
              <a:rPr lang="pl-PL" dirty="0"/>
              <a:t> k.p.k.).</a:t>
            </a:r>
          </a:p>
          <a:p>
            <a:r>
              <a:rPr lang="pl-PL" dirty="0"/>
              <a:t>Lektura uzasadnienia wyroku Sądu I instancji, jak i protokołów rozprawy głównej, przy uwzględnieniu zgromadzonego w sprawie materiału dowodowego dotyczącego przestępstw zarzuconych I. T. w pkt 1, 5, 7, 8 i 9 oskarżenia, dowodzi, że Sąd ten nie sprostał wskazanym regułom, popełniając zarówno w procesie gromadzenia dowodów, w procedowaniu jak i ocenie materiału dowodowego szereg uchybień powodujących, że zaskarżony wyrok we wskazanej części nie mógł się ostać. Ocena dowodów przeprowadzona przez Sąd Okręgowy w przywołanej części jawi się jako dowolna, a nie swobodna, skoro cechowała się wybiórczością. Sąd I instancji wydając wyrok w części odnoszącej się do przestępstw zarzuconych oskarżonemu w pkt 1, 5, 7, 8 i 9, pominął szereg istotnych dowodów, nie zwrócił na nie uwagi, chociaż pozostawały w sprzeczności z dokonanymi ustaleniami faktycznymi. Ważne jest także, że Sąd </a:t>
            </a:r>
            <a:r>
              <a:rPr lang="pl-PL" dirty="0" err="1"/>
              <a:t>meriti</a:t>
            </a:r>
            <a:r>
              <a:rPr lang="pl-PL" dirty="0"/>
              <a:t> nie dysponował wszystkimi dowodami istotnymi dla prawidłowego rozstrzygnięcia. W rezultacie nie był w stanie dokonać pełnej, prawidłowej oceny całokształtu materiału dowodowego (w części dotyczącej wskazanych czynów). Pierwotnym uchybieniem Sądu I instancji była obraza </a:t>
            </a:r>
            <a:r>
              <a:rPr lang="pl-PL" dirty="0">
                <a:hlinkClick r:id="rId33"/>
              </a:rPr>
              <a:t>art. 410</a:t>
            </a:r>
            <a:r>
              <a:rPr lang="pl-PL" dirty="0"/>
              <a:t> k.p.k. i </a:t>
            </a:r>
            <a:r>
              <a:rPr lang="pl-PL" dirty="0">
                <a:hlinkClick r:id="rId42"/>
              </a:rPr>
              <a:t>art. 167</a:t>
            </a:r>
            <a:r>
              <a:rPr lang="pl-PL" dirty="0"/>
              <a:t> k.p.k. w zw. z </a:t>
            </a:r>
            <a:r>
              <a:rPr lang="pl-PL" dirty="0">
                <a:hlinkClick r:id="rId48"/>
              </a:rPr>
              <a:t>art. 2 § 2</a:t>
            </a:r>
            <a:r>
              <a:rPr lang="pl-PL" dirty="0"/>
              <a:t> k.p.k., co polegało na zbudowaniu podstawy dowodowej wyroku z pominięciem niektórych niezbędnych dowodów, poprzez ich niedostrzeżenie, zlekceważenie, a także ich nieprzeprowadzenie na wniosek i z urzędu, co godziło w obowiązek dochodzenia prawdy. Uchybienie to miało tak rażący charakter, że w sposób oczywisty mogło mieć wpływ na treść wyroku, a w realiach niniejszej sprawy skutkowało nierzetelnością postępowania sądowego, która uzasadnia konieczność przeprowadzenia na nowo wszystkich czynności procesowych składających się na przewód sądowy w sądzie pierwszej instancji, o której mowa w </a:t>
            </a:r>
            <a:r>
              <a:rPr lang="pl-PL" dirty="0">
                <a:hlinkClick r:id="rId50"/>
              </a:rPr>
              <a:t>art. 437 § 2</a:t>
            </a:r>
            <a:r>
              <a:rPr lang="pl-PL" dirty="0"/>
              <a:t> k.p.k., co oczywiście odnosi się wyłącznie do czynów zarzuconych w pkt 1, 5 i 7 do 9 oskarżenia. To spowodowało, że na obecnym etapie postępowania ustalenia faktyczne, z których wynikało, że oskarżony dopuścił się tych przestępstw musiały zostać ocenione jako dowolne.</a:t>
            </a:r>
          </a:p>
          <a:p>
            <a:r>
              <a:rPr lang="pl-PL" dirty="0"/>
              <a:t>Sąd odwoławczy decydując się na uchylenie wyroku we wskazanej części i przekazanie w tym zakresie sprawy do ponownego rozpoznania miał na uwadze m.in. rozważania przeprowadzone w uzasadnieniu uchwały składu siedmiu sędziów Sądu Najwyższego z dnia 22 maja 2019 r., sygn. akt </a:t>
            </a:r>
            <a:r>
              <a:rPr lang="pl-PL" dirty="0">
                <a:hlinkClick r:id="rId51"/>
              </a:rPr>
              <a:t>I KZP 3/19</a:t>
            </a:r>
            <a:r>
              <a:rPr lang="pl-PL" dirty="0"/>
              <a:t>. W szczególności uwagę zwraca stanowisko wyrażone w uchwale, zgodnie z którym - konieczności ponownego przeprowadzenia wszystkich dowodów nie można zawężać wyłącznie do wypadków, gdy wszystkie dowody były nieprawidłowo przeprowadzone i gdy w sprawie w ogóle żaden dowód nie został przeprowadzony przez sąd I instancji, bowiem konieczność ta będzie zachodziła również, "gdy nieprawidłowe przeprowadzenie większości dowodów w sądzie pierwszej instancji spowoduje niemożność poddania ocenie tych prawidłowo przeprowadzonych". Taka sytuacja zachodzi w niniejszej sprawie.</a:t>
            </a:r>
          </a:p>
          <a:p>
            <a:r>
              <a:rPr lang="pl-PL" dirty="0"/>
              <a:t>Odnosząc się w pierwszej kolejności do przestępstwa zarzuconego oskarżonemu w pkt 1 oskarżenia i przypisanego w pkt I wyroku, trzeba zauważyć, że zgodnie z zawartym w zaskarżonym wyroku opisem czynu - oskarżony doprowadził S. S. (1) i A. D. w dniu 19 lutego 2015 r. do niekorzystnego rozporządzenia mieniem w kwocie 372 000 zł poprzez zawarcie umowy pożyczki na udzielenie ww. kwoty i wprowadzenie ich w błąd co do zamiaru wywiązania się z zaciągniętego zobowiązania, czym działał na ich szkodę. Taki opis przypisanego przestępstwa z </a:t>
            </a:r>
            <a:r>
              <a:rPr lang="pl-PL" dirty="0">
                <a:hlinkClick r:id="rId3"/>
              </a:rPr>
              <a:t>art. 286 § 1</a:t>
            </a:r>
            <a:r>
              <a:rPr lang="pl-PL" dirty="0"/>
              <a:t> k.k. w zw. z </a:t>
            </a:r>
            <a:r>
              <a:rPr lang="pl-PL" dirty="0">
                <a:hlinkClick r:id="rId4"/>
              </a:rPr>
              <a:t>art. 294 § 1</a:t>
            </a:r>
            <a:r>
              <a:rPr lang="pl-PL" dirty="0"/>
              <a:t> k.k. oznaczał, że w przekonaniu Sądu Okręgowego, czemu dał wyraz w uzasadnieniu zaskarżonego wyroku, w dacie zawierania umowy z pokrzywdzonymi, oskarżony nie miał zamiaru wywiązania się z niej, co więcej w przekonaniu Sądu </a:t>
            </a:r>
            <a:r>
              <a:rPr lang="pl-PL" dirty="0" err="1"/>
              <a:t>meriti</a:t>
            </a:r>
            <a:r>
              <a:rPr lang="pl-PL" dirty="0"/>
              <a:t> zamiar ten powstał już wcześniej. Pomijając już to, że nie wiadomo na jakiej podstawie Sąd Okręgowy dokonał ustalenia, że taki zamiar po stronie I. T. powstał już wcześniej (nie wiadomo kiedy), bo brak w tym zakresie odwołania się do jakichkolwiek dowodów, poważne wątpliwości w świetle zebranych dowodów budzi, czy można jednoznacznie przyjąć, że oskarżony już w czasie zawierania umowy nie chciał się z niej wywiązać.</a:t>
            </a:r>
          </a:p>
          <a:p>
            <a:r>
              <a:rPr lang="pl-PL" dirty="0"/>
              <a:t>Przypomnieć trzeba, że przestępstwo oszustwa określone </a:t>
            </a:r>
            <a:r>
              <a:rPr lang="pl-PL" dirty="0">
                <a:hlinkClick r:id="rId3"/>
              </a:rPr>
              <a:t>art. 286 § 1</a:t>
            </a:r>
            <a:r>
              <a:rPr lang="pl-PL" dirty="0"/>
              <a:t> k.k. może zostać popełnione wyłącznie w zamiarze bezpośrednim. Ten zamiar powinien obejmować zarówno cel działania sprawcy, jak i sposób działania zmierzający do zrealizowania tego celu. Sprawca musi obejmować świadomością i zamiarem bezpośrednim wprowadzenie w błąd innej osoby oraz to, że doprowadza ją w ten sposób do niekorzystnego rozporządzenia mieniem. Bardzo istotne jest więc ustalenie faktów istotnych dla odtworzenia elementów przedmiotowych i podmiotowych czynu, które pozwalają wnioskować o zamiarze sprawcy.</a:t>
            </a:r>
          </a:p>
          <a:p>
            <a:r>
              <a:rPr lang="pl-PL" dirty="0"/>
              <a:t>O ile Sąd Okręgowy w uzasadnieniu zaskarżonego wyroku (nie znalazło to wyrazu w opisie przypisanego przestępstwa) odwoływał się do tego, że wprowadzenie w błąd miało polegać na tym, że oskarżony zapewniał, że pieniądze przeznaczone zostaną na rozwój firmy, zaś samochody i weksel będą odpowiednim zabezpieczeniem, zapewniał, że jego działalność dobrze się rozwija, nie posiada zadłużeń, to nie zweryfikował faktycznej sytuacji oskarżonego w czasie, gdy zawierał tę umowę. Nie budzi wątpliwości, uwzględniając treść zgromadzonych w sprawie dowodów, a czego nie zauważył Sąd I instancji, że ta sytuacja była odmienna od tej, gdy doszło do zawarcia umów z innym pokrzywdzonym, a więc M. C. (1) w późniejszym czasie.</a:t>
            </a:r>
          </a:p>
          <a:p>
            <a:r>
              <a:rPr lang="pl-PL" dirty="0"/>
              <a:t>Skoro oskarżony, według Sądu Okręgowego, już w czasie, gdy zawierał umowę ze S. S. (1) i D. D. (2) nie zamierzał się z niej wywiązać, to kluczowe dla odtworzenia jego zamiaru było rzetelne ustalenie jego sytuacji materialnej, jak i sytuacji gospodarczej w jakiej znajdowały się spółki, w których był udziałowcem. Dopiero wówczas możliwe było prawidłowe otworzenie zamiaru oskarżonego w zakresie wprowadzenia w błąd oskarżycieli posiłkowych, jak i doprowadzenia ich do niekorzystnego rozporządzenia mieniem. Podobnie rzecz miałaby się, gdyby oskarżony nie zakładał, w czasie zawierania umowy, że się z niej nie wywiąże, ale uzależniał wywiązanie się z niej od zdarzeń przyszłych i niepewnych, mając świadomość utraty płynności finansowej spółek, w których był udziałowcem, a zatem podstępnie przerzucałby ryzyko wywiązania się z umowy na wierzyciela, nie informując go uprzednio rzetelnie o swojej sytuacji majątkowej, w tym związanej z prowadzoną przez niego działalnością gospodarczą, której to jednak ewentualności Sąd Okręgowy w ogóle nie rozważał.</a:t>
            </a:r>
          </a:p>
          <a:p>
            <a:r>
              <a:rPr lang="pl-PL" dirty="0"/>
              <a:t>Dokonanie powyższych ustaleń wymagałoby po pierwsze zwrócenia uwagi na dowody już zgromadzone w sprawie, a więc na etapie wyrokowania przez Sąd I instancji, jak i inicjatywy dowodowej z urzędu oraz przeprowadzenia dowodów z akt komorniczych, bądź uzyskania dokładnych informacji na temat egzekucji komorniczych. W tym zakresie Sąd Okręgowy nie wykazał niezbędnej aktywności.</a:t>
            </a:r>
          </a:p>
          <a:p>
            <a:r>
              <a:rPr lang="pl-PL" dirty="0"/>
              <a:t>Sąd ten ogólnie i niedokładnie ustalił, że w 2015 r. I. T. prowadził działalność gospodarczą przez kilka podmiotów, którymi były: (...) Sp. z o.o., poprzednio pod nazwą (...) I. T., P. T. (1), (...) Sp. z o.o., (...) Sp. z o.o. oraz (...) Sp. z o.o. (z powołaniem się na numery w KRS). Przedmiot działalności tych podmiotów był określony bardzo szeroko i zawierał od kilku do kilkudziesięciu pozycji. Generalnie podmioty te zajmowały się handlem żywnością, w szczególności mrożonkami. Głównymi odbiorcami towaru były duże sieci handlowe, przede wszystkim hipermarkety K. Współpraca (...) Sp. z o.o. z I. T. ((...)) trwała od września 2010 r. do kwietnia 2015 r. Ostatnia faktura wystawiona była w październiku 2014 r. Według Sądu - I. T. wobec tej firmy posiada zobowiązanie w kwocie 100 763,75 zł. Faktura z 29 października 2014 r. opiewała na 190 650 zł (k. 1 uzasadnienia zaskarżonego wyroku).</a:t>
            </a:r>
          </a:p>
          <a:p>
            <a:r>
              <a:rPr lang="pl-PL" dirty="0"/>
              <a:t>Pomijając już niedokładne przytoczenie nazw wymienionych spółek jak i to, że tylko jedna z nich z pewnością współpracowała z (...) Spółka z o.o. Sp.k. istotne było przecież ustalenie, które z nich funkcjonowały w czasie zawierania umowy pożyczki ze S. S. (1) i A. D., jaka była ich kondycja finansowa, z uwzględnieniem dokumentów związanych z prowadzoną przez nie działalnością gospodarczą. Poza tym nieprawidłowe było ustalenie, że I. T. posiada zobowiązanie wobec wspomnianej Spółki (...) we wskazanej kwocie.</a:t>
            </a:r>
          </a:p>
          <a:p>
            <a:r>
              <a:rPr lang="pl-PL" dirty="0"/>
              <a:t>W innym miejscu Sąd Okręgowy wskazał, że "jak wynika z informacji Biura (...) oraz Urzędu Skarbowego w S. I. T. w tamtym czasie posiadał szereg zaległości w płatnościach. Bezskuteczna okazała się wobec niego egzekucja zaległości alimentacyjnych. W Urzędzie Skarbowym w S. I. T. od 1 października 2015 r. miał odnotowanych szereg nieuregulowanych zobowiązań wobec Skarbu Państwa" (k.15).</a:t>
            </a:r>
          </a:p>
          <a:p>
            <a:r>
              <a:rPr lang="pl-PL" dirty="0"/>
              <a:t>W tym zakresie, zupełnie umknęło uwadze Sądu I instancji, które z opisanych zaległości w płatnościach poprzedzały zawarcie umowy pożyczki. Nie zwrócił też uwagi Sąd na to, jaka była wysokość zobowiązań wobec Skarbu Państwa, z jakiego tytułu powstały, a zatem, czy mogły świadczyć o trudnej sytuacji finansowej I. T., bądź spółek, których był udziałowcem.</a:t>
            </a:r>
          </a:p>
          <a:p>
            <a:r>
              <a:rPr lang="pl-PL" dirty="0"/>
              <a:t>Następnie Sąd </a:t>
            </a:r>
            <a:r>
              <a:rPr lang="pl-PL" dirty="0" err="1"/>
              <a:t>meriti</a:t>
            </a:r>
            <a:r>
              <a:rPr lang="pl-PL" dirty="0"/>
              <a:t> wskazał "W stosunku do I. T. toczyło się szereg postępowań egzekucyjnych. Komornik przy SR w Pile prowadził z wniosku (...) Sp. z o.o. złożonego w dniu 18 grudnia 2015 r. postępowanie egzekucyjne - </a:t>
            </a:r>
            <a:r>
              <a:rPr lang="pl-PL" dirty="0" err="1"/>
              <a:t>sygn.k.m</a:t>
            </a:r>
            <a:r>
              <a:rPr lang="pl-PL" dirty="0"/>
              <a:t>. 706/15 - jednak zostało ono umorzone w dniu 15 stycznia 2016 r. wobec bezskuteczności egzekucji. Postępowanie toczyło się w oparciu o nakaz zapłaty SO w Gdańsku w sprawie XV </a:t>
            </a:r>
            <a:r>
              <a:rPr lang="pl-PL" dirty="0" err="1"/>
              <a:t>GNc</a:t>
            </a:r>
            <a:r>
              <a:rPr lang="pl-PL" dirty="0"/>
              <a:t> 4712/15 z dnia 14 września 2015 r. Komornik przy Sądzie Rejonowym w Gdyni prowadził postępowanie egzekucyjne - </a:t>
            </a:r>
            <a:r>
              <a:rPr lang="pl-PL" dirty="0" err="1"/>
              <a:t>sygn.k.m</a:t>
            </a:r>
            <a:r>
              <a:rPr lang="pl-PL" dirty="0"/>
              <a:t>. 445/15 - zainicjowane na wniosek J. P. z dnia 14 września 2015 r. Zostało ono zakończone w dniu 16 marca 2016 r. wobec bezskuteczności egzekucji. Toczy się postępowanie prowadzone przez Komornika przy SR Gdańsk - Południe w Gdańsku - </a:t>
            </a:r>
            <a:r>
              <a:rPr lang="pl-PL" dirty="0" err="1"/>
              <a:t>sygn.k.m</a:t>
            </a:r>
            <a:r>
              <a:rPr lang="pl-PL" dirty="0"/>
              <a:t>. 1942/15. I. T. posiada w dalszym ciągu wobec firmy (...) Sp. z o.o. szereg zaległości z tytułu zawartych umów leasingu na samochód" (k.15-16 uzasadnienia). W dalszej części Sąd Okręgowy wyraził przekonanie, że I. T. znana była trudna sytuacja finansowa prowadzonych przez niego firm, miał świadomość należności wobec K. (36 uzasadnienia).</a:t>
            </a:r>
          </a:p>
          <a:p>
            <a:r>
              <a:rPr lang="pl-PL" dirty="0"/>
              <a:t>W odniesieniu do tego fragmentu, trzeba stwierdzić, że ostatnia egzekucja </a:t>
            </a:r>
            <a:r>
              <a:rPr lang="pl-PL" dirty="0" err="1"/>
              <a:t>k.m</a:t>
            </a:r>
            <a:r>
              <a:rPr lang="pl-PL" dirty="0"/>
              <a:t>. 1942/15 miała związek z tytułem wykonawczym uzyskanym przez S. S. (1) i A. D., a zatem doszło do jej wszczęcia po zawarciu pożyczki przez oskarżonego z wymienionymi. Natomiast co do pierwszej egzekucji, trzeba było zwrócić uwagę na to, że postępowanie </a:t>
            </a:r>
            <a:r>
              <a:rPr lang="pl-PL" dirty="0" err="1"/>
              <a:t>k.m</a:t>
            </a:r>
            <a:r>
              <a:rPr lang="pl-PL" dirty="0"/>
              <a:t>. 706/15 toczyło się z wniosku złożonego krótko przed zawarciem umowy pożyczki. Skoro nie wskazano kwoty zobowiązania, której dotyczyła nie można było w sposób jednoznaczny stwierdzić, że spółki, w których udziałowcem był oskarżony utraciły płynność finansową. W przypadku egzekucji </a:t>
            </a:r>
            <a:r>
              <a:rPr lang="pl-PL" dirty="0" err="1"/>
              <a:t>k.m</a:t>
            </a:r>
            <a:r>
              <a:rPr lang="pl-PL" dirty="0"/>
              <a:t>. 445/15 - zainicjowanej na wniosek J. P. z dnia 14 września 2015 r., konieczne było zwrócenie uwagi na to, że wniosek został złożony po zawarciu umowy pożyczki w dniu 19 lutego 2015 r.</a:t>
            </a:r>
          </a:p>
          <a:p>
            <a:r>
              <a:rPr lang="pl-PL" dirty="0"/>
              <a:t>Co do należności na rzecz (...) Sp. z o.o. - Sąd Okręgowy nie starał się nawet wyjaśnić, kiedy zadłużenia powstały, jakich kwot dotyczyły. Nie wiadomo też co na myśli miał Sąd Okręgowy wskazując, że oskarżony był świadomy należności wobec firmy (...), pomijając, że nie ustalił o jaką należność faktycznie chodziło. Natomiast co do świadomości oskarżonego dotyczącej trudnej sytuacji finansowej firm prowadzonych przez niego, to takie odwołanie się do wyjaśnień I. T., mimo ich obszernego przywołania, świadczyło o tym, że Sąd I instancji nie zwrócił uwagi na tę ich część, która pozostawała w sprzeczności z ustaleniem, że był on świadomy w chwili zawierania umowy pożyczki, iż sytuacja ta jest tak trudna, że nie jest w stanie jej spłacić.</a:t>
            </a:r>
          </a:p>
          <a:p>
            <a:r>
              <a:rPr lang="pl-PL" dirty="0"/>
              <a:t>W przekonaniu Sądu odwoławczego, wybiórcze, bardzo ogólnikowe, zawierające błędy, odwołanie się do przywołanych dowodów, nie pozwalało na wyprowadzenie wniosków przez Sąd Okręgowy, że sytuacja I. T., jak i spółek, w których był udziałowcem była tak trudna, że już w czasie zawierania umowy oskarżony wiedział, że nie wywiąże się z zaciąganego zobowiązania.</a:t>
            </a:r>
          </a:p>
          <a:p>
            <a:r>
              <a:rPr lang="pl-PL" dirty="0"/>
              <a:t>Obowiązkiem Sądu I instancji było ustalenie sytuacji materialnej, finansowej I. T., jak też ustalenie, które ze spółek, w których był udziałowcem, prowadziły wówczas działalność gospodarczą i jaka była ich kondycja, a w szczególności, czy można było stwierdzić, że w czasie, gdy oskarżony zawierał umowę pożyczki, utraciły one płynność finansową, z czego oskarżony zdawał sobie sprawę. Konieczne było m.in. ustalenie zobowiązań ciążących na oskarżonym i spółkach, a z drugiej strony przysługujących ich wierzytelności.</a:t>
            </a:r>
          </a:p>
          <a:p>
            <a:r>
              <a:rPr lang="pl-PL" dirty="0"/>
              <a:t>Pomijając już, że ocena wyjaśnień oskarżonego, zaprezentowana w uzasadnieniu, zawiera błędy logiczne, jest bardzo ogólnikowa, to kluczowe było zwrócenie uwagi na tę ich część, w której I. T. twierdził, że zawierając umowę pożyczki chciał ją spłacić, a ich wymowa jest taka, że to późniejsze problemy związane z prowadzoną działalnością gospodarczą doprowadziły do sprzedaży samochodów stanowiących jej zabezpieczenie, jak i do tego, że się z niej nie wywiązał. Oskarżony wskazywał m.in., że mieli zobowiązania, które nie zostały spłacone przez ich klientów, po ich spłacie chciał przekazać pieniądze S. Mimo obszernego przywołania wyjaśnień oskarżonego w uzasadnieniu zaskarżonego wyroku, poza percepcją Sądu Okręgowego pozostały więc te wyjaśnienia, z których wynikało, że do pogorszenia sytuacji doszło po zawarciu umowy pożyczki (k. 1756v-1760v). Sąd I instancji pominął też treść wyjaśnień oskarżonego, które składał w innej sprawie o sygn. akt II K 1240/16,</a:t>
            </a:r>
          </a:p>
          <a:p>
            <a:r>
              <a:rPr lang="pl-PL" dirty="0"/>
              <a:t>w których podawał, że na przełomie 2014/2015 r. zaczęły się problemy finansowe, co spowodowało utratę płynności finansowej (k. 2064-2067), w drugiej połowie roku 2015 r. spółka miała poważne problemy finansowe wynikające z wystawiania faktur marketingowych przez (...) na 1 833 000 zł. Najpoważniejsze problemy wystąpiły na przełomie 2015/2016 r. (k. 2091-2093). Chociaż wyjaśnienia te składane były w innej sprawie miały znaczenie dla rozstrzygnięcia niniejszej, jak i oceny składanych w niej wyjaśnień przez oskarżonego. Rzecz jednak w tym, że Sąd I instancji nie ujawnił ich w toku postępowania, a w konsekwencji nie zwrócił się do oskarżonego o odniesienie się do ich treści.</a:t>
            </a:r>
          </a:p>
          <a:p>
            <a:r>
              <a:rPr lang="pl-PL" dirty="0"/>
              <a:t>Aby możliwe było wydanie prawidłowego rozstrzygnięcia w sprawie konieczne było, jak już wskazano uprzednio, dostrzeżenie dowodów, tego jaka była ich treść, na podstawie których możliwe było ustalenie sytuacji finansowej, materialnej oskarżonego, jak i spółek, w których posiadał udziały, a w konsekwencji dokonanie oceny zamiaru oskarżonego przyświecającego mu w czasie zawierania umowy pożyczki ze S. S. (1) i A. D. i w efekcie wydanie prawidłowego rozstrzygnięcia co do sprawstwa w zakresie pierwszego zarzuconego I. T. przestępstwa.</a:t>
            </a:r>
          </a:p>
          <a:p>
            <a:r>
              <a:rPr lang="pl-PL" dirty="0"/>
              <a:t>Dowody, których treść została faktycznie pominięta przez Sąd I instancji to przede wszystkim:</a:t>
            </a:r>
          </a:p>
          <a:p>
            <a:r>
              <a:rPr lang="pl-PL" dirty="0"/>
              <a:t>1) k. 136, k.812 - informacje z Urzędu Skarbowego w S. z 21 marca 2016 r., z których wynikało, że w deklaracji PIT 36L za 2014 rok I. T. wykazał dochód 62 509, 58 zł (tu niezbędne było zwrócenie uwagi na wysokość dochodu i jego źródło),</a:t>
            </a:r>
          </a:p>
          <a:p>
            <a:r>
              <a:rPr lang="pl-PL" dirty="0"/>
              <a:t>2) k. 240 - informacja Naczelnika Urzędu Skarbowego w S. o postępowaniach egzekucyjnych (niezbędne było dostrzeżenie, że opiewały one na łączną kwotę 4530 zł i dotyczyły tytułów wykonawczych z 1 października 2015 r., 19 listopada 2015 r., 31 grudnia 2015 r., 8 czerwca 2015 r., mających związek z mandatami z 24 kwietnia 2015 r., 24 czerwca 2015 r., 28 sierpnia 2015 r., 26 stycznia 2015 r., a także tytułu wykonawczego z 25 czerwca 2015 r., który związany był ze zdarzeniem z 24 sierpnia 2010 r.),</a:t>
            </a:r>
          </a:p>
          <a:p>
            <a:r>
              <a:rPr lang="pl-PL" dirty="0"/>
              <a:t>3) k. 280 - nakaz zapłaty z 29 grudnia 2014 r. na rzecz J. P. od (...) I. T. P. T. (1) </a:t>
            </a:r>
            <a:r>
              <a:rPr lang="pl-PL" dirty="0" err="1"/>
              <a:t>Sp.j</a:t>
            </a:r>
            <a:r>
              <a:rPr lang="pl-PL" dirty="0"/>
              <a:t>. w G. (konieczne było dostrzeżenie, że dotyczył należności głównej 195 833,69 zł oraz kosztów w nim wskazanych oraz ustalenie, czy i w jakim zakresie, w jakim czasie, doszło do wywiązania się z obowiązku zapłaty),</a:t>
            </a:r>
          </a:p>
          <a:p>
            <a:r>
              <a:rPr lang="pl-PL" dirty="0"/>
              <a:t>4) k. 392-393 - informacja od Komornika przy Sądzie Rejonowym w Gdyni dotycząca sprawy </a:t>
            </a:r>
            <a:r>
              <a:rPr lang="pl-PL" dirty="0" err="1"/>
              <a:t>k.m</a:t>
            </a:r>
            <a:r>
              <a:rPr lang="pl-PL" dirty="0"/>
              <a:t>. 445/15 i postępowania wszczętego 14 września 2015 r., toczącego się wobec (...) I. T. P. T. (1) </a:t>
            </a:r>
            <a:r>
              <a:rPr lang="pl-PL" dirty="0" err="1"/>
              <a:t>Sp.j</a:t>
            </a:r>
            <a:r>
              <a:rPr lang="pl-PL" dirty="0"/>
              <a:t>. na podstawie tytułu wykonawczego z 19 grudnia 2014 r., wszczętego 14 września 2015 r. na rzecz wierzyciela J. P. (konieczne było zwrócenie uwagi na czas uzyskania tytułu wykonawczego, jak i fakt, iż dotyczył należności głównej 49 348,55 zł, a łącznie kwoty 60 624,63 zł, a także ustalenie, czy i w jakim zakresie, w jakim czasie, doszło do wywiązania się z obowiązku zapłaty),</a:t>
            </a:r>
          </a:p>
          <a:p>
            <a:r>
              <a:rPr lang="pl-PL" dirty="0"/>
              <a:t>5) k. 373-374 - informacja od Komornika przy Sądzie Rejonowym Gdańsk - Północ w Gdańsku dotycząca sprawy </a:t>
            </a:r>
            <a:r>
              <a:rPr lang="pl-PL" dirty="0" err="1"/>
              <a:t>k.m</a:t>
            </a:r>
            <a:r>
              <a:rPr lang="pl-PL" dirty="0"/>
              <a:t>. 955/15 i postępowania wszczętego 2 marca 2015 r., toczącego się wobec (...) I. T. P. T. (1) </a:t>
            </a:r>
            <a:r>
              <a:rPr lang="pl-PL" dirty="0" err="1"/>
              <a:t>Sp.j</a:t>
            </a:r>
            <a:r>
              <a:rPr lang="pl-PL" dirty="0"/>
              <a:t>. na podstawie kilku tytułów wykonawczych na rzecz wierzyciela (...) S.A. z 1 grudnia 2014 r., 18 listopada 2014 r. 16 czerwca 2015 r., 16 czerwca 2015 r., 7 sierpnia 2015 r., z 5 lipca 2014 r., 2 listopada 2015 r. (konieczne było zwrócenie uwagi na czas uzyskania tytułów wykonawczych, jak i, że dotyczyły należności głównej 188 534, 47 zł, a łącznie kwoty 251 314,87 zł, a także ustalenie, czy i w jakim zakresie, w jakim czasie, doszło do wywiązania się z obowiązku zapłaty),</a:t>
            </a:r>
          </a:p>
          <a:p>
            <a:r>
              <a:rPr lang="pl-PL" dirty="0"/>
              <a:t>6) k. 375-376 - informacja od Komornika przy Sądzie Rejonowym w Pile dotycząca sprawy </a:t>
            </a:r>
            <a:r>
              <a:rPr lang="pl-PL" dirty="0" err="1"/>
              <a:t>k.m</a:t>
            </a:r>
            <a:r>
              <a:rPr lang="pl-PL" dirty="0"/>
              <a:t>. 706/15 i postępowania wszczętego 18 grudnia 2015 r., toczącego się wobec (...) I. T. P. T. (1) </a:t>
            </a:r>
            <a:r>
              <a:rPr lang="pl-PL" dirty="0" err="1"/>
              <a:t>Sp.j</a:t>
            </a:r>
            <a:r>
              <a:rPr lang="pl-PL" dirty="0"/>
              <a:t>. na podstawie tytułu wykonawczego z 14 września 2015 r., wszczętego 18 grudnia 2015 r. na rzecz wierzyciela (...) Sp. z o.o. (konieczne było zwrócenie uwagi na czas uzyskania tytułu wykonawczego, jak i fakt, iż dotyczył należności głównej 2461,70 zł, a łącznie kwoty 3427, 61 zł),</a:t>
            </a:r>
          </a:p>
          <a:p>
            <a:r>
              <a:rPr lang="pl-PL" dirty="0"/>
              <a:t>7) k. 1725 - informacja Komornika przy Sądzie Rejonowym Gdańsk - Północ w Gdańsku dotycząca sprawy </a:t>
            </a:r>
            <a:r>
              <a:rPr lang="pl-PL" dirty="0" err="1"/>
              <a:t>k.m</a:t>
            </a:r>
            <a:r>
              <a:rPr lang="pl-PL" dirty="0"/>
              <a:t>. 2244/15 i postępowania toczącego się wobec (...) I. T. P. T. (1) </a:t>
            </a:r>
            <a:r>
              <a:rPr lang="pl-PL" dirty="0" err="1"/>
              <a:t>Sp.j</a:t>
            </a:r>
            <a:r>
              <a:rPr lang="pl-PL" dirty="0"/>
              <a:t>. na podstawie tytułu wykonawczego z 8 kwietnia 2015 r., wszczętego na rzecz wierzyciela (...) Sp. z o.o. (konieczne było zwrócenie uwagi na czas uzyskania tytułu wykonawczego, jak i fakt, iż dotyczył należności głównej 10 502,37 zł),</a:t>
            </a:r>
          </a:p>
          <a:p>
            <a:r>
              <a:rPr lang="pl-PL" dirty="0"/>
              <a:t>8) k. 504-505 - informacja Komornika przy Sądzie Rejonowym Gdańsk - Północ w Gdańsku w sprawie </a:t>
            </a:r>
            <a:r>
              <a:rPr lang="pl-PL" dirty="0" err="1"/>
              <a:t>k.m</a:t>
            </a:r>
            <a:r>
              <a:rPr lang="pl-PL" dirty="0"/>
              <a:t>. 3528/15 dotycząca zajęcia wierzytelności z 17 sierpnia 2015 r., w której nakaz zapłaty pochodzi z 17 sierpnia 2015 r., jako wierzyciel występuje (...) Sp. z o.o. w G., a jako dłużnik (...) Sp. z o.o. w G. (konieczne było zwrócenie uwagi na czas uzyskania tytułu wykonawczego, powstania zobowiązań, jak i na to, że chodziło o należność główną w kwocie 232 598,53 zł, a także ustalenie, czy i jakie należności udało się wyegzekwować);</a:t>
            </a:r>
          </a:p>
          <a:p>
            <a:r>
              <a:rPr lang="pl-PL" dirty="0"/>
              <a:t>9) k. 886 - 901 - sprawozdanie finansowe za 2014 rok dotyczące (...) I. T. P. T. (1) </a:t>
            </a:r>
            <a:r>
              <a:rPr lang="pl-PL" dirty="0" err="1"/>
              <a:t>Sp.j</a:t>
            </a:r>
            <a:r>
              <a:rPr lang="pl-PL" dirty="0"/>
              <a:t>. (niezbędne było m.in. zwrócenie uwagi, że na koniec 2014 r. wyceniono: środki trwałe na 133 734, 26 zł, należności krótkoterminowe na 1 890 761,60 zł, w tym dochodzone na drodze sądowej - 100 672,62 zł, zobowiązania na 2 214 748,33 zł, kapitał podstawowy, w tym wynikający z różnicy pomiędzy aktywami i pasywami, na 602 250,80 zł; dochód podatkowy za 2014 rok określono na 125 019, 16 zł; dostrzeżenie tych informacji było ważne, bo miały istotne znaczenie dla oceny sprawstwa oskarżonego w zakresie omawianego zarzutu, przy uwzględnieniu wyników finansowych, w tym dochodów, osiąganych poprzez inne działalności oskarżonego, jego majątku, a także stanu </a:t>
            </a:r>
            <a:r>
              <a:rPr lang="pl-PL" dirty="0" err="1"/>
              <a:t>zobowiazań</a:t>
            </a:r>
            <a:r>
              <a:rPr lang="pl-PL" dirty="0"/>
              <a:t>; konieczne też było zauważenie dokumentu w postaci bilansu, z którego wynikało, że we wskazanej wyżej spółce aktywa równoważyły pasywa, a zysk netto określono na 131 286, 59 zł.),</a:t>
            </a:r>
          </a:p>
          <a:p>
            <a:r>
              <a:rPr lang="pl-PL" dirty="0"/>
              <a:t>10) k. 912-957 - informacja z BIK dotycząca kredytów I. T. w Banku (...) I Oddział w S., Banku (...) (konieczne było zwrócenie uwagi na wysokość kredytów - 74 957, 38 570 zł, 60 600 zł, a także na to, że pierwsze opóźnienia w płatnościach nastąpiły 15 września 2016 r., 19 lipca 2015 r., w październiku 2015 r.),</a:t>
            </a:r>
          </a:p>
          <a:p>
            <a:r>
              <a:rPr lang="pl-PL" dirty="0"/>
              <a:t>11) k. 961 - informacja z K. (konieczne było dostrzeżenie, że K. obciążyła dostawcę (...) I. T. P. T. (1) </a:t>
            </a:r>
            <a:r>
              <a:rPr lang="pl-PL" dirty="0" err="1"/>
              <a:t>Sp.j</a:t>
            </a:r>
            <a:r>
              <a:rPr lang="pl-PL" dirty="0"/>
              <a:t>. karami na kwotę 1763,75 zł i to ta kwota stanowi jedyne zobowiązanie wskazanej spółki wobec wierzyciela, a kary nałożone zostały w okresie od 20 lutego 2015 r. do maja 2015 r.),</a:t>
            </a:r>
          </a:p>
          <a:p>
            <a:r>
              <a:rPr lang="pl-PL" dirty="0"/>
              <a:t>12) k. 488-490, k. 501-503 - zawiadomienie o popełnieniu przestępstwa i zeznania T. G. (konieczne było zwrócenie uwagi, że w zawiadomieniu o przestępstwie z 24 maja 2015 r. i zeznaniach świadka zostały zawarte informacje na temat (...) Sp. z o.o. z siedzibą </a:t>
            </a:r>
            <a:r>
              <a:rPr lang="pl-PL" dirty="0" err="1"/>
              <a:t>wN</a:t>
            </a:r>
            <a:r>
              <a:rPr lang="pl-PL" dirty="0"/>
              <a:t>. W., w tym dotyczące eskalacji konfliktu w tej spółce na przełomie lutego/marca 2015 r. i zadłużeniu z tytułu dzierżawy).</a:t>
            </a:r>
          </a:p>
          <a:p>
            <a:r>
              <a:rPr lang="pl-PL" dirty="0"/>
              <a:t>Poza tym, zupełnie poza analizą Sądu Okręgowego znalazło się to, jakie umowy </a:t>
            </a:r>
            <a:r>
              <a:rPr lang="pl-PL" dirty="0" err="1"/>
              <a:t>lasingowe</a:t>
            </a:r>
            <a:r>
              <a:rPr lang="pl-PL" dirty="0"/>
              <a:t> zostały zawarte przez I. T., bądź spółki, w których był udziałowcem. Czy w czasie, gdy zawierał umowę pożyczki ze S. S. (1) i jego wspólnikiem, wywiązywał się z nich. Jak i to, czy w tym czasie wywiązywał się z umowy kredytu zawartej z V. Bank (...), a dotyczącej S. (...), z którą związany jest czyn zarzucony oskarżonemu w pkt 5 oskarżenia.</a:t>
            </a:r>
          </a:p>
          <a:p>
            <a:r>
              <a:rPr lang="pl-PL" dirty="0"/>
              <a:t>Sąd Okręgowy nie starał się nawet wyjaśnić sytuacji spółek, w których oskarżony miał udziały, w konsekwencji nie uzyskał dokumentów, które pozwoliłyby ocenić ich sytuację, oczywiście poza (...) I. T. P. T. (1) </a:t>
            </a:r>
            <a:r>
              <a:rPr lang="pl-PL" dirty="0" err="1"/>
              <a:t>Sp.j</a:t>
            </a:r>
            <a:r>
              <a:rPr lang="pl-PL" dirty="0"/>
              <a:t>., a przecież sytuacja tych podmiotów, w tym ustalenie ich struktury kapitałowej, wierzytelności, zobowiązań, zysków i strat - miała wpływ na sytuację I. T., co w konsekwencji pozwalało ocenić jego zamiar w czasie zawierania umowy pożyczki ze S. S. (1) i jego wspólnikiem.</a:t>
            </a:r>
          </a:p>
          <a:p>
            <a:r>
              <a:rPr lang="pl-PL" dirty="0"/>
              <a:t>Wybiórcze odwołanie się do dokumentów zawartych w aktach sprawy było nieprawidłowe i niewystarczające dla oceny wyjaśnień oskarżonego, jak i pozostałych dowodów zgromadzonych w sprawie.</a:t>
            </a:r>
          </a:p>
          <a:p>
            <a:r>
              <a:rPr lang="pl-PL" dirty="0"/>
              <a:t>Rację, co do zasady, należy przyznać obrońcy oskarżonego, który zarzucił Sądowi I instancji obrazę </a:t>
            </a:r>
            <a:r>
              <a:rPr lang="pl-PL" dirty="0">
                <a:hlinkClick r:id="rId37"/>
              </a:rPr>
              <a:t>art. 170 § 1 pkt 3</a:t>
            </a:r>
            <a:r>
              <a:rPr lang="pl-PL" dirty="0"/>
              <a:t> k.p.k. poprzez niesłuszne oddalenie wniosków dowodowych o przeprowadzenie dowodów z akt postępowania egzekucyjnego w sprawach wymienionych w pkt 4b apelacji, wobec uznania, że przeprowadzenie dowodu nie jest pomocne w ustaleniu zamiaru oskarżonego w momencie zawierania transakcji będących przedmiotem postępowania. Nie budzi wątpliwości Sądu odwoławczego, że wbrew przekonaniu Sądu I instancji, uzyskanie informacji o zobowiązaniach ciążących na I. T., jak i spółkach, w których posiadał udziały miało istotne znaczenie dla ustalenia jego sprawstwa w zakresie pierwszego zarzuconego mu czynu, ale też tych zarzuconych w pkt 7 do 9 aktu oskarżenia, z powodów już uprzednio wyartykułowanych. Przy czym trzeba dostrzec, że jeśli chodzi o sprawy </a:t>
            </a:r>
            <a:r>
              <a:rPr lang="pl-PL" dirty="0" err="1"/>
              <a:t>k.m</a:t>
            </a:r>
            <a:r>
              <a:rPr lang="pl-PL" dirty="0"/>
              <a:t>. 706/15, 445/15, 955/15, 3528/15 - Sąd I instancji dysponował istotnymi informacjami dotyczącymi postępowań w tych sprawach. Natomiast nie posiadał informacji dotyczących pozostałych wymienionych przez obrońcę postępowań egzekucyjnych, a przecież konieczne było, co najmniej ich uzyskanie od komorników w zakresie dotyczącym dłużników, wierzycieli, daty tytułu wykonawczego, wysokości zobowiązań, daty wszczęcia egzekucji, ich skuteczności. Nie miał racji Sąd Okręgowy, gdy oddalając wniosek o przeprowadzenie dowodów z akt (k. 2367v) wyraził stanowisko, że ustalenie przebiegu postępowań egzekucyjnych "przeciwko oskarżonemu i należącej do niego spółce" nie wpływa na dokonywane ustalenia związane z wcześniej przeprowadzonymi przez niego transakcjami, których efektem są częściowo wspomniane postępowania egzekucyjnego. Po pierwsze konieczne jest sprawdzenie, czy postępowania te dotyczyły I. T., bądź spółek w których miał udziały. Po drugie ustalenie dat tytułów egzekucyjnych. Po trzecie sprawdzenie, czy i w jakim zakresie wywiązano się ze zobowiązań, których postępowania egzekucyjne dotyczyły. Dopiero wówczas możliwe będzie rozstrzygnięcie, czy sytuacja oskarżonego (spółek, których miał udziały), mając na uwadze inne niezbędne ustalenia, na które wskazano wcześniej, była tak zła, że już w czasie zawierania umowy pożyczki ze S. S. (1), ale również umów z M. C. (1), była tak trudna, że w pełni zdawał sobie sprawę</a:t>
            </a:r>
          </a:p>
          <a:p>
            <a:r>
              <a:rPr lang="pl-PL" dirty="0"/>
              <a:t>z tego, że nie będzie w stanie wywiązać się z zaciągniętych zobowiązań, a mimo to podpisał umowy. Jednocześnie nie powinno budzić wątpliwości, że ustalenia powyższe pozwolą jednoznacznie ocenić, czy i w jaki sposób oskarżony wprowadził w błąd pokrzywdzonych.</a:t>
            </a:r>
          </a:p>
          <a:p>
            <a:r>
              <a:rPr lang="pl-PL" dirty="0"/>
              <a:t>Zastrzeżenia budziła także ocena zeznań S. S. (1), skoro Sąd pominął tę ich część (k. 28, 99, 2014v-2015v), z której wynikało, że I. T. nie tylko zapłacił około 12 000 zł tytułem spłaty pożyczki, ale dokonał też wpłat kwot prowizji, przy czym ilość tych wpłat świadek przedstawiał zmiennie jako 2 bądź 3 (każda z nich stanowiła 1% od kwoty 372 000 zł). W efekcie dokonał błędnych ustaleń, że I. T. dokonał w sumie spłaty 12 000 zł z tytułu prowizji. Ustalenie to jest tym bardziej chybione, że w czasie rozprawy obrońca oskarżonego przedłożył potwierdzenie przelewu z mBanku na kwotę 12 733 zł, przy czym Sąd do tego dowodu nie odniósł się (k. 2015v, 2010). Sąd I instancji nie dostrzegł również zeznań S. S. (1), w których wskazał, że co najmniej jedna kwota prowizji została pozostawiona przez I. T. w recepcji hotelu (...) w S., skąd odebrał pieniądze (k. 2014v-2015). W konsekwencji ustalił w sposób sprzeczny z zeznaniami wymienionego świadka, które uznał w całości za wiarygodne, że oskarżony nie pozostawił pieniędzy dla pokrzywdzonego w tym hotelu, jak i nieprawidłowo ocenił zeznania pracowników hotelu, jako takie, z których jednoznacznie wynikało, że nie otrzymali żadnej przesyłki dla S. S. (1) od kogokolwiek (k. 4 uzasadnienia zaskarżonego wyroku). Jednocześnie umknęło uwadze Sądu </a:t>
            </a:r>
            <a:r>
              <a:rPr lang="pl-PL" dirty="0" err="1"/>
              <a:t>meriti</a:t>
            </a:r>
            <a:r>
              <a:rPr lang="pl-PL" dirty="0"/>
              <a:t>, że świadek A. F., recepcjonistka tego hotelu, pamiętała, że dla S. były zostawiane jakieś przesyłki, chyba były to koperty. Była to istotna okoliczność świadcząca o wadliwości ustalenia zawartego w uzasadnieniu zaskarżonego wyroku, ale także w kontekście linii obrony oskarżonego, nawet jeśli świadek nie kojarzyła osoby o nazwisku i imieniu I. T. Poza tym, analiza pozostałych zeznań S. S. (1) nie pozwalała na ustalenie, jakimi kryteriami ich oceny kierował się Sąd Okręgowy, gdy ustalił, że oskarżony zapewniał pokrzywdzonego, że nie posiada żadnych zadłużeń. Bez wątpienia natomiast w zeznaniach S. S. (1) przewija się jako element wprowadzenia go w błąd przez oskarżonego m.in. to, że przedstawiał się jako wypłacalny przedsiębiorca, a pożyczka miała być przeznaczona na rozwój firmy (</a:t>
            </a:r>
            <a:r>
              <a:rPr lang="pl-PL" dirty="0" err="1"/>
              <a:t>m.in.k</a:t>
            </a:r>
            <a:r>
              <a:rPr lang="pl-PL" dirty="0"/>
              <a:t>. 23-24, 2014v).</a:t>
            </a:r>
          </a:p>
          <a:p>
            <a:r>
              <a:rPr lang="pl-PL" dirty="0"/>
              <a:t>Również w przypadku przestępstw przypisanych oskarżonemu w pkt V zaskarżonego wyroku doszło do poważnego uchybienia, co, jak wskazano na wstępie, polegało na zbudowaniu podstawy dowodowej wyroku z pominięciem niektórych niezbędnych dowodów, poprzez ich niedostrzeżenie, zlekceważenie, a także ich nieprzeprowadzenie na wniosek i z urzędu, co godziło w obowiązek dochodzenia prawdy.</a:t>
            </a:r>
          </a:p>
          <a:p>
            <a:r>
              <a:rPr lang="pl-PL" dirty="0"/>
              <a:t>Dla prawidłowej oceny zachowania oskarżonego, który według ustaleń Sądu I instancji miał doprowadzić M. C. (1) do niekorzystnych rozporządzeń mieniem poprzez wprowadzenie go w błąd co do zamiaru wywiązania się z zaciągniętych zobowiązań, tak jak w przypadku pierwszego, omówionego wyżej czynu na szkodę S. S. (1) i A. D., istotne znaczenie dla oceny strony podmiotowej czynów zarzuconych w pkt 7 do 9 oskarżenia miało ustalenie sytuacji materialnej, finansowej oskarżonego oraz w szczególności spółek, które reprezentował zawierając umowy z pokrzywdzonym. W tym wypadku aktualne pozostają co do zasady uwagi poczynione wcześniej. Przy czym konieczne było uwzględnienie, że umowy przedwstępne sprzedaży z M. C. (1) zostały zawarte w późniejszym czasie, gdy sytuacja ta przedstawiała się już odmiennie niż w lutym 2015 r. Biorąc pod uwagę, że pierwsza z nich została zawarta 27 października 2015 r., a oskarżony działał w imieniu (...) I. T. P. T. (1) </a:t>
            </a:r>
            <a:r>
              <a:rPr lang="pl-PL" dirty="0" err="1"/>
              <a:t>Sp.j</a:t>
            </a:r>
            <a:r>
              <a:rPr lang="pl-PL" dirty="0"/>
              <a:t>., a dwie z nich zostały zawarte 25 stycznia 2016 r., przy czym w przypadku pierwszej z nich I. T. działał w imieniu spółki, która działała już jako (...) Sp. z o.o. Sp. j, niezbędne było poczynienie ustaleń, co do kondycji spółek we wskazanym czasie.</a:t>
            </a:r>
          </a:p>
          <a:p>
            <a:r>
              <a:rPr lang="pl-PL" dirty="0"/>
              <a:t>Przede wszystkim jednak uwagę zwraca, że Sąd Okręgowy pominął tę część dowodów, które pozostawały w sprzeczności z ustaleniami co do charakteru zawartych umów. I tak, Sąd ten zupełnie pominął tę część wyjaśnień oskarżonego, w których wskazywał, że każda z tych umów była faktycznie umową pożyczki, żadna z nich nie stanowiła rzeczywiście umów przedwstępnych: warunkowej sprzedaży pojazdów wskazanych w zarzutach 7 i 8 i oraz sprzedaży udziału w nieruchomości wymienionej w zarzucie 9. Podobnie jak pominął faktycznie treść zeznań przesłuchanego w charakterze świadka notariusza J. W. (2) oraz treść zapisów zawartych w poszczególnych umowach. Jednocześnie nie zwrócił uwagi na sprzeczności w zeznaniach pokrzywdzonego M. C. (1), które jednocześnie w części nie przystawały do treści zawartych umów.</a:t>
            </a:r>
          </a:p>
          <a:p>
            <a:r>
              <a:rPr lang="pl-PL" dirty="0"/>
              <a:t>Skoro ocena dowodów pomijała część z nich, to należy stwierdzić, że Sąd I instancji poprzestał na bezkrytycznym przyjęciu, że były to umowy przedwstępne sprzedaży. Jednocześnie nie sposób uznać za prawidłową oceny zeznań M. C. (1), która sprowadzała się do stwierdzenia "Z uwagi na to, iż zeznania tego świadka tworzyły z innymi wiarygodnymi dowodami jednolicie brzmiącą i spójną całość, wskazując jednolity obraz zdarzeń, nadano im w pełni walor wiarygodności", jak i zeznań notariusza J. W. (2), jako w pełni korelujących a treścią dokumentów sporządzonych w jego kancelarii, "które były zgodne z tym co wskazywali świadek i oskarżony, zatem nie było podstaw do kwestionowania jego zeznań". Rzecz jednak sprowadza się do tego, że zeznania M. C. (1) nie pozostawały w zgodzie z wyjaśnieniami oskarżonego, ale też zeznaniami J. W. (2). M. C. (1) utrzymywał bowiem, że każda z umów była przedwstępną umową sprzedaży, w tym pierwsze z nich: warunkowej. Wyjaśnienia oskarżonego sprowadzały się natomiast do twierdzenia, że były to w istocie umowy pożyczki, co mogło przemawiać za pozornością umów zawartych w formie pisemnej. Przesłuchiwany w toku rozprawy notariusz J. W. (2) zeznał, że z tego co pamięta I. T. pożyczał pieniądze pod zastaw różnych samochodów będących w leasingu Samochody miały być zabezpieczeniem pieniędzy, które były przekazane. Jeśli chodzi o nieruchomość, to celem zawarcia umowy było zabezpieczenie pieniędzy, pożyczki jakiej (...) udzielał (k. 2191v-2192). Pomijając już pobieżność przesłuchania J. W. (2), stwierdzić trzeba, że jego zeznania wspierały twierdzenia oskarżonego o pozorności zawartych umów, które faktycznie były umowami pożyczki, a pozostawały w sprzeczności z zeznaniami pokrzywdzonego, który twierdził, że zawarł przedmiotowe umowy ponieważ był zainteresowany nabyciem samochodów i nieruchomości w korzystnej cenie, a przekazane oskarżonemu pieniądze stanowiły zaliczki na poczet przyrzeczonych umów sprzedaży. Dostrzeżenie tych rozbieżności, ich wyjaśnienie i prawidłowe ustalenie faktów we wskazanym zakresie ma kluczowe znaczenie dla rozstrzygnięcia sprawy i ustalenia odpowiedzialności oskarżonego w zakresie zarzuconych mu czynów. Gdyby bowiem okazało się, w efekcie dostrzeżenia wszystkich dowodów i ich prawidłowej oceny, że zawarte umowy miały charakter pozorny i akceptował to pokrzywdzony, to przecież są to okoliczności, które mają wpływ na ustalenie, czy został wprowadzony w błąd przez oskarżonego, na czym to wprowadzenie w błąd polegało, czy pokrzywdzony był świadomy ryzyka, które podejmuje udzielając pożyczek oskarżonemu. Uwagę zwraca również, że w przypadku czynów zarzuconych I. T. w pkt 7 do 9, a następnie przypisanych w pkt V wyroku, Sąd Okręgowy nie pochylił się nad tym na czym miało polegać wprowadzenie w błąd pokrzywdzonego przez oskarżonego. Jedynie na podstawie wyroku można wnioskować, że wprowadzenie w błąd dotyczyło w każdym przypadku zamiaru wywiązania się z zaciągniętego zobowiązania. Jeśli tak, to na podstawie wyroku, w tym uzasadnienia, można wnioskować, że miało to polegać to na tym, iż pokrzywdzony spodziewał się, że I. T. nabędzie samochody, a następnie mu je odsprzeda i wyda w zakreślonych umowami terminach, a pieniądze przekazane oskarżonemu zostaną zaliczone na poczet ceny, jak i sprzeda mu udział w nieruchomości oraz podobnie jak w wypadku poprzednich umów, przekazane pieniądze zostaną zaliczone na poczet ceny. Tego rodzaju wnioskowanie może się jednak okazać zawodne, gdyby okazało się, że intencją stron zawierających umowy było faktycznie zawarcie umów pożyczki.</a:t>
            </a:r>
          </a:p>
          <a:p>
            <a:r>
              <a:rPr lang="pl-PL" dirty="0"/>
              <a:t>Aby prawidłowo ocenić charakter zawartych umów, a także właściwie ocenić wiarygodność wyjaśnień oskarżonego, jak i zeznań świadków, należało zwrócić uwagę na treść tych dowodów, co nie stało się udziałem Sądu I instancji.</a:t>
            </a:r>
          </a:p>
          <a:p>
            <a:r>
              <a:rPr lang="pl-PL" dirty="0"/>
              <a:t>W przypadku umowy dotyczącej samochodu ciężarowego marki B. (...) (kopia k. 432-436) konieczne był dostrzeżenie i przeanalizowanie zapisów zawartych:</a:t>
            </a:r>
          </a:p>
          <a:p>
            <a:r>
              <a:rPr lang="pl-PL" dirty="0"/>
              <a:t>1) w § 1, w którym został opisany stan prawny samochodu, co do którego M. C. (1) oświadczył, że jest mu znany,</a:t>
            </a:r>
          </a:p>
          <a:p>
            <a:r>
              <a:rPr lang="pl-PL" dirty="0"/>
              <a:t>2) w § 2, z którego wynikało, że I. T. zobowiązał reprezentowaną przez siebie spółkę do sprzedaży M. C. (1) powyższego samochodu, pod warunkiem, że w terminie do dnia 28 lutego 2017 r. (...) Spółka jawna nabędzie go, przy czym w przypadku niespełnienia się tego warunku zaznaczono, że umowa przedwstępna ulegnie rozwiązaniu,</a:t>
            </a:r>
          </a:p>
          <a:p>
            <a:r>
              <a:rPr lang="pl-PL" dirty="0"/>
              <a:t>3) w § 3, w którym określono, że zawarcie umowy przyrzeczonej sprzedaży nastąpi w terminie do 28 lutego 2017 r.,</a:t>
            </a:r>
          </a:p>
          <a:p>
            <a:r>
              <a:rPr lang="pl-PL" dirty="0"/>
              <a:t>4) w § 4, w którym zawarto zobowiązanie do wydania przedmiotu umowy M. C. (1) do 28 października 2015 r.,</a:t>
            </a:r>
          </a:p>
          <a:p>
            <a:r>
              <a:rPr lang="pl-PL" dirty="0"/>
              <a:t>5) § 5, w którym strony ustaliły cenę umowy na kwotę stanowiącą sumę: kwot stanowiących zaliczki wpłacone przez M. C. (1) w łącznej kwocie 100 000 zł, kwot stanowiących raty za wynagrodzenie pieniężne z tytułu umowy leasingu operacyjnego numer (...) z 10 marca 2014 r. i kwoty wykupu przedmiotu leasingu od Finansującego, o ile kwota wykupu zostanie zapłacona przez M. C. (1). M. C. (1) zobowiązał się do zapłaty spółce 76 000 zł i 24 000 zł, które miały być traktowane jako zaliczka na poczet ceny, w przypadku zawarcia umowy przyrzeczonej miały być zaliczone na poczet ceny,</a:t>
            </a:r>
          </a:p>
          <a:p>
            <a:r>
              <a:rPr lang="pl-PL" dirty="0"/>
              <a:t>6) § 6, w którym strony zastrzegły, że w spółce przysługuje do 27 stycznia 2016 r. umowne prawo odstąpienia od umowy za zapłatą kupującemu, w terminie 7 dni od dnia odstąpienia od tej umowy, odstępnego w kwocie 128 000 zł, bez obowiązku zwrotu już zapłaconych zaliczek na poczet ceny,</a:t>
            </a:r>
          </a:p>
          <a:p>
            <a:r>
              <a:rPr lang="pl-PL" dirty="0"/>
              <a:t>7) § 7, w którym strony postanowiły, że w czasie trwania umowy przedwstępnej spółka będzie płacić na rzecz Finansującego raty za wynagrodzenie pieniężne z tytułu opisanej umowy leasingu.</a:t>
            </a:r>
          </a:p>
          <a:p>
            <a:r>
              <a:rPr lang="pl-PL" dirty="0"/>
              <a:t>Niezbędne też było dostrzeżenie, że 25 stycznia 2016 r. doszło do zawarcia przez I. T., działającego w imieniu i na rzecz spółki: (...) Spółka z o.o. a M. C. (1) umowy zmieniającej umowę przedwstępną sprzedaży z 27 października 2015 r. Konieczne było w szczególności zwrócenie uwagi na zapisy zawarte:</a:t>
            </a:r>
          </a:p>
          <a:p>
            <a:r>
              <a:rPr lang="pl-PL" dirty="0"/>
              <a:t>1) w § 1, gdzie odwołano się do treści umowy z 27 października 2015 r., poprzez wskazanie, że strony tej umowy zawarły ją pod warunkiem, że w terminie do 28 stycznia 2016 r. spółka nabędzie samochód (...), jak i, że zawarcie umowy przyrzeczonej nastąpi w terminie do 28 stycznia 2016 r. Ponadto I. T. oświadczył, że Spółka (...) Sp. z o.o. jest tożsama ze spółką (...). j, złożył zapewnienie, że reprezentowana przez niego spółka nadal istnieje, stan prawny tej spółki ujawniony w KRS do chwili obecnej nie uległ żadnym zmianom,</a:t>
            </a:r>
          </a:p>
          <a:p>
            <a:r>
              <a:rPr lang="pl-PL" dirty="0"/>
              <a:t>2) w § 2, w którym nadano zmienione brzmienie § 3 i 5, z ten sposób, że strony postanowiły, że zawarcie umowy przyrzeczonej nastąpi w terminie do 28 lutego 2016 r., a zapisy dotyczące ceny zostały uzupełnione przez wskazanie, że M. C. (1) zobowiązuje się zapłacić spółce część reszty ceny w kwocie 8 000 zł w terminie do 25 stycznia 2016 r., strony ustaliły, że ta kwota będzie traktowana tak, jak zaliczka na poczet ceny, w przypadku zawarcia umowy przyrzeczonej ta kwota wpłacona tytułem zaliczki zostanie zaliczona na poczet ceny.</a:t>
            </a:r>
          </a:p>
          <a:p>
            <a:r>
              <a:rPr lang="pl-PL" dirty="0"/>
              <a:t>W przypadku umowy przedwstępnej sprzedaży z 25 stycznia 2016 r. dotyczącej samochodu (...) marki B. (...), zawartej pomiędzy I. T. działającym w imieniu i na rzecz spółki (...) Sp. z o.o. </a:t>
            </a:r>
            <a:r>
              <a:rPr lang="pl-PL" dirty="0" err="1"/>
              <a:t>Sp.j</a:t>
            </a:r>
            <a:r>
              <a:rPr lang="pl-PL" dirty="0"/>
              <a:t>. a M. C. (1) (kopia k. 449-453) konieczne było zwrócenie uwagi na zapisy zawarte w § 1 do 6 i 8, które brzmiały podobnie, jak w przypadku pierwszej umowy, przy czym wskazano, że zawarcie umowy przyrzeczonej nastąpi w terminie do 28 lutego 2016 r., wydanie przedmiotu umowy nastąpi do 28 lutego 2016 r., cenę ustalono na kwotę stanowiącą sumę kwot stanowiących zaliczki wpłacone przez M. C. (1) w łącznej kwocie 100 000 zł, kwot stanowiących raty za wynagrodzenie pieniężne z tytułu umowy leasingu operacyjnego numer (...) z 25 stycznia 2015 r. i kwoty wykupu przedmiotu leasingu od Finansującego, o ile ta kwota zostanie zapłacona przez M. C. (1); termin dla spółki dla odstąpienia od umowy przedwstępnej zakreślono do 28 lutego 2016 r., za zapłatą odstępnego w kwocie 108 000 zł. Istotne też jest dostrzeżenie, że strony przewidziały, że możliwe jest odstąpienie przez spółkę od umów, w zakreślonych terminach, co przemawiało za tym, że M. C. (1) brał pod uwagę, że może nie dojść do przeniesienia na niego własności samochodów. Jeśli tak to niezbędne jest rozważenie, czy był świadomy ryzyka związanego z przekazaniem znacznych kwot pieniężnych I. T.</a:t>
            </a:r>
          </a:p>
          <a:p>
            <a:r>
              <a:rPr lang="pl-PL" dirty="0"/>
              <a:t>W odniesieniu do pierwszej umowy, wyjaśnienia wymagało dlaczego pierwotnie odmiennie, od następnie dokonanej zmiany (28 stycznia 2016 r.) określono datę ziszczenia się warunku w postaci nabycia samochodu, jak i datę zawarcia umowy przyrzeczonej, które oznaczono na 28 lutego 2017 r.</a:t>
            </a:r>
          </a:p>
          <a:p>
            <a:r>
              <a:rPr lang="pl-PL" dirty="0"/>
              <a:t>Istotne było także rozważenie, czy możliwe jest, by M. C. (1) zawierający umowy przedwstępne warunkowej sprzedaży samochodów, znając stan prawny związany z zawartymi umowami leasingu - mógł oczekiwać, że nabycie samochodów przez spółkę od Finansującego nastąpi w pierwszym przypadku 28 lutego 2017 r., bądź jak ostatecznie ustalono 28 stycznia 2016 r., a w konsekwencji zawarcie pierwszej umowy przyrzeczonej nastąpi 28 lutego 2017 r. bądź jak ostatecznie ustalono 28 lutego 2016 r., a w drugim przypadku, że zawarcie umowy przyrzeczonej nastąpi 28 lutego 2016 r. Warto zauważyć, że już według harmonogramu spłat B. (...) w przypadku B. (...) (k.438-439) płatność ostatniej raty miała nastąpić 20 lutego 2017 r. Natomiast zgodnie z umową leasingu z 2 stycznia 2014 r., która dotyczyła B. (...), okres leasingu określono na 42 miesiące od podpisania protokołu odbioru przedmiotu leasingu, a więc już na tej podstawie można było wnioskować, że koniec tej umowy, a zatem i zakończenie spłat rat leasingowych przewidziano na około koniec lutego 2017 r. (k. 531-532 kopia umowy leasingu; brak harmonogramu spłaty uniemożliwia bardziej precyzyjne ustalenie). Trzeba też zauważyć, że pokrzywdzony zawierając przedmiotowe umowy godził się z tym, że może nie dojść do zawarcia umów przyrzeczonych, skoro strony ustaliły, że spółka może od umowy odstąpić do wskazanych dat. Istotne jest też rozważenie, za jaką cenę pokrzywdzony miał nabyć wymienione samochody, zważywszy na treść jego zeznań.</a:t>
            </a:r>
          </a:p>
          <a:p>
            <a:r>
              <a:rPr lang="pl-PL" dirty="0"/>
              <a:t>Poza percepcją Sądu pierwszej instancji pozostały zeznania M. C. (1), z których wynikało, że I. T. za samochody chciał od niego, za B. (...) 100 000 zł, za B. (...) 100 000 zł, w pierwszym przypadku miał spłacić leasing do 20 lipca 2017 r. Podpisując umowę przedwstępną sprzedaży udziałów mieszkania I. T. tłumaczył, że nie ma pieniędzy i chce to sprzedać za 108 000 zł (k. 486-487). Ponownie słuchany M. C. (1) wskazał, że samochód B. (...) chciał kupić dla narzeczonej. I. T. do 28 lutego 2017 r. miał wykupić z leasingu ten samochód i przenieść własność na niego. Potem poprosił go o przedłużenie terminu na wykup. Zgodził się i 25 stycznia 2015 r. zawarli umowę zmieniającą umowę przedwstępną. Zgodnie ze zmienioną umową T. miał dokonać wykupu samochodu do 28 lutego 2016 r. Również samochód B. (...) I. T. miał nabyć do 28 lutego 2016 r. i przenieść na niego własność (k. 534-536). W toku rozprawy M. C. (1) twierdził m.in., że oskarżony miał przekazać mu samochód B. (...) za 100 000 zł, do przekazania za tą kwotę, I. T. do czasu rozwiązania umowy leasingowej miał płacić wszelkie raty, a samochód miał stać u niego. Po około miesiącu T. chciał w ten sam sposób odstąpić mu samochód B. (...) tłumacząc, że ma problemy finansowe i raty leasingu go przerastają. Wyznaczyli termin, zapisali go w umowie, tu cena była również 100 000 zł. T. zaproponował, że może mu sprzedać udział w mieszkaniu w B., tłumacząc, że pieniądze są mu potrzebne tytułem załatwienia spraw leasingowych i innych. To była również kwota 100 000 zł. Doszło do zawarcia umowy, kupił ten udział w mieszkaniu. Stwierdził, że w jego ocenie samochody na dzień podpisania umowy były warte po 200 000 zł każdy. Dlaczego nie miał kupić samochodu za 100 000 zł, jeśli jego wartość była 200 000 zł (k. 1763-1764). Słuchany następnie w czasie rozprawy M. C. (1) zaprzeczał, aby któryś z samochodów miał być wydany za 2 lata od umowy. Zawierając umowę na (...) dali sobie miesiąc czasu, na B. (...) też chyba był to miesiąc. W umowie, w której wskazano, że zawarcie umowy nastąpi w 2017 r. jest pomyłka notarialna. To była pomyłka notariusza. W przypadku B. (...) 100 000 zł miało być na pokrycie kosztów leasingu, po rozliczeniu samochód miał stać się własnością T. i wówczas mogło dojść do jego sprzedaży. Umowa dotycząca B. (...) była podobna. Cena samochodów wynosiła po 100 000 zł, była okazyjna. Umowę na B. (...) przygotował notariusz, bardziej z udziałem T., ma jakieś błędy. On umawiał się inaczej (k. 2241v-2242).</a:t>
            </a:r>
          </a:p>
          <a:p>
            <a:r>
              <a:rPr lang="pl-PL" dirty="0"/>
              <a:t>Jak wynika z analizy przytoczonych fragmentów zeznań pokrzywdzonego, pozostawały one częściowo w sprzeczności z treścią zawartych umów, ale też były wewnętrznie sprzeczne, jeśli chodzi o datę, w której miało dojść do zawarcia pierwszej przyrzeczonej umowy. Również mając to na uwadze należało ocenić, w jakiej części zgromadzone dowody zasługują na wiarę, a w konsekwencji jaki charakter faktycznie miały zawarte umowy. Dopiero wówczas możliwe było ustalenie, czy i w jaki sposób oskarżony wprowadził pokrzywdzonego w błąd oraz, czy to wprowadzenie w błąd doprowadziło M. C. (1) do niekorzystnego rozporządzenia mieniem.</a:t>
            </a:r>
          </a:p>
          <a:p>
            <a:r>
              <a:rPr lang="pl-PL" dirty="0"/>
              <a:t>W przypadku umowy przedwstępnej sprzedaży udziału wynoszącego 1/2 części lokalu mieszkalnego stanowiącego odrębną nieruchomość - w B. ul. (...) pod numerem (...) zawartej w formie aktu notarialnego Rep. A nr (...) w dniu 25 stycznia 2016 r. (kopia wypisu k. 459- 462), pomiędzy I. T. a M. C. (1) uwagę należało zwrócić w szczególności na zapisy zawarte w § 1, 3, 4, 5. Uważnej analizy wymaga zwłaszcza zapis znajdujący się w § 3, w którym strony oświadczyły, że zawarcie umowy przyrzeczonej nastąpi do 28 lutego 2016 r., w § 4, w którym strony cenę ustaliły na 108 000 zł, M. C. (1) oświadczył, że zapłacił sprzedawcy przy zawarciu umowy przedwstępnej sprzedaży kwotę 108 000 zł, tytułem zaliczki, co I. T. potwierdził, w § 5, w którym strony zastrzegły, że I. T. przysługuje w terminie do 28 lutego 2016 r. prawo odstąpienia od umowy przedwstępnej sprzedaży za zwrotem zaliczki i jednocześnie strony ustaliły, że oświadczenie o odstąpieniu powinno być złożone M. C. (1) z jednoczesnym zwrotem zaliczki.</a:t>
            </a:r>
          </a:p>
          <a:p>
            <a:r>
              <a:rPr lang="pl-PL" dirty="0"/>
              <a:t>Istotne było zwrócenie uwagi na to, że zgodnie z zeznaniami M. C. (1), wpłacone zaliczki stanowiły całość ceny zakupu samochodów i udziału w mieszkaniu. W tym kontekście konieczne było nie tylko dostrzeżenie, że zeznania w tej treści nie pokrywały się z umowami przedwstępnymi sprzedaży warunkowej samochodów, ale także rozważenie w świetle zasad doświadczenia życiowego, czy pokrzywdzony w zaistniałej sytuacji był świadomy ryzyka, które podejmuje przekazując oskarżonemu tak duże kwoty pieniędzy, według niego równoważne cenie przyszłego zakupu, zwłaszcza, gdy według niego I. T. informował go, że jest w trudnej sytuacji finansowej.</a:t>
            </a:r>
          </a:p>
          <a:p>
            <a:r>
              <a:rPr lang="pl-PL" dirty="0"/>
              <a:t>Sąd Okręgowy powinien był jednocześnie zwrócić uwagę na argumenty obrońcy oskarżonego (k. 2256-2257), które miały przemawiać za tym, że zawarte umowy stanowiły w istocie umowy pożyczki.</a:t>
            </a:r>
          </a:p>
          <a:p>
            <a:r>
              <a:rPr lang="pl-PL" dirty="0"/>
              <a:t>Postępowanie dotknięte wymienionymi uchybieniami nie spełniało wymogu rzetelnego procesu i bez wątpienia wymaga powtórzenia, w zakresie czynów zarzuconych w pkt 7 do 9 oskarżenia, przewodu sądowego w całości.</a:t>
            </a:r>
          </a:p>
          <a:p>
            <a:r>
              <a:rPr lang="pl-PL" dirty="0"/>
              <a:t>Podobnie krytycznie trzeba ocenić proces przed Sądem Okręgowym w zakresie czynu zarzuconego w pkt 5 oskarżenia, przypisanego oskarżonemu, obok innych przestępstw z </a:t>
            </a:r>
            <a:r>
              <a:rPr lang="pl-PL" dirty="0">
                <a:hlinkClick r:id="rId8"/>
              </a:rPr>
              <a:t>art. 284 § 2</a:t>
            </a:r>
            <a:r>
              <a:rPr lang="pl-PL" dirty="0"/>
              <a:t> k.k. w ramach ciągu przestępstw, w pkt III wyroku.</a:t>
            </a:r>
          </a:p>
          <a:p>
            <a:r>
              <a:rPr lang="pl-PL" dirty="0"/>
              <a:t>W tym wypadku, przeprowadzone postępowanie dowodowe było dotknięte istotnym brakiem dowodowym, co nie pozwalało prawidłowo ocenić pozostałych dowodów zgromadzonych w sprawie. Sąd I instancji nie starał się wyjaśnić, czy faktycznie oskarżony w dniu 29 lipca 2015 r., sprzedając samochód marki S. (...) (...) J. P. dokonał jego przywłaszczenia na szkodę S. S. (1) i A. D.</a:t>
            </a:r>
          </a:p>
          <a:p>
            <a:r>
              <a:rPr lang="pl-PL" dirty="0"/>
              <a:t>W pierwszej kolejności kluczowe było przeprowadzenie dowodów, poddanie ich prawidłowej ocenie, które pozwalały na ustalenie, czy samochód ten stanowił własność (...) Banku S.A., jeśli tak to od kiedy i jakie były tego konsekwencje.</a:t>
            </a:r>
          </a:p>
          <a:p>
            <a:r>
              <a:rPr lang="pl-PL" dirty="0"/>
              <a:t>Oczywiste jest, że gdyby w czasie zawierania umowy pożyczki i przewłaszczenia na zabezpieczenie tej umowy wskazanego pojazdu pomiędzy I. T. a S. S. (1) i A. D. stanowił on własność wymienionego Banku, wówczas nie mogłoby dojść do przywłaszczenia w ustalonej przez Sąd Okręgowy dacie, podobnie jak nie mogłoby dojść do popełnienia tego przestępstwa na szkodę ustalonych przez ten Sąd pokrzywdzonych. W przypadku natomiast ustalenia, że w dacie zawarcia umowy ze S. S. (1) i A. D. samochód nie stanowił własności Banku, konieczne było rozważenie, czy stał się on własnością wymienionych na skutek zawartej z nimi umowy, a dopiero wówczas możliwe było prawidłowe ustalenie podmiotu pokrzywdzonego sprzedażą samochodu J. P.</a:t>
            </a:r>
          </a:p>
          <a:p>
            <a:r>
              <a:rPr lang="pl-PL" dirty="0"/>
              <a:t>Dokonując ustaleń faktycznych, Sąd I instancji oparł się na bardzo pobieżnej analizie dokumentacji bankowej z k. 2046-20162, czego efektem było wyłącznie zauważenie, że przedmiotowy samochód stanowił zabezpieczenie umowy kredytu niekonsumenckiego, zawartej 29 sierpnia 2014 r. pomiędzy (...) Bank S.A. a (...) </a:t>
            </a:r>
            <a:r>
              <a:rPr lang="pl-PL" dirty="0" err="1"/>
              <a:t>sp.j</a:t>
            </a:r>
            <a:r>
              <a:rPr lang="pl-PL" dirty="0"/>
              <a:t>. Na jej podstawie udzielono kredytu na okres 48 miesięcy, w kwocie 94 936,28 zł na zakup wskazanego samochodu. Zgodnie z § 9 umowy kredytobiorca przenosił pod warunkiem zawieszającym na bank prawo własności pojazdu dla zabezpieczenia zwrotu kredytu. W przypadku ziszczenia się warunku, czyli opóźnienia w spłacie kredytu, wydania orzeczenia uprawniającego do wszczęcia egzekucji, złożenia wniosku o upadłość, kredytobiorca zobowiązany był do natychmiastowego wydania samochodu. Umowa wypowiedziana została w dniu 1 lutego 2016 r. Zaległość w chwili wypowiedzenia wynosiła 10 449,35 zł. W dniu 18 lutego 2016 r. wystawione zostało przez Bank wezwanie do wydania samochodu (k. 6-7 uzasadnienia zaskarżonego wyroku). Ustalenia te świadczyły o tym, że Sąd Okręgowy nie starał się wyjaśnić, czy i kiedy doszło faktycznie do ziszczenia się warunku zawieszającego.</a:t>
            </a:r>
          </a:p>
          <a:p>
            <a:r>
              <a:rPr lang="pl-PL" dirty="0"/>
              <a:t>Sąd I instancji, po uzyskaniu informacji, że przed Sądem Rejonowym Gdańsk - Północ w Gdańsku, w sprawie o sygn. akt II K 1240/16, toczy się postępowanie przeciwko I. T., którego przedmiotem jest przedstawiony mu zarzut przywłaszczenia w nieustalonym miejscu i czasie, jednak nie wcześniej niż 1 lutego 2016 r., tego samego samochodu tyle, że na szkodę (...) Bank (...) S.A. uzyskał akta tego postępowania, część dowodów z tych akt, po ich skopiowaniu, została włączona w poczet materiału dowodowego w niniejszej sprawie. Rzecz jednak w tym, że nie spowodowało to właściwej refleksji ze strony Sądu, która nakazywała jednoznaczne ustalenie, czy i kiedy rzeczywiście i na czyją szkodę doszło do przywłaszczenia przedmiotowego samochodu. Na marginesie należało tylko poczynić uwagę, że postępowanie, które toczyło się przed Sądem Rejonowym Gdańsk - Północ w Gdańsku nie zakończyło się dotąd, w dniu 31 lipca 2019 r. zapadł nieprawomocny wyrok uniewinniający, przy czym zostało zainicjowane postępowanie odwoławcze.</a:t>
            </a:r>
          </a:p>
          <a:p>
            <a:r>
              <a:rPr lang="pl-PL" dirty="0"/>
              <a:t>W przekonaniu Sądu odwoławczego niezbędne było nie tylko dostrzeżenie treści § 9 umowy kredytu niekonsumenckiego z 29 sierpnia 2014 r. (k. 2046-2052), zgodnie z którym kredytobiorca dla zabezpieczenia zwrotu kredytu, przenosi pod warunkiem zabezpieczającym na Bank prawo własności samochodu, a ziszczenie się warunku zabezpieczającego nastąpi m.in. w dniu, w którym kredytobiorca pozostaje w 25 dniowym opóźnieniem z zapłatą raty kredytu, ale też zauważenie dokumentu z Banku, w którym na podstawie ksiąg rachunkowych Banku stwierdzono, że 27 marca 2015 r. kredytobiorca (...) I. T. P. T. (1) </a:t>
            </a:r>
            <a:r>
              <a:rPr lang="pl-PL" dirty="0" err="1"/>
              <a:t>Sp.j</a:t>
            </a:r>
            <a:r>
              <a:rPr lang="pl-PL" dirty="0"/>
              <a:t>. pozostawał w 25 dniowej zwłoce z zapłatą kredytu (k. 2057), a także treści zeznań M. H. (2) - przedstawiciela pełnomocnika (...) Banku (...) S.A. (k. 2069-2072), który twierdził, że prawo własności samochodu przeszło na Bank 27 marca 2015 r. Jednocześnie konieczne było zwrócenie uwagi na dalsze zapisy § 9, a zwłaszcza na ustępy 3, 4 i 12. W szczególności istotny jest zapis zawarty w ustępie 4, w którym zadecydowano, że jeżeli kredytobiorca po przejściu pojazdu na własność Banku niezwłocznie zapłaci wszelkie wymagane należności z tytułu umowy kredytu, własność pojazdu przejdzie z powrotem na kredytobiorcę, po złożeniu odpowiedniego oświadczenia przez Bank. Według ustępu 12 kredytobiorca zobowiązany jest nie dokonywać zbycia pojazdu lub obciążania go jakimkolwiek prawem bez uprzedniej zgody Banku (k. 2049). Jednocześnie Sąd orzekający w sprawie winien był mieć na uwadze treść </a:t>
            </a:r>
            <a:r>
              <a:rPr lang="pl-PL" dirty="0">
                <a:hlinkClick r:id="rId52"/>
              </a:rPr>
              <a:t>art. 93</a:t>
            </a:r>
            <a:r>
              <a:rPr lang="pl-PL" dirty="0"/>
              <a:t> k.c. zgodnie z którym, jeśli strona, której zależy na nieziszczeniu się warunku, przeszkodzi w sposób sprzeczny z zasadami współżycia społecznego ziszczeniu się warunku, następują skutki takie, jakby warunek się ziścił.</a:t>
            </a:r>
          </a:p>
          <a:p>
            <a:r>
              <a:rPr lang="pl-PL" dirty="0"/>
              <a:t>Gdyby Sąd Okręgowy dostrzegł treść wymienionych dowodów, a jednocześnie miał na względzie przytoczony przepis Kodeksu cywilnego mógłby rozstrzygnąć, czy warunek przejścia samochodu na własność Banku ziścił się 27 marca 2015 r., jak i, czy jego przewłaszczenie na zabezpieczenie umowy pożyczki na rzecz S. S. (1) i A. D. mogło stanowić przeszkodę do jego ziszczenia. To z kolei pozwoliłoby na ustalenie, podmiotu pokrzywdzonego sprzedażą tego pojazdu J. P. 29 lipca 2015 r.</a:t>
            </a:r>
          </a:p>
          <a:p>
            <a:r>
              <a:rPr lang="pl-PL" dirty="0"/>
              <a:t>Zaznaczyć trzeba, że dla dokonania jednoznacznego ustalenia pokrzywdzonego w sprawie konieczne było uzyskanie dodatkowych informacji z V. Banku, w kontekście ustępu 4 § 9 umowy, a więc dotyczących tego, czy oskarżony po uchybieniu płatności w marcu 2015 r. zapłacił wymagane należności z tytułu umowy kredytu, a Bank złożył odpowiednie oświadczenie, co mogło spowodować przejście własności pojazdu z powrotem na kredytobiorcę. W tym zakresie, Sąd I instancji nie wykazał się odpowiednią inicjatywą dowodową. O ile można było wnioskować, że oskarżony dokonał zapłaty wymaganych należności na podstawie wykazu wpłat z 5 maja 2016 r. (k. 2062), to brak informacji na temat wspomnianego oświadczenia Banku.</a:t>
            </a:r>
          </a:p>
          <a:p>
            <a:r>
              <a:rPr lang="pl-PL" dirty="0"/>
              <a:t>Dopiero przeprowadzenie postępowania dowodowego w powyższym zakresie i dokonanie prawidłowej oceny wymienionych wyżej dowodów pozwoli na prawidłową ocenę pozostałych i rozstrzygnięcie sprawy.</a:t>
            </a:r>
          </a:p>
          <a:p>
            <a:r>
              <a:rPr lang="pl-PL" dirty="0"/>
              <a:t>Mając wskazane wyżej uchybienia na uwadze, Sąd odwoławczy kierując się treścią </a:t>
            </a:r>
            <a:r>
              <a:rPr lang="pl-PL" dirty="0">
                <a:hlinkClick r:id="rId50"/>
              </a:rPr>
              <a:t>art. 437 § 2</a:t>
            </a:r>
            <a:r>
              <a:rPr lang="pl-PL" dirty="0"/>
              <a:t> k.p.k. uchylił rozstrzygnięcia z pkt I </a:t>
            </a:r>
            <a:r>
              <a:rPr lang="pl-PL" dirty="0" err="1"/>
              <a:t>i</a:t>
            </a:r>
            <a:r>
              <a:rPr lang="pl-PL" dirty="0"/>
              <a:t> V, a także w pkt III odnoszące się do czynu z pkt 5 oskarżenia i w tej części przekazał sprawę do ponownego rozpoznania Sądowi Okręgowemu w Gdańsku. W konsekwencji niezbędne stało się także uchylenie rozstrzygnięć o karach łącznych z pkt VII, o kosztach sądowych z pkt X, jak i w pkt IX w części zasądzającej od I. T. na rzecz oskarżyciela posiłkowego M. C. (1) kwotę 1560 zł tytułem poniesionych wydatków.</a:t>
            </a:r>
          </a:p>
          <a:p>
            <a:r>
              <a:rPr lang="pl-PL" dirty="0"/>
              <a:t>Zadaniem Sądu Okręgowego ponownie rozpoznającego sprawę będzie zatem zastosowanie się do wyżej poczynionych uwag, wskazań i wnikliwe, prawidłowe przeprowadzenie postępowania dowodowego w zakresie niezbędnym do ustalenia winy oskarżonego w zakresie zarzuconych mu czynów, a następnie dokonanie oceny zebranych dowodów według obowiązujących reguł, co pozwoli Sądowi na dokonanie rzetelnych ustaleń faktycznych, właściwą prawnokarną ocenę </a:t>
            </a:r>
            <a:r>
              <a:rPr lang="pl-PL" dirty="0" err="1"/>
              <a:t>zachowań</a:t>
            </a:r>
            <a:r>
              <a:rPr lang="pl-PL" dirty="0"/>
              <a:t> oskarżonego, prawidłowe rozstrzygnięcie odnośnie winy i ewentualnie kary.</a:t>
            </a:r>
          </a:p>
          <a:p>
            <a:r>
              <a:rPr lang="pl-PL" dirty="0"/>
              <a:t>Jednocześnie zaznaczyć trzeba, że Sąd Okręgowy winien uwzględnić również dowody z dokumentów dołączonych i ujawnionych na etapie postępowania odwoławczego, a także rozstrzygnąć wnioski dowodowe zgłoszone na etapie postępowania odwoławczego. Szczególną uwagę Sąd I instancji winien zwrócić na wniosek dowodowy zawarty w pkt 2 apelacji obrońcy oskarżonego, dotyczący przesłuchania w charakterze świadka P. T. (1), co do którego nie było celowe jego przeprowadzanie na etapie postępowania odwoławczego. Podobnie jak na wnioski zawarte w pkt 17 do 19. Przy czym, w tym zakresie, do decyzji Sądu będzie należało, czy za celowe uzna uzyskanie od komorników niezbędnych informacji dotyczących wymienionych postępowań egzekucyjnych, przy uwzględnieniu, że co do części z nich takie zostały uzyskane (k. 375-376, 392-393, 373-374, 504-505), czy za niezbędne uzna uzyskanie akt wymienionych postępowań.</a:t>
            </a:r>
          </a:p>
          <a:p>
            <a:r>
              <a:rPr lang="pl-PL" dirty="0"/>
              <a:t>W zakresie wniosków zawartych w pkt 8, 9 i 10 dla ich rozstrzygnięcia w ponownie przeprowadzonym postępowaniu konieczne jest ich doprecyzowanie przez oskarżonego, np. poprzez wskazanie co do pkt 8 i 9, czego dokładnie chce dowieść oskarżony za pomocą tych dowodów, jaką wiedzą świadkowie dysponują w zakresie braku zamiaru oszustwa, co do pkt 10 - jakie dokładnie okoliczności oskarżony chce udowodnić, przy czym niezbędne jest dostrzeżenie, że zawnioskowany do przesłuchania świadek był już przesłuchiwany w toku postępowania.</a:t>
            </a:r>
          </a:p>
          <a:p>
            <a:r>
              <a:rPr lang="pl-PL" dirty="0"/>
              <a:t>Natomiast, co do dowodów zawnioskowanych w pkt 3 do 7, trzeba zauważyć, że nie wskazano wystarczająco precyzyjnie jakie okoliczności miałyby zostać dowiedzione za ich pomocą. Konieczne jest przy tym dostrzeżenie próby sprecyzowania tych wniosków przez oskarżonego przed Sądem odwoławczym, która wskazuje na to, iż chciałby dowieść za ich pomocą tych samych okoliczności, które wynikają z dokumentów przedłożonych przez oskarżonego w postępowaniu odwoławczym, a związanych z cesją wierzytelności i powództwem przeciwko (...)</a:t>
            </a:r>
          </a:p>
          <a:p>
            <a:r>
              <a:rPr lang="pl-PL" dirty="0"/>
              <a:t>Co do wniosków o przesłuchanie osób wymienionych w pkt 11 do 16, jak i zwrócenia się o dokumenty wymienione w pkt 20, Sąd odwoławczy nie stwierdził błędności rozstrzygnięcia już wydanego w powyższym zakresie przez Sąd I instancji. Nie może mieć znaczenia dla rozstrzygnięcia kwestii sprawstwa oskarżonego w zakresie zarzuconych mu czynów - zachowanie pokrzywdzonego M. C. (1) po czasie, w którym miały zostać popełnione. Natomiast deklaracje PIT M. C. (1) za lata 2015 i 2016 nie są przydatne dla ustalenia, czy faktycznie dysponował pieniędzmi, które miał przekazać I. T.</a:t>
            </a:r>
          </a:p>
          <a:p>
            <a:r>
              <a:rPr lang="pl-PL" dirty="0"/>
              <a:t>Odnosząc się do apelacji pełnomocnika oskarżyciela posiłkowego M. C. (1), z uwagi na treść rozstrzygnięcia Sądu odwoławczego w omówionym zakresie, trzeba stwierdzić, że orzeczenie o jej zasadności byłoby przedwczesne. Jednak nie sposób nie zauważyć, że w aktach sprawy nie występują dowody, które pozwalały Sądowi Okręgowemu na stwierdzenie przeszkody do rozstrzygnięcia wniosku oskarżyciela posiłkowego o naprawienie szkody poprzez zasądzenie kwoty 108 000 zł wraz z odsetkami ustawowymi, którą M. C. (1) przekazał oskarżonemu w związku z umową przedwstępną sprzedaży udziału w nieruchomości (zarzut 9). W tym zakresie, Sąd I instancji zaprezentował wniosek, który tylko w części był prawdziwy, a więc, że pokrzywdzeni nie tylko prowadzili przeciwko oskarżonemu postępowanie cywilne, ale uzyskali już tytuły wykonawcze na podstawie, których prowadzili postępowanie egzekucyjne. Aby można było wnioskować o przeszkodzie do zasądzenia w oparciu o </a:t>
            </a:r>
            <a:r>
              <a:rPr lang="pl-PL" dirty="0">
                <a:hlinkClick r:id="rId47"/>
              </a:rPr>
              <a:t>art. 46 § 1</a:t>
            </a:r>
            <a:r>
              <a:rPr lang="pl-PL" dirty="0"/>
              <a:t> k.k. odszkodowania, w sytuacji złożenia wniosku, należałoby stwierdzić, że roszczenie, którego dochodzi pokrzywdzony, wynikające z popełnienia przestępstwa jest przedmiotem innego postępowania albo o roszczeniu tym prawomocnie orzeczono. O ile roszczenia, związane z przestępstwami zarzuconymi oskarżonemu w pkt 7 i 8 spełniały kryteria określone klauzulą </a:t>
            </a:r>
            <a:r>
              <a:rPr lang="pl-PL" dirty="0" err="1"/>
              <a:t>antykumulacyjną</a:t>
            </a:r>
            <a:r>
              <a:rPr lang="pl-PL" dirty="0"/>
              <a:t> (</a:t>
            </a:r>
            <a:r>
              <a:rPr lang="pl-PL" dirty="0">
                <a:hlinkClick r:id="rId46"/>
              </a:rPr>
              <a:t>art. 415 § 1</a:t>
            </a:r>
            <a:r>
              <a:rPr lang="pl-PL" dirty="0"/>
              <a:t> zd.2 k.p.k.), to brak dowodów, by roszczenie związane z przestępstwem zarzuconym w pkt 9 było przedmiotem innego postępowania. Na powyższą okoliczność winien zwrócić uwagę Sąd I instancji przy ponownym rozpoznaniu sprawy.</a:t>
            </a:r>
          </a:p>
          <a:p>
            <a:r>
              <a:rPr lang="pl-PL" dirty="0"/>
              <a:t>Wracając do apelacji obrońcy oskarżonego trzeba stwierdzić, że w pozostałym zakresie nie zasługiwała na uwzględnienie.</a:t>
            </a:r>
          </a:p>
          <a:p>
            <a:r>
              <a:rPr lang="pl-PL" dirty="0"/>
              <a:t>W pierwszej kolejności trzeba podkreślić, że Sąd Okręgowy nie dopuścił się istotnych uchybień gromadząc materiał dowodowy, a ten pozwolił na merytoryczne rozstrzygnięcie sprawy w części dotyczącej czynów przypisanych I. T. w pkt II, III - w zakresie odnoszącym się do czynów zarzuconych uprzednio w pkt 3 i 4, a także w pkt IV i VI.</a:t>
            </a:r>
          </a:p>
          <a:p>
            <a:r>
              <a:rPr lang="pl-PL" dirty="0"/>
              <a:t>Ustalenia faktyczne dokonane przez Sąd nie wykraczają poza granice swobodnej oceny dowodów, która to ocena nie wykazała istotnych błędów natury faktycznej i logicznej, zgodna była ze wskazaniami wiedzy i doświadczenia życiowego.</a:t>
            </a:r>
          </a:p>
          <a:p>
            <a:r>
              <a:rPr lang="pl-PL" dirty="0"/>
              <a:t>W przedmiotowej sprawie, wbrew przekonaniu obrońcy I. T., nie doszło do obrazy wskazanych w apelacji przepisów prawa procesowego, jak i błędu w ustaleniach faktycznych, które mogły mieć wpływ na treść wyroku. Stan faktyczny w sprawie został ustalony przy uwzględnieniu dowodów zebranych w sprawie, ocenionych w istotnym zakresie swobodnie, a nie dowolnie.</a:t>
            </a:r>
          </a:p>
          <a:p>
            <a:r>
              <a:rPr lang="pl-PL" dirty="0"/>
              <a:t>Uzasadnienie zaskarżonego wyroku zawierało zwięzłe wskazanie, jakie fakty sąd uznał za udowodnione, na jakich w tej mierze oparł się dowodach i dlaczego nie uznał istotnych dla rozstrzygnięcia dowodów przeciwnych, jak też wyjaśnienie podstawy prawnej wyroku.</a:t>
            </a:r>
          </a:p>
          <a:p>
            <a:r>
              <a:rPr lang="pl-PL" dirty="0"/>
              <a:t>Apelacja obrońcy oskarżonego, w której podnosiła zarzuty obrazy przepisów postępowania, nie wykazała, by Sąd przekroczył w istotnym dla rozstrzygnięcia zakresie granice swobodnej oceny dowodów (</a:t>
            </a:r>
            <a:r>
              <a:rPr lang="pl-PL" dirty="0">
                <a:hlinkClick r:id="rId32"/>
              </a:rPr>
              <a:t>art. 7</a:t>
            </a:r>
            <a:r>
              <a:rPr lang="pl-PL" dirty="0"/>
              <a:t> k.p.k.). Zarzuty i argumenty na ich poparcie nie pozwalały też na stwierdzenie, że podstawy wyroku, w zakresie istotnym dla rozstrzygnięcia, nie stanowił całokształt dowodów ujawnionych w toku rozprawy głównej (</a:t>
            </a:r>
            <a:r>
              <a:rPr lang="pl-PL" dirty="0">
                <a:hlinkClick r:id="rId33"/>
              </a:rPr>
              <a:t>art. 410</a:t>
            </a:r>
            <a:r>
              <a:rPr lang="pl-PL" dirty="0"/>
              <a:t> k.p.k.). Swobodna, a więc zgodna z zasadami sformułowanymi w </a:t>
            </a:r>
            <a:r>
              <a:rPr lang="pl-PL" dirty="0">
                <a:hlinkClick r:id="rId32"/>
              </a:rPr>
              <a:t>art. 7</a:t>
            </a:r>
            <a:r>
              <a:rPr lang="pl-PL" dirty="0"/>
              <a:t> k.p.k., ocena materiału dowodowego stanowi uprawnienie Sądu </a:t>
            </a:r>
            <a:r>
              <a:rPr lang="pl-PL" dirty="0" err="1"/>
              <a:t>meriti</a:t>
            </a:r>
            <a:r>
              <a:rPr lang="pl-PL" dirty="0"/>
              <a:t> i pozostaje pod ochroną </a:t>
            </a:r>
            <a:r>
              <a:rPr lang="pl-PL" dirty="0">
                <a:hlinkClick r:id="rId32"/>
              </a:rPr>
              <a:t>art. 7</a:t>
            </a:r>
            <a:r>
              <a:rPr lang="pl-PL" dirty="0"/>
              <a:t> k.p.k. tak długo, dopóki skarżący nie wykaże, iż Sąd ten oparł rozstrzygnięcie bądź na okolicznościach nieujawnionych w toku przewodu sądowego, bądź też ujawnionych, ale ocenionych w sposób sprzeczny ze wskazaniami wiedzy, logiki i doświadczeniem życiowym.</a:t>
            </a:r>
          </a:p>
          <a:p>
            <a:r>
              <a:rPr lang="pl-PL" dirty="0"/>
              <a:t>W przedmiotowej sprawie tego rodzaju okoliczności nie zostały skutecznie wykazane przez skarżącą.</a:t>
            </a:r>
          </a:p>
          <a:p>
            <a:r>
              <a:rPr lang="pl-PL" dirty="0"/>
              <a:t>Mając na uwadze zarzut związany również ze sposobem sporządzenia uzasadnienia zaskarżonego wyroku, który zakwalifikowano jako obrazę przepisów postępowania w postaci </a:t>
            </a:r>
            <a:r>
              <a:rPr lang="pl-PL" dirty="0">
                <a:hlinkClick r:id="rId32"/>
              </a:rPr>
              <a:t>art. 7</a:t>
            </a:r>
            <a:r>
              <a:rPr lang="pl-PL" dirty="0"/>
              <a:t> k.p.k. w zw. z </a:t>
            </a:r>
            <a:r>
              <a:rPr lang="pl-PL" dirty="0">
                <a:hlinkClick r:id="rId33"/>
              </a:rPr>
              <a:t>art. 410</a:t>
            </a:r>
            <a:r>
              <a:rPr lang="pl-PL" dirty="0"/>
              <a:t> k.p.k. w zw. z </a:t>
            </a:r>
            <a:r>
              <a:rPr lang="pl-PL" dirty="0">
                <a:hlinkClick r:id="rId34"/>
              </a:rPr>
              <a:t>art. 424 § 1</a:t>
            </a:r>
            <a:r>
              <a:rPr lang="pl-PL" dirty="0"/>
              <a:t> k.p.k. trzeba w pierwszej kolejności przypomnieć, że przedmiotem kontroli odwoławczej jest wyrok, a nie samo uzasadnienie, ewentualne nieprawidłowości w jego sporządzeniu nie oznaczają nieprawidłowości wyroku, to materiał dowodowy zgromadzony w sprawie, stanowiący podstawę dowodową wyroku, powinien decydować o trafności zawartych w nim rozstrzygnięć, a nie sam dokument w postaci uzasadnienia. Stanowisko to znajduje potwierdzenie w fakcie, że uzasadnienie jest sporządzane po wydaniu wyroku, a zatem nie może mieć wpływu na jego treść. Oczywiście pewne braki uzasadnienia, jak brak istotnych ustaleń faktycznych, brak oceny istotnych dowodów, mogą, ale nie muszą wskazywać na zaistnienie istotnych uchybień związanych z etapem wyrokowania.</a:t>
            </a:r>
          </a:p>
          <a:p>
            <a:r>
              <a:rPr lang="pl-PL" dirty="0"/>
              <a:t>W niniejszej sprawie, w zakresie czynów przypisanych I. T. w pkt II, III w części dotyczącej czynów zarzuconych uprzednio w pkt 3 i 4, a także w pkt IV i VI nie stwierdzono takich wad uzasadniania, które stanowiłyby potwierdzenie zaistnienia obrazy przepisów postępowania (</a:t>
            </a:r>
            <a:r>
              <a:rPr lang="pl-PL" dirty="0">
                <a:hlinkClick r:id="rId32"/>
              </a:rPr>
              <a:t>art. 7</a:t>
            </a:r>
            <a:r>
              <a:rPr lang="pl-PL" dirty="0"/>
              <a:t> k.p.k., 410 k.p.k.), która mogłaby mieć wpływ na treść wyroku, świadcząc jednocześnie o zaistnieniu błędów w ustaleniach faktycznych mogących mieć wpływ na tę treść. Zaistnienia takich nie wykazała apelująca.</a:t>
            </a:r>
          </a:p>
          <a:p>
            <a:r>
              <a:rPr lang="pl-PL" dirty="0"/>
              <a:t>Oczywiście duża zwięzłość uzasadnienia zaskarżonego orzeczenia powodowała pewne trudności w przeprowadzeniu kontroli odwoławczej, ale jej nie uniemożliwiała, skoro trafność wyroku, w części nie objętej omówionymi uchyleniami, znajdowała potwierdzenie w zgromadzonym w sprawie materiale dowodowym. Zaprezentowane w uzasadnieniu wywody pozwalały na stwierdzenie jakie fakty Sąd Okręgowy uznał za udowodnione, na jakich oparł się dowodach, dlaczego nie uznał dowodów przeciwnych, zawierały też wyjaśnienie podstawy prawnej wyroku, a także wskazanie okoliczności, które Sąd miał na uwadze przy wymiarze kar.</a:t>
            </a:r>
          </a:p>
          <a:p>
            <a:r>
              <a:rPr lang="pl-PL" dirty="0"/>
              <a:t>Uzasadnienie, choć syntetyczne, ogólnikowe, pozwalało zorientować się jaki proces myślowy, w tym związany z oceną zebranych dowodów, występował po stronie Sądu Okręgowego i doprowadził do wydania wyroku w niniejszej sprawie.</a:t>
            </a:r>
          </a:p>
          <a:p>
            <a:r>
              <a:rPr lang="pl-PL" dirty="0"/>
              <a:t>Odnosząc się do czynu z </a:t>
            </a:r>
            <a:r>
              <a:rPr lang="pl-PL" dirty="0">
                <a:hlinkClick r:id="rId6"/>
              </a:rPr>
              <a:t>art. 272</a:t>
            </a:r>
            <a:r>
              <a:rPr lang="pl-PL" dirty="0"/>
              <a:t> k.k. przypisanego I. T. w pkt II wyroku, przede wszystkim zauważyć trzeba, że oskarżony nie kwestionował faktu przewłaszczenia samochodu marki V. (...) o nr rej. (...) na rzecz S. S. (1) i A. D. w dniu 19 lutego 2015 r. W świetle zawartej wówczas umowy przewłaszczenia (kopia umowy k.13-16) I. T. przeniósł na wymienionych prawo własności ruchomości wymienionych w ustępie 2 od a do d, w wyniku czego wierzyciel stał się właścicielem ruchomości, a więc i wymienionego wyżej samochodu. Jak wyraźnie zapisano w § 4 przewłaszczający przekazał wierzycielowi karty pojazdów. Ten zapis w umowie w połączeniu z faktem wydania kart do trzech pojazdów (za wyjątkiem B.), w tym wymienionego wyżej - nie pozwala, w świetle zasad doświadczenia życiowego, na przyjęcie, że zastawiający cztery samochody, gdy zabezpieczeniem skuteczności zastawu było przekazanie kart pojazdów, ale i kluczyków do samochodów, nie pamiętał, by takiej czynności dokonał, zwłaszcza, że wiązało się to z zabezpieczeniem spłaty pożyczki w niemałej kwocie 372 000 zł. Z tego też powodu na wiarę nie zasługują wyjaśnienia I. T., że kiedy starał się o wydanie zaświadczenia potwierdzającego dane zawarte w zagubionej karcie pojazdu, nie pamiętał, by przekazał kartę od wskazanego samochodu S. S. (1).</a:t>
            </a:r>
          </a:p>
          <a:p>
            <a:r>
              <a:rPr lang="pl-PL" dirty="0"/>
              <a:t>Warto zauważyć, że zgodnie z zawartą umową pożyczki, I. T. zobowiązał się do zwrotu kwoty pożyczki do 19 czerwca 2015 r. (k. 9). Nie sposób uznać, by nie był świadomy tak istotnego warunku umowy. W sposób oczywisty, będąc przedsiębiorcą prowadzącym od lat działalność gospodarczą, zdawał sobie sprawę z tego, że w przypadku jeśli nie wywiąże się z tego warunku umowy wierzyciel wezwie go do wydania przedmiotów zabezpieczenia, a on będzie musiał w tej sytuacji je wydać. Taki warunek wynikał z § 11 umowy przewłaszczenia (k. 15). Doskonale też zdawał sobie sprawę, że konsekwencją przewłaszczania samochodów jest to, że nie może nawet oddać rzeczy użyczonej, a więc będącej przedmiotem przewłaszczenia, osobie trzeciej do używania (k. 15 - § 8 umowy przewłaszczenia), a to oznaczało, iż tym bardziej nie mógł tych przedmiotów sprzedać. To wierzycielowi po wydaniu rzeczy przez przewłaszczającego przysługiwało prawo zbycia przedmiotu przewłaszczenia, jak i zaliczenie uzyskanej ceny na poczet zadłużenia (§ 11 ust. 3 umowy przewłaszczenia). Takie zapisy w umowach pożyczki i przewłaszczenia nie mogły pozostać poza percepcją I. T., ponieważ były oczywiste w przypadku zawierania umowy pożyczki i konieczności uzyskania przez wierzyciela zabezpieczenia jej spłaty. Przekazanie kart pojazdów, kluczyków od samochodów - stanowiło zaś oczywiste zabezpieczenie się przez wierzyciela przed ich usunięciem jako przedmiotów przewłaszczonych, skoro dłużnik mógł z tych przedmiotów nadal korzystać, pozostały w jego posiadaniu.</a:t>
            </a:r>
          </a:p>
          <a:p>
            <a:r>
              <a:rPr lang="pl-PL" dirty="0"/>
              <a:t>Istotne były także zeznania S. S. (1), który jednoznacznie i konsekwentnie wskazywał, że oskarżony przekazał mu 3 karty pojazdów razem z kluczykami do nich oraz kluczyk do samochodu B. bez karty pojazdu, którą zobowiązał się dostarczyć w tym samym dniu, bo jak twierdził zapomniał zabrać ją ze sobą. Równie konsekwentnie S. S. (1) podawał, że jeszcze przed terminem spłaty pożyczki oskarżony około kwietnia - maja 2015 r. poprosił go o wydanie mu karty pojazdu samochodu marki P., tłumacząc to koniecznością przedłużenia umowy ubezpieczenia, nie zwrócił jej (jak się potem wyjaśniło nie była to karta pojazdu dotycząca samochodu sprzedanego W. K., k. 209). Potem chciał też, by S. S. (1) wydał mu kolejną kartę pojazdu z kluczykami, ale ten ich nie wydał. Pokrzywdzony, również konsekwentnie, wskazywał na to, że od czerwca 2015 r. I. T. pozostawał z nim w kontakcie telefonicznym, umawiał się na spotkania w celu spłaty długu, potem nie przyjeżdżał albo przekładał termin, za każdym razem składał deklaracje zapłaty albo wydania pojazdów, ale nie zrealizował obietnic (k.23-24, 271-272 i następne). Zeznania w tej części nie budziły wątpliwości Sądu odwoławczego, zasługiwały na wiarę, z uwagi na ich konsekwencję i logikę, zapisy zawarte w umowie przewłaszczenia, jak i pozostałe zabezpieczone w sprawie dokumenty.</a:t>
            </a:r>
          </a:p>
          <a:p>
            <a:r>
              <a:rPr lang="pl-PL" dirty="0"/>
              <a:t>Trzeba też mieć na uwadze zeznania W. K., który wskazał, że w połowie roku 2015 w serwisie (...) znalazł ogłoszenie dotyczące sprzedaży V. (...) nr rej. (...). W trakcie spotkania z I. T. okazało się, że brakuje kluczyka i karty tego pojazdu. Mimo tych braków, W. K. zdecydował się na zakup, przy czym z ustalonej kwoty sprzedaży zatrzymał 10 000 zł do czasu otrzymania karty pojazdu i kluczyka. Tu zaznaczyć trzeba, że umowa sprzedaży została zawarta 15 lipca 2015 r. Jak wynika z zeznań świadka przez około dwa tygodnie po jej zawarciu dzwonił do I. T. i pytał m.in. o brakującą kartę, a ten zwodził go, że szukają, a w końcu powiedział, że nie znaleźli. Następnie I. T. otrzymał z Wydziału Komunikacji zaświadczenie o utracie pojazdu. Gdy udał się do Wydziału Komunikacji, by zarejestrować pojazd, dowiedział się, że ciąży na nim zajęcie komornicze. Ostatecznie, okazało się, że komornik odzyskał należność w znacznej kwocie, resztę uiścił W. K. z zatrzymanych 10 000 zł i udało się samochód zarejestrować. Nabywając auto, W. K. nie wiedział, że było ono przedmiotem przewłaszczenia (</a:t>
            </a:r>
            <a:r>
              <a:rPr lang="pl-PL" dirty="0" err="1"/>
              <a:t>m.in.k</a:t>
            </a:r>
            <a:r>
              <a:rPr lang="pl-PL" dirty="0"/>
              <a:t>. 233v). Zeznania świadka, jako rzeczowe, logiczne, znajdujące potwierdzenie w zabezpieczonych w sprawie dokumentach zasługiwały na wiarę.</a:t>
            </a:r>
          </a:p>
          <a:p>
            <a:r>
              <a:rPr lang="pl-PL" dirty="0"/>
              <a:t>Powyższe dowody z zeznań świadków pozwoliły na stwierdzenie, że skoro I. T. na przełomie kwietnia - maja 2015 r. poprosił S. S. (1) o zwrot jednej z oddanych mu kart pojazdów, a następnie po jakimś czasie starał się odzyskać od niego kolejną kartę, to z pewnością sprzedając samochód I. K., jak też udając się 20 lipca 2015 r. do Urzędu Miasta S. w celu wydania zaświadczenia potwierdzającego dane zawarte w zagubionej karcie pojazdu - doskonale zdawał sobie sprawę, że karta pojazdu nie została zagubiona, a po prostu znajduje się w posiadaniu S. S. (1). Jednak tak bardzo zależało mu na sprzedaży samochodu, co sam tłumaczył koniecznością spłaty innych zadłużeń, że postanowił podstępnie wyłudzić od urzędnika poświadczenie nieprawdy w postaci zapisu w zaświadczeniu potwierdzającego dane zawarte w karcie o jej zagubieniu. Dowody te w sposób jednoznaczny świadczyły więc o niewiarygodności wyjaśnień oskarżonego, który starał się przekonywać, że nie pamiętał, że kartę pojazdu przekazał S. S. (1). O tym, że wyłudzenie poświadczenia w tym przypadku miało charakter podstępny świadczył nie tyle wniosek o wydanie zaświadczenia potwierdzającego dane zawarte w zagubionej karcie pojazdu marki V. (...) o numerze rejestracyjnym (...) niezbędne do rejestracji (k. 320), ale fakt złożenia przez I. T. oświadczenia, w którym potwierdził, że dokument w postaci karty pojazdu dla wskazanego samochodu zaginął (k. 321). To treść tego oświadczenia spowodowała, że urzędnik uznając je za wiarygodne - wydał przedmiotowe zaświadczenie, wskazując w jego treści, że karta zaginęła (k. 322). Podstępność działania oskarżonego nie budziła jednocześnie wątpliwości w kontekście zaistniałych uprzednio zdarzeń, które przemawiały za tym, że doskonale zdawał sobie sprawę z tego, że przeniósł własność przedmiotowego pojazdu na S. S. (1) i A. D., S. S. (1) posiadał kartę pojazdu, oskarżony nie miał prawa go sprzedać, a na tym mu zależało, zarejestrowanie samochodu bez karty przez nabywcę było niemożliwe, a zatem zdecydował, że złoży oświadczenie o zagubieniu karty, co pozwoli na uzyskanie omawianego zaświadczenia, a tym samym na zarejestrowanie samochodu przez nabywcę.</a:t>
            </a:r>
          </a:p>
          <a:p>
            <a:r>
              <a:rPr lang="pl-PL" dirty="0"/>
              <a:t>Mając powyższe na względzie stwierdzić trzeba, że nie stanowiło uchybienia, które mogło mieć wpływ na treść wyroku, </a:t>
            </a:r>
            <a:r>
              <a:rPr lang="pl-PL" dirty="0" err="1"/>
              <a:t>nieodniesienie</a:t>
            </a:r>
            <a:r>
              <a:rPr lang="pl-PL" dirty="0"/>
              <a:t> się przez Sąd I instancji do dowodów w postaci wypowiedzenia z 27 lutego 2015 r. spółce (...) sp. z o.o. umowy dzierżawy, pisma I. T. z 20 czerwca 2015 r. do r. pr. W. W. - pełnomocnika O. C. Jeśli chodzi o dokumenty nadesłane przez obrońcę do akt sprawy (k. 2250-2310) wraz z wnioskiem o dopuszczenie i przeprowadzenie dowodów w postaci tych dokumentów trzeba zauważyć, że przewodniczący na rozprawie w dniu 22 maja 2018 r. poinformował, że do akt wpłynęły powyższe dokumenty. Trzeba też uwzględnić, że prokurator nie sprzeciwił się ich włączeniu w poczet materiału dowodowego. To pozwalało, na gruncie regulacji zawartej w </a:t>
            </a:r>
            <a:r>
              <a:rPr lang="pl-PL" dirty="0">
                <a:hlinkClick r:id="rId53"/>
              </a:rPr>
              <a:t>art. 368</a:t>
            </a:r>
            <a:r>
              <a:rPr lang="pl-PL" dirty="0"/>
              <a:t> k.p.k. w brzmieniu wówczas obowiązującym uznać, że przewodniczący przychylnie rozstrzygnął o złożonych przez obrońcę wnioskach dowodowych, nawet jeśli dostrzec, że decyzja przewodniczącego powinna była przyjąć formę konkretnego rozstrzygnięcia, a tak się nie stało. Oczywiście, rację należało przyznać apelującej, że konsekwencją przychylnego rozstrzygnięcia wniosków dowodowych obrońcy powinno być postanowienie sądu o ich ujawnieniu na podstawie </a:t>
            </a:r>
            <a:r>
              <a:rPr lang="pl-PL" dirty="0">
                <a:hlinkClick r:id="rId54"/>
              </a:rPr>
              <a:t>art. 394 § 2</a:t>
            </a:r>
            <a:r>
              <a:rPr lang="pl-PL" dirty="0"/>
              <a:t> k.p.k., którego Sąd Okręgowy nie wydał. Tym samym dopuścił się obrazy </a:t>
            </a:r>
            <a:r>
              <a:rPr lang="pl-PL" dirty="0">
                <a:hlinkClick r:id="rId33"/>
              </a:rPr>
              <a:t>art. 410</a:t>
            </a:r>
            <a:r>
              <a:rPr lang="pl-PL" dirty="0"/>
              <a:t> k.p.k., zgodnie, z którym podstawę wyroku może stanowić tylko całokształt okoliczności ujawnionych w toku rozprawy głównej. Rzecz jednak w tym, że uchybienie to nie miało wpływu na treść wyroku, a zatem nie mogło doprowadzić do jego podważenia. W przekonaniu Sądu odwoławczego, okoliczności przywołane przez obrońcę, które miały znajdować potwierdzenie w przedmiotowych dokumentach, nie miały żadnego znaczenia dla oceny zachowania oskarżonego, jego zamiaru, na gruncie przypisanego przestępstwa z </a:t>
            </a:r>
            <a:r>
              <a:rPr lang="pl-PL" dirty="0">
                <a:hlinkClick r:id="rId6"/>
              </a:rPr>
              <a:t>art. 272</a:t>
            </a:r>
            <a:r>
              <a:rPr lang="pl-PL" dirty="0"/>
              <a:t> k.k., a to dlatego, iż jak wynika z analizy przeprowadzonych dowodów oskarżony miał pełną świadomość przekazania S. S. (1) karty pojazdu marki V. (...) o nr rej (...), a zatem bez znaczenia pozostawało to, że jak wskazuje apelująca dokumenty firmowe zostały zatrzymane w biurze dzierżawionym przez spółkę w ramach zastawu w związku z zaległościami dzierżawnymi. Na okoliczność zatrzymania dokumentów, mienia - wskazywał oskarżony w toku postępowania przed sądem (k. 1399). Nie kwestionując zatrzymania mienia (...) sp. z o.o., jak i (...) Sp. z o.o. co miało związek z zawartymi przez te podmioty umowami dzierżawy i najmu, nie sposób przyjąć, że oskarżony mógł choćby przypuszczać, że wśród nich znajduje się karta wskazanego wyżej pojazdu.</a:t>
            </a:r>
          </a:p>
          <a:p>
            <a:r>
              <a:rPr lang="pl-PL" dirty="0"/>
              <a:t>Mając to na uwadze nie stwierdzono, by apelacja obrońcy oskarżonego w powyższym zakresie zasługiwała na uwzględnienie.</a:t>
            </a:r>
          </a:p>
          <a:p>
            <a:r>
              <a:rPr lang="pl-PL" dirty="0"/>
              <a:t>Na uwzględnienie nie zasługiwały również zarzuty przedstawione w apelacji obrońcy odnoszące się do przestępstw przypisanych oskarżonemu w pkt III zaskarżonego wyroku, opisanych w pkt 3 i 4 oskarżenia.</a:t>
            </a:r>
          </a:p>
          <a:p>
            <a:r>
              <a:rPr lang="pl-PL" dirty="0"/>
              <a:t>Przede wszystkim obrońca przestawiając zarzut dowolnej oceny zeznań W. K., jak i T. J. nie przedstawiła rzeczowej argumentacji na jego poparcie. Analiza dość syntetycznego uzasadnienia zaskarżonego wyroku nie świadczy o wadliwej ocenie zeznań tych świadków jako wiarygodnych. Nie wiadomo w jaki sposób dokumenty zgromadzone w sprawie miałyby podważać wiarygodność zeznań wymienionych wyżej świadków. Według obrońcy w zgromadzonym materiale dowodowym istniały sprzeczności. Rzecz jednak w tym, że apelująca nie wskazała o jakie sprzeczności i materiał dowodowy chodzi. Nie jest rolą Sądu odwoławczego domyślanie się co obrońca miała na myśli. Zarówno W. K. (jego zeznania przytoczono wyżej), jak i T. J. opisali okoliczności nabycia od oskarżonego, a dokładnie (...) I. T. P. T. (1) </a:t>
            </a:r>
            <a:r>
              <a:rPr lang="pl-PL" dirty="0" err="1"/>
              <a:t>Sp.j</a:t>
            </a:r>
            <a:r>
              <a:rPr lang="pl-PL" dirty="0"/>
              <a:t>. samochodów osobowych marki V. (...). Pierwszy z nich przytoczył okoliczności związane z kupnem (...) o nr rej (...) w dniu 20 lipca 2015 r., drugi okoliczności nabycia (...) o nr rej (...) w dniu 28 maja 2015 r. Również T. J. nabył wskazany samochód, po znalezieniu oferty jego sprzedaży na jednej ze stron internetowych (k. 224v). Jednocześnie za wiarygodne, Sąd odwoławczy uznał przytoczone już wcześniej dokumenty w postaci umowy pożyczki i umowy przewłaszczenia, jak i zeznania S. S. (1) w przywołanej części. Oskarżony nie kwestionował, że sprzedał przedmiotowe samochody W. K., jak i T. J. Podobnie jak nie kwestionował, że zawarł umowę przewłaszczenia tych pojazdów, zanim je sprzedał wymienionym. I. T. jedynie wyrażał przekonanie, że nie przywłaszczył samochodów, chciał tylko spłacić swoje zobowiązania, nie zdawał sobie sprawy, że samochód, który został sprzedany W. J. powinien być przekazany S. S. (1). Zważywszy na treść umowy przewłaszczenia, której oskarżony był stroną, nie ma najmniejszych wątpliwości, że jako prowadzący działalność gospodarczą od kilku lat, dysponujący więc doświadczeniem życiowym, a jednocześnie będąc człowiekiem inteligentnym, o czym świadczą jego wyjaśnienia i treść korespondencji zabezpieczonej w sprawie, doskonale zdawał sobie sprawę z konsekwencji prawnych jej zawarcia, na co wskazano już wcześniej. Bez znaczenia przy tym pozostaje, że umowa nie była sporządzona przez oskarżonego, a była przygotowana przez radcę prawnego R. A. Nie sposób bowiem racjonalnie zakładać, że oskarżony nie zdawał sobie sprawy co podpisuje, zwłaszcza gdy nie tylko zaakceptował warunki umowy pożyczki i przewłaszczenia, ale także przekazał pokrzywdzonemu karty trzech pojazdów i klucze od nich. W związku z tym, w sytuacji, gdy zdecydował o sprzedaży przewłaszczonych pojazdów, doprowadził do zawarcia umów z W. K. i T. J., jako reprezentujący Spółkę jawną (...). T. P. T., a zatem sprzedał je - to tym samym dopuścił się przywłaszczenia powierzonego mu przez S. S. (1) i A. D. mienia. Okoliczności obydwu przestępstw nie pozostawiały wątpliwości co do tego, że dopuścił się ich w zamiarze bezpośrednim i wyczerpywały one znamiona określone </a:t>
            </a:r>
            <a:r>
              <a:rPr lang="pl-PL" dirty="0">
                <a:hlinkClick r:id="rId8"/>
              </a:rPr>
              <a:t>art. 284 § 2</a:t>
            </a:r>
            <a:r>
              <a:rPr lang="pl-PL" dirty="0"/>
              <a:t> k.k.</a:t>
            </a:r>
          </a:p>
          <a:p>
            <a:r>
              <a:rPr lang="pl-PL" dirty="0"/>
              <a:t>Nie przekonała Sądu odwoławczego argumentacja obrońcy, że skoro właścicielami samochodów była (...) I. T. P. T. (1) </a:t>
            </a:r>
            <a:r>
              <a:rPr lang="pl-PL" dirty="0" err="1"/>
              <a:t>Sp.j</a:t>
            </a:r>
            <a:r>
              <a:rPr lang="pl-PL" dirty="0"/>
              <a:t>. to umowa przewłaszczenia zawarta pomiędzy pokrzywdzonymi a I. T. nie była ważna i skuteczna, co według obrońcy oznacza, że oskarżony nie mógł wypełnić znamion przestępstwa z </a:t>
            </a:r>
            <a:r>
              <a:rPr lang="pl-PL" dirty="0">
                <a:hlinkClick r:id="rId8"/>
              </a:rPr>
              <a:t>art. 284 § 2</a:t>
            </a:r>
            <a:r>
              <a:rPr lang="pl-PL" dirty="0"/>
              <a:t> k.k.</a:t>
            </a:r>
          </a:p>
          <a:p>
            <a:r>
              <a:rPr lang="pl-PL" dirty="0"/>
              <a:t>Przypomnieć trzeba, że zgodnie z treścią </a:t>
            </a:r>
            <a:r>
              <a:rPr lang="pl-PL" dirty="0">
                <a:hlinkClick r:id="rId55"/>
              </a:rPr>
              <a:t>art. 29</a:t>
            </a:r>
            <a:r>
              <a:rPr lang="pl-PL" dirty="0"/>
              <a:t> </a:t>
            </a:r>
            <a:r>
              <a:rPr lang="pl-PL" dirty="0" err="1"/>
              <a:t>k.s.h</a:t>
            </a:r>
            <a:r>
              <a:rPr lang="pl-PL" dirty="0"/>
              <a:t>. odnoszącego się do spółki jawnej - każdy wspólnik ma prawo reprezentować spółkę, prawo wspólnika do reprezentacji spółki dotyczy wszystkich czynności sądowych i pozasądowych spółki, prawa reprezentowania spółki nie można ograniczyć ze skutkiem wobec osób trzecich. Z tego przepisu wynika, że w stosunkach zewnętrznych wspólnik spółki jawnej nie może być postrzegany jako pozbawiony prawa do reprezentacji spółki, skoro prawo to przysługuje mu z mocy ustawy, a wszelkie jego ograniczenia nie mają skutków wobec osób trzecich. Dodatkowo należy uwzględnić, że zgodnie z wpisami do KRS prawo do reprezentacji spółki nie zostało ograniczone (k. 63v). Wobec tego jeśli I. T., będący wspólnikiem spółki dokonał czynności przewłaszczenia samochodów wchodzących do majątku wskazanej spółki jawnej na zabezpieczenie udzielonej mu pożyczki, to nie można wnioskować o nieważności zawartej umowy przewłaszczenia, również przy uznaniu, że dokonując tej czynności przekroczył czynności objęte zwykłym zarządem. Takie jego postąpienie mogło być oceniane jako takie, które mogłoby spowodować jego odpowiedzialność odszkodowawczą w ramach wewnętrznych stosunków spółki jawnej. Nie oznaczało jednak, by dokonana przez niego czynność była nieważna na gruncie </a:t>
            </a:r>
            <a:r>
              <a:rPr lang="pl-PL" dirty="0">
                <a:hlinkClick r:id="rId56"/>
              </a:rPr>
              <a:t>art. 58 § 1</a:t>
            </a:r>
            <a:r>
              <a:rPr lang="pl-PL" dirty="0"/>
              <a:t> k.c.</a:t>
            </a:r>
          </a:p>
          <a:p>
            <a:r>
              <a:rPr lang="pl-PL" dirty="0"/>
              <a:t>Warto też zwrócić uwagę na stanowisko wyrażone w Komentarzu do </a:t>
            </a:r>
            <a:r>
              <a:rPr lang="pl-PL" dirty="0">
                <a:hlinkClick r:id="rId55"/>
              </a:rPr>
              <a:t>art. 29</a:t>
            </a:r>
            <a:r>
              <a:rPr lang="pl-PL" dirty="0"/>
              <a:t> Kodeksu spółek handlowych autorstwa Katarzyny </a:t>
            </a:r>
            <a:r>
              <a:rPr lang="pl-PL" dirty="0" err="1"/>
              <a:t>Kopaczyńskiej</a:t>
            </a:r>
            <a:r>
              <a:rPr lang="pl-PL" dirty="0"/>
              <a:t> - </a:t>
            </a:r>
            <a:r>
              <a:rPr lang="pl-PL" dirty="0" err="1"/>
              <a:t>Pieczniak</a:t>
            </a:r>
            <a:r>
              <a:rPr lang="pl-PL" dirty="0"/>
              <a:t> (lex.online.wolterskluwer.pl, teza 11), zgodnie z którym "Wspólnik reprezentując spółkę jako jej przedstawiciel ustawowy, jest zobowiązany do ujawnienia tej okoliczności zgodnie z powszechnie akceptowaną w doktrynie zasadą jawności przedstawicielstwa (...). Wspólnik powinien ujawnić - w sposób wyraźny lub dorozumiany - okoliczność działania w cudzym imieniu. Istotne jest, by z całokształtu okoliczności wynikało, że wspólnik działa w imieniu spółki i by możliwe było jej zidentyfikowanie (...). Tylko w takim przypadku skutki prawne dokonywanej przez wspólnika czynności prawnej zrealizują się bezpośrednio po stronie spółki. Jeżeli wspólnik nie ujawni, że działa w imieniu spółki, skutki prawne dokonywanej czynności powstaną po jego stronie, zaś ich przejście na spółkę wymaga dalszych czynności prawnych".</a:t>
            </a:r>
          </a:p>
          <a:p>
            <a:r>
              <a:rPr lang="pl-PL" dirty="0"/>
              <a:t>W tym kontekście trzeba przypomnieć, że S. S. (1) miał dostęp do informacji, że m.in. w przypadku samochodu marki V. (...) nr rej (...) jako właściciel samochodu (...) występuje (...) I. T. P. T. (1) </a:t>
            </a:r>
            <a:r>
              <a:rPr lang="pl-PL" dirty="0" err="1"/>
              <a:t>Sp.j</a:t>
            </a:r>
            <a:r>
              <a:rPr lang="pl-PL" dirty="0"/>
              <a:t>., gdyż oskarżony przekazał mu kartę pojazdu, z której to wynikało (k. 209-211). Przekazane karty pojazdów zostały sprawdzone przez S. S. (1) (k. 2016) Dodatkowo jak wynika z zeznań S. S. (1), I. T. przestawiał się jako przedsiębiorca, który potrzebuje pieniędzy w związku z prowadzoną działalnością gospodarczą i przekazał informację, że wszystkie auta są jego własnością razem z żoną, gdyż są właścicielami firmy (...) (k. 271v), podpisując umowę zapewniał, że jest właścicielem spółki, którą prowadził razem z żoną, zapewniał, że żona wie o wszystkim, bo to jest ich wspólny biznes plan, nie sprawdził tego (k. 2016). W tych wypadkach więc, w których samochody miały stanowić własność spółek jawnych występujących pod nazwami (...), (...) I. T. P. T. (1) </a:t>
            </a:r>
            <a:r>
              <a:rPr lang="pl-PL" dirty="0" err="1"/>
              <a:t>sp.j</a:t>
            </a:r>
            <a:r>
              <a:rPr lang="pl-PL" dirty="0"/>
              <a:t>. - świadek uzyskał informacje pochodzące go od oskarżonego, które utwierdziły go w przekonaniu, że ten jest uprawniony do podejmowania decyzji w przedmiocie ich przewłaszczenia. Powyższe okoliczności powodowały, że oskarżony w sposób dorozumiany ujawniał, że posiada umocowanie do działania w imieniu spółek jawnych.</a:t>
            </a:r>
          </a:p>
          <a:p>
            <a:r>
              <a:rPr lang="pl-PL" dirty="0"/>
              <a:t>Mając to na uwadze trzeba stwierdzić, że obrońca nie przedstawiła przekonujących argumentów przemawiających za trafnością wyrażonego przez nią stanowiska co do nieważności zawartej umowy przewłaszczenia.</a:t>
            </a:r>
          </a:p>
          <a:p>
            <a:r>
              <a:rPr lang="pl-PL" dirty="0"/>
              <a:t>W odniesieniu do czynu przypisanego oskarżonemu w pkt IV, a opisanego w pkt 6 oskarżenia (przywłaszczenie w dniu 19 lutego 2015 r. samochodu marki B. (...) na szkodę (...) Sp. z o.o.), obrońca nie przedstawiła zarzutów i argumentów na ich poparcie, które przemawiałyby za błędnością wyroku.</a:t>
            </a:r>
          </a:p>
          <a:p>
            <a:r>
              <a:rPr lang="pl-PL" dirty="0"/>
              <a:t>Przede wszystkim zauważyć trzeba, że oskarżony nie kwestionował faktu przewłaszczenia samochodu marki B. (...) na rzecz S. S. (1) i A. D. w dniu 19 lutego 2015 r. W świetle zawartej wówczas umowy przewłaszczenia (kopia umowy k. 13-16) I. T. przeniósł na wymienionych prawo własności ruchomości wymienionych w ustępie 2 od a do d, w wyniku czego wierzyciel stał się właścicielem ruchomości, a więc i wymienionego wyżej samochodu. I. T. nie przekazał S. S. (1) karty pojazdu B.</a:t>
            </a:r>
          </a:p>
          <a:p>
            <a:r>
              <a:rPr lang="pl-PL" dirty="0"/>
              <a:t>Istotne były zeznania S. S. (1), który jednoznacznie i konsekwentnie wskazywał, że oskarżony przekazał mu 3 karty pojazdów razem z kluczykami do nich oraz kluczyk do samochodu B. bez karty pojazdu, którą zobowiązał się dostarczyć w tym samym dniu, bo jak twierdził zapomniał zabrać ją ze sobą.</a:t>
            </a:r>
          </a:p>
          <a:p>
            <a:r>
              <a:rPr lang="pl-PL" dirty="0"/>
              <a:t>Zważywszy na treść umowy przewłaszczenia, której oskarżony był stroną, nie ma najmniejszych wątpliwości, że jako prowadzący działalność gospodarczą od kilku lat, dysponujący więc doświadczeniem życiowym, a jednocześnie będąc człowiekiem inteligentnym, doskonale zdawał sobie sprawę z konsekwencji prawnych jej zawarcia, na co wskazano już wcześniej. Bez znaczenia przy tym pozostaje, że umowa nie była sporządzona przez oskarżonego, była przygotowana przez radcę prawnego R. A. Nie sposób bowiem racjonalnie zakładać, że oskarżony nie zdawał sobie sprawy co podpisuje.</a:t>
            </a:r>
          </a:p>
          <a:p>
            <a:r>
              <a:rPr lang="pl-PL" dirty="0"/>
              <a:t>Podobnie trzeba przyjąć, że oskarżony wiedział doskonale, iż skoro samochód B. (...) o nr rej (...) stanowił własność (...) Sp. z o.o. to nie mógł przenieść jego własności na S. S. (1) i A. D. Zawierając umowę przewłaszczenia tego samochodu na zabezpieczenie zaciągniętej pożyczki rozporządził nim jak jego właściciel, osoba uprawniona do dokonania takiego rozporządzenia, tym samym dokonał jego przywłaszczenia. Dokonane w tym zakresie przez Sąd I instancji ustalenia faktyczne nie nasuwają zastrzeżeń (k. 5-6 uzasadnienia zaskarżonego wyroku), nie ma konieczności ich ponownego przytaczania.</a:t>
            </a:r>
          </a:p>
          <a:p>
            <a:r>
              <a:rPr lang="pl-PL" dirty="0"/>
              <a:t>Warto zwrócić uwagę na przytoczone przez Sąd Okręgowy wyjaśnienia oskarżonego, który wskazał, że B. (...) nie wiedziało, że zawarł umowę przewłaszczenia, założenie było takie, że samochód będzie spłacany (k. 18 uzasadnienia). Takie wyjaśnienia nie sprzeciwiały się oczywistej wymowie dokumentów zebranych w sprawie, które stanowiły jednoznaczny dowód przywłaszczenia przez niego powyższego samochodu. Bez znaczenia pozostawało, czy oskarżony zakładał dalszą spłatę rat leasingowych. Zgodnie z zawartą umową nie był właścicielem samochodu, był nim leasingodawca, a (...) </a:t>
            </a:r>
            <a:r>
              <a:rPr lang="pl-PL" dirty="0" err="1"/>
              <a:t>sp.j</a:t>
            </a:r>
            <a:r>
              <a:rPr lang="pl-PL" dirty="0"/>
              <a:t> przekazano wyłącznie prawo używania i pobierania pożytków wybranego przedmiotu leasingu w zamian za umówione wynagrodzenie. Korzystający nie mógł bez pisemnej zgody Finansującego oddawać przedmiotu leasingu do używania osobie trzeciej, ani ustanawiać na przedmiocie leasingu jakichkolwiek praw na rzecz osób trzecich (k. 400-406). Jak wynikało z zeznań J. W. (1) (k. 395v), jak też informacji pisemnej B. (...) - firma ta nie wydała zezwolenia na to, by pojazd B. (...) stanowił przedmiot przewłaszczenia na zabezpieczenie jakiejkolwiek umowy (k. 1386). Jednocześnie w piśmie tym wskazano, że samochód został odzyskany, co miał na względzie Sąd I instancji, wbrew przekonaniu obrońcy. Pod tą informacją podpisała się zarówno J. W. (3), jak i N. M. Warto przy tym zauważyć, że apelująca nie przedstawiła argumentów, które przemawiałyby za tym, ze zeznania J. W. (1), złożone w powyższym zakresie, nie zasługiwały na wiarę. Przeciwnie - jawiły się one jako wiarygodne, choćby z tego powodu, że znajdowały potwierdzenie, w przywołanych dokumentach. Jednocześnie zaznaczyć trzeba, że bez znaczenia dla oceny zachowania oskarżonego i jego zamiaru przywłaszczenia pozostaje, czy pokrzywdzony S. S. (1) wiedział zawierając umowę przewłaszczenia, że wskazany pojazd stanowi własność B. (...). Niezależnie od tego, zaznaczyć trzeba, że świadek konsekwentnie podawał, że takiej wiedzy nie miał, wbrew twierdzeniom oskarżonego. W tym wypadku, w przekonaniu Sądu odwoławczego, jako niewiarygodne jawiły się wyjaśnienia oskarżonego, który starał się przekonać, że przedstawił S. S. (1) wszelkie dokumenty dotyczące stanu prawnego pojazdów, a to dlatego, że nie wskazał jakie to dokładnie były dokumenty. Ta okoliczność nie znalazła potwierdzenia w sporządzonych umowach. Nie potwierdzał jej S. S. (1), który zaznaczył, że nie uzyskał karty pojazdu samochodu B., która miała zostać dostarczona przez oskarżonego w późniejszym terminie. W tej sytuacji, wyjaśnienia oskarżonego należało ocenić jako wyłącznie stanowiące wyraz obranej przez niego linii obrony, w ramach której starał się wykazywać, że dopełnił wszelkich formalności i nie starał się niczego zataić. Te wyjaśnienia nie zasługują na wiarę z tego też powodu, że gdyby rzeczywiście I. T. chciał spełnić wszelkie wymogi formalne, w pierwszej kolejności jako reprezentujący wskazaną wyżej spółkę zwróciłby się do B. (...) o wyrażenie zgody na przewłaszczenie samochodu, a tego z pewnością nie uczynił, co było podyktowane, jak sam przyznał, założeniem, że spłata rat leasingowych będzie dokonywana. Nie przekonują Sądu odwoławczego argumenty, iż S. S. (1) zajmujący się zawodowo udzielaniem pożyczek z pewnością nie udzieliłby takiej oskarżonemu, gdyby nie sprawdził stanu prawnego samochodów mających stanowić przedmiot przewłaszczenia. Taka argumentacja bazuje bowiem wyłącznie na przypuszczeniu. Ponadto można jej przeciwstawić inny argument, oparty na zasadach doświadczenia życiowego, ale i zeznaniach S. S. (1) (k. 2016), a więc, że pokrzywdzony, gdyby sprawdził, że samochód marki B. stanowi własność B. (...) - nie zgodziłby się na zabezpieczenie pożyczki poprzez przewłaszczenie wskazanego pojazdu, ponieważ taka forma zabezpieczenia byłaby wątpliwa. Inaczej wyglądała sytuacja dotycząca przewłaszczenia samochodów marki P., do czego odniesiono się we wcześniejszej części uzasadnienia.</a:t>
            </a:r>
          </a:p>
          <a:p>
            <a:r>
              <a:rPr lang="pl-PL" dirty="0"/>
              <a:t>Z powyższych względów apelacja obrońcy oskarżonego, we wskazanym zakresie, również nie zasługiwała na uwzględnienie.</a:t>
            </a:r>
          </a:p>
          <a:p>
            <a:r>
              <a:rPr lang="pl-PL" dirty="0"/>
              <a:t>Apelacja ta okazała się także niezasadna, w części, w której obrońca podnosiła zarzuty i argumenty na ich poparcie w odniesieniu do przestępstwa przypisanego I. T. w pkt VI zaskarżonego wyroku, a opisanego w pkt 10 oskarżenia.</a:t>
            </a:r>
          </a:p>
          <a:p>
            <a:r>
              <a:rPr lang="pl-PL" dirty="0"/>
              <a:t>W pierwszej kolejności trzeba przypomnieć, że Sąd I instancji uznał I. T. za winnego przestępstwa z </a:t>
            </a:r>
            <a:r>
              <a:rPr lang="pl-PL" dirty="0">
                <a:hlinkClick r:id="rId9"/>
              </a:rPr>
              <a:t>art. 77 pkt 2</a:t>
            </a:r>
            <a:r>
              <a:rPr lang="pl-PL" dirty="0"/>
              <a:t> w </a:t>
            </a:r>
            <a:r>
              <a:rPr lang="pl-PL" dirty="0" err="1"/>
              <a:t>zb.</a:t>
            </a:r>
            <a:r>
              <a:rPr lang="pl-PL" dirty="0"/>
              <a:t> z </a:t>
            </a:r>
            <a:r>
              <a:rPr lang="pl-PL" dirty="0">
                <a:hlinkClick r:id="rId10"/>
              </a:rPr>
              <a:t>art. 79 pkt 4</a:t>
            </a:r>
            <a:r>
              <a:rPr lang="pl-PL" dirty="0"/>
              <a:t> ustawy o rachunkowości w zw. z </a:t>
            </a:r>
            <a:r>
              <a:rPr lang="pl-PL" dirty="0">
                <a:hlinkClick r:id="rId7"/>
              </a:rPr>
              <a:t>art. 11 § 2</a:t>
            </a:r>
            <a:r>
              <a:rPr lang="pl-PL" dirty="0"/>
              <a:t> k.k. polegającego na tym, że 15 lipca 2016 r. (a nie w okresie wskazanym w apelacji) w G. pełniąc funkcję Prezesa Zarządu (...) Sp. z o.o. z siedzibą w S. i będąc na mocy </a:t>
            </a:r>
            <a:r>
              <a:rPr lang="pl-PL" dirty="0">
                <a:hlinkClick r:id="rId14"/>
              </a:rPr>
              <a:t>art. 4 ust. 5</a:t>
            </a:r>
            <a:r>
              <a:rPr lang="pl-PL" dirty="0"/>
              <a:t>, </a:t>
            </a:r>
            <a:r>
              <a:rPr lang="pl-PL" dirty="0">
                <a:hlinkClick r:id="rId15"/>
              </a:rPr>
              <a:t>art. 49</a:t>
            </a:r>
            <a:r>
              <a:rPr lang="pl-PL" dirty="0"/>
              <a:t>, </a:t>
            </a:r>
            <a:r>
              <a:rPr lang="pl-PL" dirty="0">
                <a:hlinkClick r:id="rId16"/>
              </a:rPr>
              <a:t>52</a:t>
            </a:r>
            <a:r>
              <a:rPr lang="pl-PL" dirty="0"/>
              <a:t> i </a:t>
            </a:r>
            <a:r>
              <a:rPr lang="pl-PL" dirty="0">
                <a:hlinkClick r:id="rId17"/>
              </a:rPr>
              <a:t>69</a:t>
            </a:r>
            <a:r>
              <a:rPr lang="pl-PL" dirty="0"/>
              <a:t> ustawy o rachunkowości - jako kierownik jednostki osobą odpowiedzialną za wykonanie określonych w ustawie obowiązków w zakresie rachunkowości, w tym polegających na sporządzeniu sprawozdania finansowego spółki i złożeniu go do rejestru sądowego w ciągu 15 dni od jego zatwierdzenia - nie złożył rocznego sprawozdania finansowego ww. spółki za 2015 rok.</a:t>
            </a:r>
          </a:p>
          <a:p>
            <a:r>
              <a:rPr lang="pl-PL" dirty="0"/>
              <a:t>Już z tak przypisanego czynu wynikało, że Sąd I instancji ocenił jako wypełniające znamiona przestępstwa zachowanie oskarżonego w dniu 15 lipca 2016 r. W tej dacie, co nie jest kwestionowane przez apelującego, I. T. wbrew przepisom przywołanym w treści wyroku przepisom ustawy nie złożył sprawozdania finansowego we właściwym rejestrze sądowym, co wiązało się również z tym, że nie sporządził sprawozdania finansowego wskazanej spółki w terminie.</a:t>
            </a:r>
          </a:p>
          <a:p>
            <a:r>
              <a:rPr lang="pl-PL" dirty="0"/>
              <a:t>Ponadto wbrew przekonaniu obrońcy, Sąd I instancji uwzględnił fakt, że sprawozdanie finansowe zostało sporządzone dopiero z datą 6 grudnia 2017 r. i wysłane do KRS - Sąd Rejonowy Gdańsk - Północ w Gdańsku w dniu 8 grudnia 2017 r. Podkreślił jednak, że sprawozdanie nie zostało złożone przez I. T. w terminie (k. 16-17 uzasadnienia). Dokonując ustalenia o sporządzeniu sprawozdania i wysłaniu go do KRS Sąd Okręgowy oparł się na ujawnionych w toku postępowania (k. 2244v): sprawozdaniu finansowym z k. 2135-2148 i potwierdzeniu nadania z k. 2149. Wobec tego nie można uznać, by Sąd I instancji pominął okoliczność wynikającą z dowodów dołączonych do wniosku z dnia 17 maja 2018 r. (k.2267, 2287-2300), skoro wynikała ona również z dowodów dołączonych wcześniej do akt sprawy. I choć rację należy przyznać obrońcy, że Sąd Okręgowy nie wydał postanowienia w trybie </a:t>
            </a:r>
            <a:r>
              <a:rPr lang="pl-PL" dirty="0">
                <a:hlinkClick r:id="rId54"/>
              </a:rPr>
              <a:t>art. 394 § 2</a:t>
            </a:r>
            <a:r>
              <a:rPr lang="pl-PL" dirty="0"/>
              <a:t> k.p.k. o ujawnieniu dokumentów dołączonych do wskazanego wniosku (o czym pisano już wcześniej w odniesieniu do innych dokumentów) to w zaistniałej sytuacji nie można stwierdzić, by to uchybienie mogło mieć wpływ na treść wyroku.</a:t>
            </a:r>
          </a:p>
          <a:p>
            <a:r>
              <a:rPr lang="pl-PL" dirty="0"/>
              <a:t>Odnosząc się do wywodu obrońcy, co do nieważności uchwały z 16 września 2015 r. o powołaniu I. T. na członka zarządu, co ma wynikać z treści </a:t>
            </a:r>
            <a:r>
              <a:rPr lang="pl-PL" dirty="0">
                <a:hlinkClick r:id="rId57"/>
              </a:rPr>
              <a:t>art. 247 § 2</a:t>
            </a:r>
            <a:r>
              <a:rPr lang="pl-PL" dirty="0"/>
              <a:t> </a:t>
            </a:r>
            <a:r>
              <a:rPr lang="pl-PL" dirty="0" err="1"/>
              <a:t>k.s.h</a:t>
            </a:r>
            <a:r>
              <a:rPr lang="pl-PL" dirty="0"/>
              <a:t>. i płynącego stąd przekonania, że skoro uchwała była nieważna to oskarżony nie może ponosić odpowiedzialności karnej za niezłożenie sprawozdania finansowego spółki za 2015 rok - wskazać trzeba, że zarówno ten wywód, jak i przekonanie obrońcy są chybione.</a:t>
            </a:r>
          </a:p>
          <a:p>
            <a:r>
              <a:rPr lang="pl-PL" dirty="0"/>
              <a:t>Sąd Apelacyjny w Gdańsku w składzie rozpoznającym niniejszą sprawę podziela stanowiska wyrażone m.in. w wyroku Sądu Apelacyjnego w Łodzi z dnia 24 listopada 2017 r., w sprawie o sygn. akt </a:t>
            </a:r>
            <a:r>
              <a:rPr lang="pl-PL" dirty="0">
                <a:hlinkClick r:id="rId58"/>
              </a:rPr>
              <a:t>I </a:t>
            </a:r>
            <a:r>
              <a:rPr lang="pl-PL" dirty="0" err="1">
                <a:hlinkClick r:id="rId58"/>
              </a:rPr>
              <a:t>ACa</a:t>
            </a:r>
            <a:r>
              <a:rPr lang="pl-PL" dirty="0">
                <a:hlinkClick r:id="rId58"/>
              </a:rPr>
              <a:t> 955/17</a:t>
            </a:r>
            <a:r>
              <a:rPr lang="pl-PL" dirty="0"/>
              <a:t> (LEX nr 2463458), jak i wyroku Sądu Najwyższego z dnia 22 kwietnia 2016 r. w sprawie o sygn. akt </a:t>
            </a:r>
            <a:r>
              <a:rPr lang="pl-PL" dirty="0">
                <a:hlinkClick r:id="rId59"/>
              </a:rPr>
              <a:t>II CSK 441/15</a:t>
            </a:r>
            <a:r>
              <a:rPr lang="pl-PL" dirty="0"/>
              <a:t> (LEX nr 2022543). Zgodnie z pierwszym z nich: "Nieprawidłowe jest stanowisko, że samo uchybienie </a:t>
            </a:r>
            <a:r>
              <a:rPr lang="pl-PL" dirty="0">
                <a:hlinkClick r:id="rId57"/>
              </a:rPr>
              <a:t>art. 247 § 2</a:t>
            </a:r>
            <a:r>
              <a:rPr lang="pl-PL" dirty="0"/>
              <a:t> </a:t>
            </a:r>
            <a:r>
              <a:rPr lang="pl-PL" dirty="0" err="1"/>
              <a:t>k.s.h</a:t>
            </a:r>
            <a:r>
              <a:rPr lang="pl-PL" dirty="0"/>
              <a:t>. podczas głosowania uchwały stanowi naruszenie przepisów prawa, powodujące nieważność podjętej uchwały, bez konieczności badania wpływu tego uchybienia na jej treść." Według drugiego: "Sposób głosowania nad uchwałą określa formę jej podjęcia, nie zaś jej treść merytoryczną. Wprawdzie ochronna rola tego sposobu głosowania bezpośrednio służy zapewnieniu podjęcia uchwały o treści oddającej rzeczywisty stan poglądów wymaganej większości głosujących i dlatego uchybienie formalne głosowania uznaje się za stwarzające domniemanie faktyczne, że wadliwość formalna miała wpływ na treść podjętej uchwały, jednak ocena musi każdorazowo uwzględniać konkretne okoliczności występujące w sprawie".</a:t>
            </a:r>
          </a:p>
          <a:p>
            <a:r>
              <a:rPr lang="pl-PL" dirty="0"/>
              <a:t>W niniejszej sprawie, bez wątpienia, uchwała z 16 września 2015 r. o powołaniu I. T. na członka zarządu (...) sp. z o.o., jako dotycząca spraw osobowych, była podjęta w nieprawidłowej formie ponieważ głosowanie nad nią powinno mieć charakter tajny, a nie jawny. Ta nieprawidłowa forma nie przekreślała jednak jej ważności, ponieważ nie miała wpływu na jej treść. W przedmiotowej sprawie brak jakichkolwiek podstaw do przyjęcia, że jawność głosowania mogła wypaczyć jego wynik. Nie ma przesłanek do uznania, że zarówno I. T., jak i P. T. (1), jedyne osoby wchodzące w skład Zgromadzenia Wspólników (k. 1336 -1337v, 1374v-1375) mogliby zagłosować inaczej niż za przyjęciem uchwały, gdyby głosowanie odbywało się tajnie. Uchwała została podjęta jednomyślnie. Obydwoje nie zgłosili nigdy sprzeciwu wobec uchwały, nie wnosili o stwierdzenie jej nieważności. Co więcej I. T. w postępowaniu rejestrowym przez Sądem Rejonowym Gdańsk - Północ w Gdańsku, w piśmie z 20 kwietnia 2017 r. zaprezentował pogląd, że sama niewłaściwa forma tej uchwały nie powoduje automatycznie jej nieważności, odwołując się do bardziej radykalnej w swej treści, od orzeczeń podzielanych przez Sąd odwoławczy, uchwały Sądu Najwyższego, wydanej w sprawie o sygn. akt </a:t>
            </a:r>
            <a:r>
              <a:rPr lang="pl-PL" dirty="0">
                <a:hlinkClick r:id="rId60"/>
              </a:rPr>
              <a:t>III CZP 13/13</a:t>
            </a:r>
            <a:r>
              <a:rPr lang="pl-PL" dirty="0"/>
              <a:t> (k. 1383).</a:t>
            </a:r>
          </a:p>
          <a:p>
            <a:r>
              <a:rPr lang="pl-PL" dirty="0"/>
              <a:t>Dokumenty zgromadzone w niniejszej sprawie, w tym również przywołane wyżej pismo oskarżonego, pozwalają na ocenę strony podmiotowej jego </a:t>
            </a:r>
            <a:r>
              <a:rPr lang="pl-PL" dirty="0" err="1"/>
              <a:t>zachowań</a:t>
            </a:r>
            <a:r>
              <a:rPr lang="pl-PL" dirty="0"/>
              <a:t>. Nie ma bowiem wątpliwości, że od czasu podjęcia wymienionej uchwały I. T. był świadomy, że jest jedynym członkiem zarządu (...) Sp. z o.o. i stąd ciążą na nim określone obowiązki, w tym związane ze sporządzeniem sprawozdania finansowego za 2015 rok i złożeniem go do rejestru sądowego w ustawowym terminie.</a:t>
            </a:r>
          </a:p>
          <a:p>
            <a:r>
              <a:rPr lang="pl-PL" dirty="0"/>
              <a:t>Odnosząc się do wyjaśnień oskarżonego, warto zauważyć, że przyznał, iż sprawozdanie nie zostało sporządzone i złożone, starał się jednak usprawiedliwić swoje zachowanie. Tłumaczył m.in., że przejmował spółkę od byłej żony i nie zdążył się tym zająć. W związku z wezwaniem z KRS w kwietniu 2017 r. zlecono przygotowanie sprawozdania. Nie było dużo dokumentów, bo spółka powstała w drugiej połowie 2015 r. (k. 1411). W toku rozprawy wskazał, że gdy zostały przepisane udziały nie otrzymał dokumentów z firmy, która prowadziła rachunkowość dla spółki za czasów prezesury byłej żony. Nie miał dostępu do danych, stąd wynikało niezłożenie sprawozdania (k. 1759-1760). Odnosząc się do drugich wyjaśnień trzeba zwrócić uwagę na to, że oskarżony wskazał wprawdzie, że nie otrzymał dokumentów niezbędnych do sporządzenia sprawozdania, jednak nie wyjaśniał tej sytuacji przeszkodami zewnętrznymi, a zatem nie twierdził, że nie mógł faktycznie ich uzyskać, gdyby podjął stosowne starania. Można więc wnioskować, w oparciu o te wyjaśnienia, że to brak właściwej aktywności ze strony I. T. był powodem, dla którego nie dysponował stosownymi dokumentami. Wniosek ten jawi się jako w pełni uprawniony w kontekście pierwszych wyjaśnień, w których oskarżony wprost wskazał, że nie zdążył się tym zająć. W konsekwencji, nie można przyznać racji obrońcy, gdy stara się usprawiedliwić zaniechania oskarżonego w zakresie sporządzenia i złożenia sprawozdania finansowego w terminie.</a:t>
            </a:r>
          </a:p>
          <a:p>
            <a:r>
              <a:rPr lang="pl-PL" dirty="0"/>
              <a:t>Zasadnie Sąd I instancji uznał, że nie było podstaw do kwestionowania zeznań świadka J. G., ale niewiele wniosły do sprawy. Obrońcy nie udało się wykazać, by ta zwięzła ocena była nieprawidłowa. Ewentualne nieprawidłowości w sporządzeniu uzasadnienia przywołane przez obrońcę nie miały znaczenia dla rozstrzygnięcia sprawy. Świadek w swoich zeznaniach odnosiła się do okoliczności związanych z zawarciem z I. T. - Prezesem (...) sp. z o.o. w dniu 28 marca 2017 r. umowy dotyczącej wynajmu biura wirtualnego, jak też w dniu 20 kwietnia 2017 r. umowy o wyprowadzenie, odtworzenie ksiąg rachunkowych za okres od 2015 r. do 2016 r., przygotowanie m.in. sprawozdań finansowych. W czasie, gdy świadek składała zeznania, nie doszło do wykonania objętych umowami czynności, z uwagi na brak wpłaty zaliczki na poczet wynagrodzenia (k. 1314, 1792v-1793). Analiza tych zeznań potwierdza ich ocenę dokonaną przez Sąd Okręgowy. Nie mogło bowiem mieć istotnego znaczenia dla rozstrzygnięcia w przedmiocie sprawstwa oskarżonego w zakresie omawianego przestępstwa, jego zachowanie w 2017 r. Opisywane zachowanie oskarżonego przemawiało wyłącznie za tym, że w czasie toczącego się postępowania karnego podjął działania zmierzające do sporządzenia sprawozdania finansowego i złożenia go we właściwym rejestrze sądowym. Co, jak wiadomo z akt sprawy, ostatecznie doszło do skutku, skoro sprawozdanie zostało sporządzone i przesłane 8 grudnia 2017 r. do Sądu Rejonowego Gdańsk - Północ w Gdańsku.</a:t>
            </a:r>
          </a:p>
          <a:p>
            <a:r>
              <a:rPr lang="pl-PL" dirty="0"/>
              <a:t>Sąd odwoławczy nie podzielił zawartej w apelacji oceny, zasadnie przypisanego oskarżonemu przestępstwa z </a:t>
            </a:r>
            <a:r>
              <a:rPr lang="pl-PL" dirty="0">
                <a:hlinkClick r:id="rId9"/>
              </a:rPr>
              <a:t>art. 77 pkt 2</a:t>
            </a:r>
            <a:r>
              <a:rPr lang="pl-PL" dirty="0"/>
              <a:t> w </a:t>
            </a:r>
            <a:r>
              <a:rPr lang="pl-PL" dirty="0" err="1"/>
              <a:t>zb.</a:t>
            </a:r>
            <a:r>
              <a:rPr lang="pl-PL" dirty="0"/>
              <a:t> z </a:t>
            </a:r>
            <a:r>
              <a:rPr lang="pl-PL" dirty="0">
                <a:hlinkClick r:id="rId61"/>
              </a:rPr>
              <a:t>art. 77 pkt 4</a:t>
            </a:r>
            <a:r>
              <a:rPr lang="pl-PL" dirty="0"/>
              <a:t> ustawy z 29 września 1994 r. o rachunkowości w zw. z </a:t>
            </a:r>
            <a:r>
              <a:rPr lang="pl-PL" dirty="0">
                <a:hlinkClick r:id="rId7"/>
              </a:rPr>
              <a:t>art. 11 § 2</a:t>
            </a:r>
            <a:r>
              <a:rPr lang="pl-PL" dirty="0"/>
              <a:t> k.k., jako cechującego się znikomą szkodliwością społeczną.</a:t>
            </a:r>
          </a:p>
          <a:p>
            <a:r>
              <a:rPr lang="pl-PL" dirty="0"/>
              <a:t>Przypomnieć trzeba, że sprawozdanie finansowe stanowi podstawowe źródło informacji o sytuacji </a:t>
            </a:r>
            <a:r>
              <a:rPr lang="pl-PL" dirty="0" err="1"/>
              <a:t>ekonomiczno</a:t>
            </a:r>
            <a:r>
              <a:rPr lang="pl-PL" dirty="0"/>
              <a:t> - finansowej jednostki. Obowiązek jego sporządzenia i złożenia sprawozdania w Krajowym Rejestrze Sądowym spoczywa na wszystkich jednostkach podlegającym przepisom ustawy z 29 września 1994 r. o rachunkowości. Sprawozdania winny spełniać kryterium rzetelności i przejrzystości. Grono osób i instytucji zainteresowanych wglądem w sprawozdanie finansowe spółki jest szerokie. M.in. wnikliwie sprawozdaniom finansowym przyglądają się instytucje finansowe udzielające kredytów, pożyczek, leasingodawcy oraz państwowe i samorządowe instytucje przyznające dotacje. Obowiązek prezentowania informacji kompletnych, prawdziwych, zrozumiałych jest jednym z ważniejszych obowiązków nałożonych przez ustawodawcę na kierownika jednostki. Sprawozdanie finansowe jest jednym z dokumentów stanowiących podstawowe źródło informacji o działalności i osiąganych wynikach gospodarczych przedsiębiorstwa. Zarówno uczestnicy obrotu gospodarczego, jak i osoby, które mają w tym interes, mają prawo mieć zaufanie do informacji zapisanych w dostępnym ogólnie sprawozdaniu finansowym. Jest to najważniejsze źródło informacji. Przywołane przepisy chronią więc w szerokim rozumieniu pewność obrotu gospodarczego, a narażenie na niebezpieczeństwo ma charakter abstrakcyjny. Powyższa analiza pozwala na stwierdzenie, że dobro chronione za pomocą wskazanych przepisów ma wysoką wartość.</a:t>
            </a:r>
          </a:p>
          <a:p>
            <a:r>
              <a:rPr lang="pl-PL" dirty="0"/>
              <a:t>Odnosząc się do sposobu i okoliczności popełnionego przestępstwa trzeba zauważyć, że oskarżony zaniedbał wywiązania się z poważnych obowiązków ciążących na nim. Dopiero toczące się postępowanie karne zmotywowało go do spowodowania sporządzenia sprawozdania finansowego i złożenia go w KRK. Nastąpiło to jednak po upływie znacznego czasu od tego, w którym oskarżony powinien był się wywiązać z nałożonych na niego ustawą o rachunkowości obowiązków. Nie stwierdzono przy tym, tak jak oczekiwała apelująca, istotnych okoliczności usprawiedliwiających oskarżonego.</a:t>
            </a:r>
          </a:p>
          <a:p>
            <a:r>
              <a:rPr lang="pl-PL" dirty="0"/>
              <a:t>Przywołane okoliczności sprzeciwiały się uznaniu, że społeczna szkodliwość czynu, którego dopuścił się oskarżony była znikoma, również przy uwzględnieniu tej podnoszonej przez obrońcę, a więc, że nie doszło do popełnienia szkody na skutek działania I. T. Wszystkie powyższe okoliczności, pozwalają na ocenę stopnia społecznej szkodliwości jako średniego.</a:t>
            </a:r>
          </a:p>
          <a:p>
            <a:r>
              <a:rPr lang="pl-PL" dirty="0"/>
              <a:t>Przechodząc do wymiaru kar za przestępstwa, za które I. T. został skazany, w pierwszej kolejności za celowe uznano odniesienie się do kar orzeczonych w pkt II, IV i VI (w tym zakresie zaskarżony wyrok został utrzymany w mocy).</a:t>
            </a:r>
          </a:p>
          <a:p>
            <a:r>
              <a:rPr lang="pl-PL" dirty="0"/>
              <a:t>Przypomnieć trzeba, że rażąca niewspółmierność kary zachodzić może tylko wtedy, gdy na podstawie ujawnionych okoliczności, które powinny mieć zasadniczy wpływ na wymiar kary można by przyjąć, że zachodziłaby wyraźna różnica pomiędzy karą jaką należało wymierzyć w instancji odwoławczej w następstwie prawidłowego zastosowania dyrektyw wymiaru kary, a karą wymierzoną przez Sąd I instancji. Należy przy tym podkreślić, że nie chodzi o każdą ewentualną różnicę w ocenach wymiaru kary, ale o różnicę ocen tak zasadniczej natury, że karę dotychczas wymierzoną nazwać można byłoby również w potocznym znaczeniu tego słowa rażąco niewspółmierną, to jest niewspółmierną w stopniu nie dającym się zaakceptować. Nie stwierdzono, by taka sytuacja zaistniała w przedmiotowej sprawie w odniesieniu do kar orzeczonych za przestępstwa przypisane we wskazanych wyżej punktach zaskarżonego wyroku.</a:t>
            </a:r>
          </a:p>
          <a:p>
            <a:r>
              <a:rPr lang="pl-PL" dirty="0"/>
              <a:t>Obrońca nie przywołała argumentów, które przekonałyby Sąd odwoławczy, że orzeczone kary pozbawienia wolności są rażąco surowe.</a:t>
            </a:r>
          </a:p>
          <a:p>
            <a:r>
              <a:rPr lang="pl-PL" dirty="0"/>
              <a:t>W ocenie Sądu odwoławczego wymierzone I. T. kary pozbawienia wolności i grzywny orzeczone za przestępstwa przypisane w pkt II, IV i VI - nie rażą surowością, uwzględniają należycie znaczny stopień społecznej szkodliwości przestępstw przypisanych mu w pkt II i IV, jak i średni stopień w przypadku przestępstwa przypisanego w pkt VI.</a:t>
            </a:r>
          </a:p>
          <a:p>
            <a:r>
              <a:rPr lang="pl-PL" dirty="0"/>
              <a:t>Dolegliwość represji karnej skierowanej przeciwko oskarżonemu adekwatna jest również do stopnia jego winy, który należy ocenić jako wysoki w każdym z przypadków.</a:t>
            </a:r>
          </a:p>
          <a:p>
            <a:r>
              <a:rPr lang="pl-PL" dirty="0"/>
              <a:t>Okoliczności odnoszące się do oceny społecznej szkodliwości czynu przypisanego w pkt VI zostały zaprezentowane we wcześniejszej części uzasadnienia. To one zadecydowały o ocenie stopnia społecznej szkodliwości jako średniego.</a:t>
            </a:r>
          </a:p>
          <a:p>
            <a:r>
              <a:rPr lang="pl-PL" dirty="0"/>
              <a:t>W przypadku przestępstwa z </a:t>
            </a:r>
            <a:r>
              <a:rPr lang="pl-PL" dirty="0">
                <a:hlinkClick r:id="rId62"/>
              </a:rPr>
              <a:t>art. 272</a:t>
            </a:r>
            <a:r>
              <a:rPr lang="pl-PL" dirty="0"/>
              <a:t> k.p.k. należy zgodzić się z Sądem I instancji, że podstępne wyłudzenie poświadczenia nieprawdy w tym przypadku miało charakter zaplanowanego działania. I. T. doskonale zdawał sobie sprawę z tego, że nie mógł sprzedać samochodu I. K. z uwagi na jego uprzednie przewłaszczenie na rzecz S. S. (1) i A. D., a kiedy doprowadził do tej sprzedaży, wiedział, iż nabywca nie będzie w stanie zarejestrować nabytego pojazdu, z uwagi na brak karty pojazdu, która znajdowała się w posiadaniu S. S. (1). W tej sytuacji znalazł rozwiązanie, które umożliwi nabywcy rejestrację samochodu i pozwoli zarówno nabywcy, jak i przede wszystkim jemu na uniknięcie nieprzyjemności związanych z brakiem możliwości rejestracji sprzedanego samochodu. I. T. wiedział doskonale, że gdyby ujawnił fakt przekazania karty pojazdu innej osobie nie uzyskałby zaświadczenia, w którym potwierdzono dane z karty pojazdu. Uciekł się więc do podstępu i złożył w przywołanych okolicznościach oświadczenie o zagubieniu karty pojazdu, a to spowodowało, że osiągnął przemyślany i zaplanowany cel uzyskując zaświadczenie, w którego treści urzędnik poświadczył nieprawdę co do zagubienia karty pojazdu. Bez wątpienia taka postawa oskarżonego cechowała się determinacją i była wyrazem lekceważenia przez niego porządku prawnego. Te okoliczności świadczyły jednocześnie o znacznym stopniu społecznej szkodliwości przestępstwa.</a:t>
            </a:r>
          </a:p>
          <a:p>
            <a:r>
              <a:rPr lang="pl-PL" dirty="0"/>
              <a:t>W przypadku przestępstwa z </a:t>
            </a:r>
            <a:r>
              <a:rPr lang="pl-PL" dirty="0">
                <a:hlinkClick r:id="rId8"/>
              </a:rPr>
              <a:t>art. 284 § 2</a:t>
            </a:r>
            <a:r>
              <a:rPr lang="pl-PL" dirty="0"/>
              <a:t> k.k. w zw. z </a:t>
            </a:r>
            <a:r>
              <a:rPr lang="pl-PL" dirty="0">
                <a:hlinkClick r:id="rId4"/>
              </a:rPr>
              <a:t>art. 294 § 1</a:t>
            </a:r>
            <a:r>
              <a:rPr lang="pl-PL" dirty="0"/>
              <a:t> k.k. jako również uzasadniony jawi się argument przemawiający za znacznym stopniem społecznej szkodliwości w postaci działania z chęci osiągnięcia zysku kosztem innego podmiotu. Przecież nie może budzić wątpliwości, że oskarżony zdecydował się na dokonanie przewłaszczenia samochodu B. na rzecz S. S. (1) i A. D. doskonale zdając sobie sprawę z tego, iż stanowi on własność leasingodawcy. Nie miało to dla niego żadnego znaczenia. Istotne było wyłącznie uzyskanie pożyczki, a więc jego własny interes. Taką postawą oskarżony bez wątpienia wykazał lekceważenie dla porządku prawnego, ale też podmiotów związanych z dokonaną czynnością. Bez znaczenia pozostaje, że oskarżony chciał wywiązywać się z płatności rat leasingowych, skoro nie był w stanie sprostać umowie z leasingodawcą - dokonując przeniesienia własności przedmiotu tej umowy na osoby trzecie. Do niskich pobudek leżących po stronie oskarżonego nie należy to, że podejmując to działanie chciał spłacić inne zobowiązania, utrzymać prowadzoną działalność gospodarczą, ale to, iż uważał, że może to czynić kosztem innego podmiotu, łamiąc podstawowy warunek zawartej umowy. Również w tym wypadku przywołane okoliczności świadczyły o znacznym stopniu społecznej szkodliwości przestępstwa.</a:t>
            </a:r>
          </a:p>
          <a:p>
            <a:r>
              <a:rPr lang="pl-PL" dirty="0"/>
              <a:t>W sposób prawidłowy, Sąd Okręgowy wymierzając kary za wskazane czyny - wyprowadził wniosek o ich adekwatności do stopnia winy oskarżonego, który w każdym przypadku był wysoki. Oskarżony był w pełni świadomy podejmowanych działań. W przypadku zaniechań składających się na przypisane mu przestępstwo z ustawy o rachunkowości - doskonale wiedział jakie ciążą na nim obowiązki. Nie miał jednak czasu, by się tym zająć. W pozostałych przypadkach, będąc człowiekiem inteligentnym, posiadającym doświadczenie życiowe, ale i w zakresie prowadzonej działalności gospodarczej - wiedział, że podejmuje zachowania sprzeczne z prawem i chciał to uczynić, kierując się wyłącznie własnym interesem.</a:t>
            </a:r>
          </a:p>
          <a:p>
            <a:r>
              <a:rPr lang="pl-PL" dirty="0"/>
              <a:t>Jednocześnie zaznaczyć trzeba, że w sposób prawidłowy Sąd I instancji odwołał się do okoliczności łagodzących, bez konieczności ich ponownego przytaczania. Warto jedynie zauważyć, że jedyną zdecydowanie pozytywną okolicznością była przywołana niekaralność I. T.</a:t>
            </a:r>
          </a:p>
          <a:p>
            <a:r>
              <a:rPr lang="pl-PL" dirty="0"/>
              <a:t>Trzeba też podkreślić, że ustalając wysokość stawek dziennych orzeczonych grzywien (50 zł), Sąd I instancji zasadnie odwołał się do tego, że oskarżony jest osobą w średnim wieku, zdrową, nie mającą ograniczeń w podejmowaniu pracy zarobkowej.</a:t>
            </a:r>
          </a:p>
          <a:p>
            <a:r>
              <a:rPr lang="pl-PL" dirty="0"/>
              <a:t>Mając to na uwadze uznano, że kary wymierzone przez Sąd Okręgowy za: przestępstwo z </a:t>
            </a:r>
            <a:r>
              <a:rPr lang="pl-PL" dirty="0">
                <a:hlinkClick r:id="rId6"/>
              </a:rPr>
              <a:t>art. 272</a:t>
            </a:r>
            <a:r>
              <a:rPr lang="pl-PL" dirty="0"/>
              <a:t> k.k. - 3 miesięcy pozbawienia wolności; przestępstwo z </a:t>
            </a:r>
            <a:r>
              <a:rPr lang="pl-PL" dirty="0">
                <a:hlinkClick r:id="rId8"/>
              </a:rPr>
              <a:t>art. 284 § 2</a:t>
            </a:r>
            <a:r>
              <a:rPr lang="pl-PL" dirty="0"/>
              <a:t> k.k. w zw. z </a:t>
            </a:r>
            <a:r>
              <a:rPr lang="pl-PL" dirty="0">
                <a:hlinkClick r:id="rId4"/>
              </a:rPr>
              <a:t>art. 294 § 1</a:t>
            </a:r>
            <a:r>
              <a:rPr lang="pl-PL" dirty="0"/>
              <a:t> k.k. - roku i 6 miesięcy pozbawienia wolności i grzywny w wysokości 300 stawek dziennych po 50 zł każda; przestępstwo z </a:t>
            </a:r>
            <a:r>
              <a:rPr lang="pl-PL" dirty="0">
                <a:hlinkClick r:id="rId9"/>
              </a:rPr>
              <a:t>art. 77 pkt 2</a:t>
            </a:r>
            <a:r>
              <a:rPr lang="pl-PL" dirty="0"/>
              <a:t> w </a:t>
            </a:r>
            <a:r>
              <a:rPr lang="pl-PL" dirty="0" err="1"/>
              <a:t>zb.</a:t>
            </a:r>
            <a:r>
              <a:rPr lang="pl-PL" dirty="0"/>
              <a:t> z </a:t>
            </a:r>
            <a:r>
              <a:rPr lang="pl-PL" dirty="0">
                <a:hlinkClick r:id="rId10"/>
              </a:rPr>
              <a:t>art. 79 pkt 4</a:t>
            </a:r>
            <a:r>
              <a:rPr lang="pl-PL" dirty="0"/>
              <a:t> ustawy z 29 września 1994 r. o rachunkowości w zw. z </a:t>
            </a:r>
            <a:r>
              <a:rPr lang="pl-PL" dirty="0">
                <a:hlinkClick r:id="rId7"/>
              </a:rPr>
              <a:t>art. 11 § 2</a:t>
            </a:r>
            <a:r>
              <a:rPr lang="pl-PL" dirty="0"/>
              <a:t> k.k. - 50 stawek dziennych grzywny po 50 zł każda - zasługują na uznanie ich za wyważone i sprawiedliwe. Wymowa okoliczności obciążających nie pozwalała na orzeczenie tych kar jako łagodniejszych.</a:t>
            </a:r>
          </a:p>
          <a:p>
            <a:r>
              <a:rPr lang="pl-PL" dirty="0"/>
              <a:t>W związku z tym, że w odniesieniu do ciągu przestępstw z pkt III zaskarżonego wyroku, co do czynu opisanego w pkt 5 oskarżenia doszło do uchylenia zaskarżonego wyroku i przekazania sprawy Sądowi I instancji do ponownego rozpoznania, Sąd odwoławczy ustalając, że ciąg przestępstw w pkt III z </a:t>
            </a:r>
            <a:r>
              <a:rPr lang="pl-PL" dirty="0">
                <a:hlinkClick r:id="rId8"/>
              </a:rPr>
              <a:t>art. 284 § 2</a:t>
            </a:r>
            <a:r>
              <a:rPr lang="pl-PL" dirty="0"/>
              <a:t> k.k. stanowią czyny zarzucone oskarżonemu w pkt 3 i 4 oskarżenia, obniżył orzeczone kary: pozbawienia wolności do roku, a grzywny do 100 stawek dziennych, przy ustaleniu stawki dziennej na kwotę 50 zł.</a:t>
            </a:r>
          </a:p>
          <a:p>
            <a:r>
              <a:rPr lang="pl-PL" dirty="0"/>
              <a:t>Wymierzając kary w takim rozmiarze, Sąd II instancji miał na względzie, tak jak przyjął Sąd Okręgowy, że przestępstwa te cechowały się znacznym stopniem społecznej szkodliwości. Również w tych przypadkach za taką oceną przemawiało to, że I. T. podejmował przypisane działania z chęci osiągnięcia zysku kosztem innych osób. Przecież nie może budzić wątpliwości, że oskarżony zdecydował się na dokonanie sprzedaży samochodów marki P. T. J. i W. K. doskonale zdając sobie sprawę z tego, że uprzednio dokonał ich przewłaszczenia na rzecz S. S. (1) i A. D., co stanowiło zabezpieczenie udzielonej mu pożyczki. Nie miało to dla niego żadnego znaczenia. Istotne było wyłącznie uzyskanie pieniędzy ze sprzedaży, a więc tak jak w uprzednio omawianym przypadku - jego własny interes. Taką postawą oskarżony bez wątpienia wykazał lekceważenie dla porządku prawnego, ale też przede wszystkim wobec wierzycieli na rzecz, których przewłaszczył wspomniane samochody. Ponownie trzeba zaznaczyć, że do niskich pobudek leżących po stronie oskarżonego nie należy to, że podjął powyższe działania chcąc spłacić inne zobowiązania, utrzymać prowadzoną działalność gospodarczą, ale to, iż uważał, że może to czynić kosztem innych osób, pozbawiając je przedmiotów zabezpieczenia udzielonej pożyczki.</a:t>
            </a:r>
          </a:p>
          <a:p>
            <a:r>
              <a:rPr lang="pl-PL" dirty="0"/>
              <a:t>Również w tych wypadkach oskarżony był w pełni świadomy podejmowanych działań. Będąc człowiekiem inteligentnym, posiadającym doświadczenie życiowe, ale i w zakresie prowadzonej działalności gospodarczej - wiedział, że podejmuje zachowania sprzeczne z prawem i chciał to uczynić, kierując się wyłącznie własnymi potrzebami.</a:t>
            </a:r>
          </a:p>
          <a:p>
            <a:r>
              <a:rPr lang="pl-PL" dirty="0"/>
              <a:t>Po stronie okoliczności łagodzących, Sąd odwoławczy dostrzegł jedyną istotną okoliczność, a więc, że oskarżony przed popełnieniem powyższych przestępstw pozostawał człowiekiem niekaranym. Sąd II instancji zauważył, że oskarżony podejmował działania, które wyczerpały znamiona przestępstw mu przypisanych w sytuacji, gdy doszło do dużych trudności w prowadzonej przez niego działalności gospodarczej, przy jednocześnie trudnej sytuacji w związku małżeńskim. Jednak w cenie Sądu Apelacyjnego - te problemy nie mogły stanowić istotnego usprawiedliwienia dla działań podjętych z pokrzywdzeniem innych osób, zwłaszcza jeśli nie miały one żadnego związku z kłopotami, z którymi oskarżony się borykał.</a:t>
            </a:r>
          </a:p>
          <a:p>
            <a:r>
              <a:rPr lang="pl-PL" dirty="0"/>
              <a:t>Trzeba podkreślić, że również w tym przypadku wysokość stawek dziennych orzeczonej grzywny (50 zł), uzasadnienie znajdowała w tym, że oskarżony jest osobą w średnim wieku, zdrową, nie mającą ograniczeń w podejmowaniu pracy zarobkowej.</a:t>
            </a:r>
          </a:p>
          <a:p>
            <a:r>
              <a:rPr lang="pl-PL" dirty="0"/>
              <a:t>Tak wymierzone kary były adekwatne do stopnia społecznej szkodliwości czynów, jak i stopnia winy oskarżonego. Jawiły się jako wyważone.</a:t>
            </a:r>
          </a:p>
          <a:p>
            <a:r>
              <a:rPr lang="pl-PL" dirty="0"/>
              <a:t>Tu należy zaznaczyć, że częściowe uchylenie wyroku i przekazanie sprawy do ponownego rozpoznania, jak i omówiona zmiana zaskarżonego wyroku, skutkowały kolejnymi zmianami, a więc: uchyleniem przez Sąd II instancji rozstrzygnięcia o karach łącznych z pkt VII; w pkt IX uchyleniem rozstrzygnięcia w części zasądzającej od I. T. na rzecz oskarżyciela posiłkowego M. C. (1) kwoty 1560 zł tytułem poniesionych wydatków (takie rozstrzygnięcie może zapaść w orzeczeniu kończącym postępowanie); uchyleniem rozstrzygnięcia o kosztach sądowych z X. Jednocześnie w ramach zmiany wyroku skorygowano oznaczenie dziennika ustaw, a więc w pkt VI w miejsce Dz. U. z 2018 r. poz. 395 z </a:t>
            </a:r>
            <a:r>
              <a:rPr lang="pl-PL" dirty="0" err="1"/>
              <a:t>późn</a:t>
            </a:r>
            <a:r>
              <a:rPr lang="pl-PL" dirty="0"/>
              <a:t>. zm. powołano: Dz. U. z 2019 r. poz. 351 </a:t>
            </a:r>
            <a:r>
              <a:rPr lang="pl-PL" dirty="0" err="1"/>
              <a:t>t.j</a:t>
            </a:r>
            <a:r>
              <a:rPr lang="pl-PL" dirty="0"/>
              <a:t>.</a:t>
            </a:r>
          </a:p>
          <a:p>
            <a:r>
              <a:rPr lang="pl-PL" dirty="0"/>
              <a:t>W pozostałej części utrzymano w mocy zaskarżony wyrok.</a:t>
            </a:r>
          </a:p>
          <a:p>
            <a:r>
              <a:rPr lang="pl-PL" dirty="0"/>
              <a:t>Na podstawie </a:t>
            </a:r>
            <a:r>
              <a:rPr lang="pl-PL" dirty="0">
                <a:hlinkClick r:id="rId22"/>
              </a:rPr>
              <a:t>art. 91 § 1</a:t>
            </a:r>
            <a:r>
              <a:rPr lang="pl-PL" dirty="0"/>
              <a:t> k.k. i </a:t>
            </a:r>
            <a:r>
              <a:rPr lang="pl-PL" dirty="0">
                <a:hlinkClick r:id="rId12"/>
              </a:rPr>
              <a:t>art. 86 § 1</a:t>
            </a:r>
            <a:r>
              <a:rPr lang="pl-PL" dirty="0"/>
              <a:t> i </a:t>
            </a:r>
            <a:r>
              <a:rPr lang="pl-PL" dirty="0">
                <a:hlinkClick r:id="rId13"/>
              </a:rPr>
              <a:t>2</a:t>
            </a:r>
            <a:r>
              <a:rPr lang="pl-PL" dirty="0"/>
              <a:t> k.k. Sąd odwoławczy połączył orzeczone wobec oskarżonego jednostkowe kary pozbawienia wolności i grzywny i jako kary łączne wymierzył mu kary: roku i 8 miesięcy pozbawienia wolności i 150 stawek dziennych grzywny, ustalając wysokość stawki dziennej na kwotę 50 zł.</a:t>
            </a:r>
          </a:p>
          <a:p>
            <a:r>
              <a:rPr lang="pl-PL" dirty="0"/>
              <a:t>Orzekając kary łączne należało dostrzec, że ich możliwy wymiar mieścił się w granicach od roku i 6 miesięcy pozbawienia wolności do 2 lat i 9 miesięcy pozbawienia wolności i od 100 stawek dziennych do 250 stawek dziennych grzywny.</a:t>
            </a:r>
          </a:p>
          <a:p>
            <a:r>
              <a:rPr lang="pl-PL" dirty="0"/>
              <a:t>Biorąc pod uwagę, że przestępstwa zostały popełnione w bliskich odstępach czasu, w trzech przypadkach skierowane były przeciwko mieniu, w dwóch na szkodę tych samych pokrzywdzonych, Sąd II instancji uznał, mając jednocześnie na uwadze dyrektywy określone </a:t>
            </a:r>
            <a:r>
              <a:rPr lang="pl-PL" dirty="0">
                <a:hlinkClick r:id="rId63"/>
              </a:rPr>
              <a:t>art. 85a</a:t>
            </a:r>
            <a:r>
              <a:rPr lang="pl-PL" dirty="0"/>
              <a:t> k.k., że właściwymi będą kary wymierzone na zasadzie </a:t>
            </a:r>
            <a:r>
              <a:rPr lang="pl-PL" dirty="0" err="1"/>
              <a:t>asperacji</a:t>
            </a:r>
            <a:r>
              <a:rPr lang="pl-PL" dirty="0"/>
              <a:t>, bardziej zbliżone do absorpcji niż kumulacji. Konieczne jest podkreślenie, że na przeszkodzie wymierzeniu kar na zasadzie absorpcji stało to, że poza wspomnianymi przestępstwami przeciwko mieniu, pozostałe godziły w inne, różne od siebie dobra prawne, a jedno z przestępstw przeciwko mieniu zostało popełnione na szkodę innego pokrzywdzonego niż w pozostałych dwóch wypadkach.</a:t>
            </a:r>
          </a:p>
          <a:p>
            <a:r>
              <a:rPr lang="pl-PL" dirty="0"/>
              <a:t>Stawka dzienna grzywny została ustalona na poziomie uwzględniającym okoliczności wskazane w </a:t>
            </a:r>
            <a:r>
              <a:rPr lang="pl-PL" dirty="0">
                <a:hlinkClick r:id="rId20"/>
              </a:rPr>
              <a:t>art. 33 § 3</a:t>
            </a:r>
            <a:r>
              <a:rPr lang="pl-PL" dirty="0"/>
              <a:t> k.k. w zw. z </a:t>
            </a:r>
            <a:r>
              <a:rPr lang="pl-PL" dirty="0">
                <a:hlinkClick r:id="rId13"/>
              </a:rPr>
              <a:t>art. 86 § 2</a:t>
            </a:r>
            <a:r>
              <a:rPr lang="pl-PL" dirty="0"/>
              <a:t> k.k. Oskarżony, jak wynika z dokumentów przedłożonych w toku postępowania odwoławczego, nadal zajmuje się prowadzeniem działalności gospodarczej. Jak wskazywał w toku postępowania przed Sądem I instancji posiada wykształcenie wyższe ekonomiczne, z zawodu jest menagerem, przedsiębiorcą, prowadzi firmy, osiąga dochód od 6000 do 10 000 zł, posiada jedno dziecko (w październiku 2017 r. - 17 letnie), mieszkanie o powierzchni 94 m</a:t>
            </a:r>
            <a:r>
              <a:rPr lang="pl-PL" baseline="30000" dirty="0"/>
              <a:t>2</a:t>
            </a:r>
            <a:r>
              <a:rPr lang="pl-PL" dirty="0"/>
              <a:t> w S., a stan zdrowia ocenił jako dobry (k.1756v).</a:t>
            </a:r>
          </a:p>
          <a:p>
            <a:r>
              <a:rPr lang="pl-PL" dirty="0"/>
              <a:t>Zważywszy na to, że dwa z przestępstw zostały popełnione przed zmianami Kodeksu karnego, które weszły w życie 1 lipca 2015 r. niezbędne było rozważenie, czy w przypadku I. T. celowe byłoby orzeczenie kary pozbawienia wolności z warunkowym zawieszeniem jej wykonania.</a:t>
            </a:r>
          </a:p>
          <a:p>
            <a:r>
              <a:rPr lang="pl-PL" dirty="0"/>
              <a:t>W przekonaniu Sądu Apelacyjnego, oskarżony nie zasługiwał na zastosowanie omawianej instytucji, a zatem nie było potrzeby, aby kierując się treścią </a:t>
            </a:r>
            <a:r>
              <a:rPr lang="pl-PL" dirty="0">
                <a:hlinkClick r:id="rId64"/>
              </a:rPr>
              <a:t>art. 4 § 1</a:t>
            </a:r>
            <a:r>
              <a:rPr lang="pl-PL" dirty="0"/>
              <a:t> k.k. zastosować wobec niego Kodeks karny w brzmieniu sprzed 1 lipca 2015 r.</a:t>
            </a:r>
          </a:p>
          <a:p>
            <a:r>
              <a:rPr lang="pl-PL" dirty="0"/>
              <a:t>Przede wszystkim, przeszkodą do zastosowania wobec I. T. warunkowego zawieszenia kary były wszystkie wymienione wcześniej okoliczności przemawiające na jego niekorzyść. Nie może zasługiwać na dalsze łagodzenie orzeczonej kary, poprzez jej warunkowe zawieszenie, oskarżony, który trwa w przekonaniu, że jego zachowania były usprawiedliwione, ponieważ znalazł się w trudnej sytuacji, musiał spłacać zobowiązania, chciał utrzymać działalność gospodarczą. Taka postawa zasługuje na miano skrajnie egoistycznej. Jako jednoznacznie naganne należy ocenić zachowania oskarżonego, który dopuszczając się przestępstw miał na uwadze wyłącznie własną sytuację, własne dobro, nie licząc się z innymi. Istotne jest też, że naruszenie porządku prawnego przez I. T. nie miało charakteru incydentalnego. Dopuścił się przecież trzech przestępstw przeciwko mieniu. Poza tym popełnił dwa inne przestępstwa. Przy czym jedno z nich, a więc wyłudzenie poświadczenia nieprawdy, świadczyło o tym, że chcąc osiągnąć własne cele jest w stanie posunąć się do czynu godzącego w wiarygodność dokumentu. Oskarżony w toku prowadzonego postępowania starał się uzyskać zrozumienie dla własnych problemów, zupełnie nie dostrzegając naganności swoich </a:t>
            </a:r>
            <a:r>
              <a:rPr lang="pl-PL" dirty="0" err="1"/>
              <a:t>zachowań</a:t>
            </a:r>
            <a:r>
              <a:rPr lang="pl-PL" dirty="0"/>
              <a:t>. Tego rodzaju postawa przemawia za tym, że nie zasługuje on na warunkowe zawieszenie wykonania orzeczonej kary.</a:t>
            </a:r>
          </a:p>
          <a:p>
            <a:r>
              <a:rPr lang="pl-PL" dirty="0"/>
              <a:t>W przekonaniu Sądu Apelacyjnego, orzeczone kary łączne zrealizują pokładane w nich cele wychowawcze i zapobiegawcze wobec I. T., który powinien zrozumieć, że nie można szukać rozwiązania własnych problemów, z pokrzywdzeniem innych osób, ale także w zakresie kształtowania świadomości prawnej społeczeństwa. Jawią się one jako wyważone i sprawiedliwe. Kary łagodniejsze godziłyby niewątpliwie w jeden z celów kary, jakim jest prewencja generalna, a więc kształtowanie świadomości prawnej społeczeństwa, co do obowiązujących norm prawnych i konieczności ich przestrzegania, stanowiąc wręcz zachętę do </a:t>
            </a:r>
            <a:r>
              <a:rPr lang="pl-PL" dirty="0" err="1"/>
              <a:t>zachowań</a:t>
            </a:r>
            <a:r>
              <a:rPr lang="pl-PL" dirty="0"/>
              <a:t> przestępczych. Nie pozwoliłyby też na realizację pozostałych wskazanych celów.</a:t>
            </a:r>
          </a:p>
          <a:p>
            <a:r>
              <a:rPr lang="pl-PL" dirty="0"/>
              <a:t>O opłacie za obie instancje, i wydatkach za postępowanie przed Sądem I instancji w części skazującej oraz o wydatkach za postępowanie odwoławcze, którymi obciążono oskarżonego, orzeczono na podstawie </a:t>
            </a:r>
            <a:r>
              <a:rPr lang="pl-PL" dirty="0">
                <a:hlinkClick r:id="rId26"/>
              </a:rPr>
              <a:t>art. 626 § 1</a:t>
            </a:r>
            <a:r>
              <a:rPr lang="pl-PL" dirty="0"/>
              <a:t> k.p.k., </a:t>
            </a:r>
            <a:r>
              <a:rPr lang="pl-PL" dirty="0">
                <a:hlinkClick r:id="rId25"/>
              </a:rPr>
              <a:t>art. 627</a:t>
            </a:r>
            <a:r>
              <a:rPr lang="pl-PL" dirty="0"/>
              <a:t> k.p.k., </a:t>
            </a:r>
            <a:r>
              <a:rPr lang="pl-PL" dirty="0">
                <a:hlinkClick r:id="rId65"/>
              </a:rPr>
              <a:t>art. 634</a:t>
            </a:r>
            <a:r>
              <a:rPr lang="pl-PL" dirty="0"/>
              <a:t> k.p.k., </a:t>
            </a:r>
            <a:r>
              <a:rPr lang="pl-PL" dirty="0">
                <a:hlinkClick r:id="rId66"/>
              </a:rPr>
              <a:t>art. 636 § 1</a:t>
            </a:r>
            <a:r>
              <a:rPr lang="pl-PL" dirty="0"/>
              <a:t> k.p.k. oraz </a:t>
            </a:r>
            <a:r>
              <a:rPr lang="pl-PL" dirty="0">
                <a:hlinkClick r:id="rId67"/>
              </a:rPr>
              <a:t>art. 2 ust. 1 pkt 4</a:t>
            </a:r>
            <a:r>
              <a:rPr lang="pl-PL" dirty="0"/>
              <a:t>, </a:t>
            </a:r>
            <a:r>
              <a:rPr lang="pl-PL" dirty="0">
                <a:hlinkClick r:id="rId29"/>
              </a:rPr>
              <a:t>art. 3 ust. 1</a:t>
            </a:r>
            <a:r>
              <a:rPr lang="pl-PL" dirty="0"/>
              <a:t>, </a:t>
            </a:r>
            <a:r>
              <a:rPr lang="pl-PL" dirty="0">
                <a:hlinkClick r:id="rId30"/>
              </a:rPr>
              <a:t>art. 6</a:t>
            </a:r>
            <a:r>
              <a:rPr lang="pl-PL" dirty="0"/>
              <a:t>, </a:t>
            </a:r>
            <a:r>
              <a:rPr lang="pl-PL" dirty="0">
                <a:hlinkClick r:id="rId68"/>
              </a:rPr>
              <a:t>art. 8</a:t>
            </a:r>
            <a:r>
              <a:rPr lang="pl-PL" dirty="0"/>
              <a:t> i </a:t>
            </a:r>
            <a:r>
              <a:rPr lang="pl-PL" dirty="0">
                <a:hlinkClick r:id="rId69"/>
              </a:rPr>
              <a:t>art. 10 ust. 1</a:t>
            </a:r>
            <a:r>
              <a:rPr lang="pl-PL" dirty="0"/>
              <a:t> ustawy z dnia 23 czerwca 1973 r. o opłatach w sprawach karnych (Dz. U. z 1983 r. Nr 49, poz. 223 z </a:t>
            </a:r>
            <a:r>
              <a:rPr lang="pl-PL" dirty="0" err="1"/>
              <a:t>późn</a:t>
            </a:r>
            <a:r>
              <a:rPr lang="pl-PL" dirty="0"/>
              <a:t>. zm.).</a:t>
            </a:r>
          </a:p>
          <a:p>
            <a:endParaRPr lang="pl-PL" dirty="0"/>
          </a:p>
        </p:txBody>
      </p:sp>
      <p:sp>
        <p:nvSpPr>
          <p:cNvPr id="4" name="Symbol zastępczy numeru slajdu 3"/>
          <p:cNvSpPr>
            <a:spLocks noGrp="1"/>
          </p:cNvSpPr>
          <p:nvPr>
            <p:ph type="sldNum" sz="quarter" idx="5"/>
          </p:nvPr>
        </p:nvSpPr>
        <p:spPr/>
        <p:txBody>
          <a:bodyPr/>
          <a:lstStyle/>
          <a:p>
            <a:fld id="{4477679A-B4CC-440E-BA1A-7E4FCFE0AB96}" type="slidenum">
              <a:rPr lang="en-US" smtClean="0"/>
              <a:t>5</a:t>
            </a:fld>
            <a:endParaRPr lang="en-US"/>
          </a:p>
        </p:txBody>
      </p:sp>
    </p:spTree>
    <p:extLst>
      <p:ext uri="{BB962C8B-B14F-4D97-AF65-F5344CB8AC3E}">
        <p14:creationId xmlns:p14="http://schemas.microsoft.com/office/powerpoint/2010/main" val="411693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b="1" dirty="0"/>
              <a:t>Art. 6 ust. 1 pkt 4</a:t>
            </a:r>
          </a:p>
          <a:p>
            <a:r>
              <a:rPr lang="pl-PL" dirty="0"/>
              <a:t>4) dokonywać, na warunkach uzgodnionych z dłużnikiem, zamiany wierzytelności na składniki majątku dłużnika;</a:t>
            </a:r>
            <a:endParaRPr lang="pl-PL" b="1" dirty="0"/>
          </a:p>
          <a:p>
            <a:endParaRPr lang="pl-PL" b="1" dirty="0"/>
          </a:p>
          <a:p>
            <a:r>
              <a:rPr lang="pl-PL" b="1" dirty="0"/>
              <a:t>Pytanie</a:t>
            </a:r>
          </a:p>
          <a:p>
            <a:r>
              <a:rPr lang="pl-PL" dirty="0"/>
              <a:t>Zgodnie z </a:t>
            </a:r>
            <a:r>
              <a:rPr lang="pl-PL" dirty="0">
                <a:hlinkClick r:id="rId3"/>
              </a:rPr>
              <a:t>art. 6 ust. 1 pkt 4</a:t>
            </a:r>
            <a:r>
              <a:rPr lang="pl-PL" dirty="0"/>
              <a:t> Prawa bankowego - banki mogą dokonywać, na warunkach uzgodnionych z dłużnikiem, zamiany wierzytelności na składniki majątku dłużnika, a bank w świetle </a:t>
            </a:r>
            <a:r>
              <a:rPr lang="pl-PL" dirty="0">
                <a:hlinkClick r:id="rId4"/>
              </a:rPr>
              <a:t>art. 6 ust. 2</a:t>
            </a:r>
            <a:r>
              <a:rPr lang="pl-PL" dirty="0"/>
              <a:t> zobowiązany jest do sprzedaży tak przejętego składnika majątku, w okresie nie dłuższym niż 5 lat od daty nabycia.</a:t>
            </a:r>
          </a:p>
          <a:p>
            <a:r>
              <a:rPr lang="pl-PL" b="1" dirty="0"/>
              <a:t>Czy w świetle obowiązujących przepisów prawnych w tym dyrektyw, zaleceń KNF przewidziane są sankcje karne za niedotrzymanie tego 5-letniego terminu oraz czy powyższy termin odnosi się również do nieruchomości i ruchomości przejętych przez bank w toku egzekucji komorniczej?</a:t>
            </a:r>
            <a:endParaRPr lang="pl-PL" dirty="0"/>
          </a:p>
          <a:p>
            <a:r>
              <a:rPr lang="pl-PL" b="1" dirty="0"/>
              <a:t>ODPOWIEDŹ</a:t>
            </a:r>
          </a:p>
          <a:p>
            <a:r>
              <a:rPr lang="pl-PL" dirty="0"/>
              <a:t>Za uchybienie terminowi zbycia składników majątku przewidziane są sankcje nadzorcze ze strony Komisji Nadzoru Finansowego, a nie sankcje karne.</a:t>
            </a:r>
          </a:p>
          <a:p>
            <a:r>
              <a:rPr lang="pl-PL" b="1" dirty="0"/>
              <a:t>UZASADNIENIE</a:t>
            </a:r>
          </a:p>
          <a:p>
            <a:r>
              <a:rPr lang="pl-PL" dirty="0"/>
              <a:t>Uchybienie terminowi zbycia przejętych składników majątku może skutkować podjęciem przez Komisję Nadzoru Finansowego czynności nadzorczych wskazanych w </a:t>
            </a:r>
            <a:r>
              <a:rPr lang="pl-PL" dirty="0">
                <a:hlinkClick r:id="rId5"/>
              </a:rPr>
              <a:t>art. 138</a:t>
            </a:r>
            <a:r>
              <a:rPr lang="pl-PL" dirty="0"/>
              <a:t> ustawy z 29.08.1997 r. - Prawo bankowe - dalej pr. bank. Przepisy nie przewidują sankcji karnej za takie naruszenie.</a:t>
            </a:r>
          </a:p>
          <a:p>
            <a:r>
              <a:rPr lang="pl-PL" dirty="0"/>
              <a:t>Wykładnia literalna wyłącza przejęcie na własność dokonywane w toku egzekucji spod działania </a:t>
            </a:r>
            <a:r>
              <a:rPr lang="pl-PL" dirty="0">
                <a:hlinkClick r:id="rId3"/>
              </a:rPr>
              <a:t>art. 6 ust. 1 pkt 4</a:t>
            </a:r>
            <a:r>
              <a:rPr lang="pl-PL" dirty="0"/>
              <a:t> pr. bank. - za taką interpretacją się opowiadam.</a:t>
            </a:r>
          </a:p>
          <a:p>
            <a:endParaRPr lang="pl-PL" b="1" dirty="0"/>
          </a:p>
          <a:p>
            <a:r>
              <a:rPr lang="pl-PL" b="1" dirty="0"/>
              <a:t>Pytanie</a:t>
            </a:r>
          </a:p>
          <a:p>
            <a:r>
              <a:rPr lang="pl-PL" dirty="0"/>
              <a:t>W toku egzekucji z nieruchomości, po drugiej bezskutecznej licytacji, Bank dokonał przejęcia tejże nieruchomości. Nieruchomość jest zamieszkała przez dłużników, a wyrok eksmisyjny w związku z panującą pandemią COVID-19 nie może być przez komornika zrealizowany. od daty przejęcia nieruchomości w toku egzekucji mija wkrótce 5 lat. Jak stanowi przepis </a:t>
            </a:r>
            <a:r>
              <a:rPr lang="pl-PL" dirty="0">
                <a:hlinkClick r:id="rId4"/>
              </a:rPr>
              <a:t>art. 6 ust. 2</a:t>
            </a:r>
            <a:r>
              <a:rPr lang="pl-PL" dirty="0"/>
              <a:t> ustawy z 29.08.1997 r. – Prawo bankowe (Dz.U. z 2021 r. poz. 2439 z </a:t>
            </a:r>
            <a:r>
              <a:rPr lang="pl-PL" dirty="0" err="1"/>
              <a:t>późn</a:t>
            </a:r>
            <a:r>
              <a:rPr lang="pl-PL" dirty="0"/>
              <a:t>. zm.) – dalej pr. bank., bank jest obowiązany do sprzedaży składników majątku, o których mowa w ust. 1 pkt 4, w okresie nie dłuższym niż 5 lat od daty nabycia, przy czym zgodnie z ust. 3 tego przepisu, obowiązek, o którym mowa w ust. 2, nie spoczywa na banku, jeżeli przejęte składniki majątku wykorzysta do prowadzenia własnej działalności bankowej. Z kolei, przepis art. 4 ust. 1 pkt 4 stanowi, że poza wykonywaniem czynności bankowych, o których mowa w art. 5 ust. 1 i 2, banki mogą dokonywać, na warunkach uzgodnionych z dłużnikiem, zamiany wierzytelności na składniki majątku dłużnika.</a:t>
            </a:r>
          </a:p>
          <a:p>
            <a:r>
              <a:rPr lang="pl-PL" dirty="0"/>
              <a:t>Mając na uwadze stan faktyczny i prawny, powstaje problem: czy w niniejszej sprawie Bank rzeczywiście musi dokonać sprzedaży tej nieruchomości, skoro doszło do jej przejęcia w toku egzekucji (a więc na drodze przymusu prawnego) a nie na warunkach uzgodnionych z dłużnikiem na podstawie zamiany?</a:t>
            </a:r>
          </a:p>
          <a:p>
            <a:r>
              <a:rPr lang="pl-PL" dirty="0"/>
              <a:t>Wydaje się, że wykładnie funkcjonalna (tzw. ratio legis), logiczna, jak i celowościowa wyłączają przejęcie na własność dokonywane w toku egzekucji spod działania </a:t>
            </a:r>
            <a:r>
              <a:rPr lang="pl-PL" dirty="0">
                <a:hlinkClick r:id="rId3"/>
              </a:rPr>
              <a:t>art. 6 ust. 1 pkt 4</a:t>
            </a:r>
            <a:r>
              <a:rPr lang="pl-PL" dirty="0"/>
              <a:t> pr. bank., co oznacza, że nie znajdują tu zastosowania reguły wyrażone w </a:t>
            </a:r>
            <a:r>
              <a:rPr lang="pl-PL" dirty="0">
                <a:hlinkClick r:id="rId4"/>
              </a:rPr>
              <a:t>art. 6 ust. 2</a:t>
            </a:r>
            <a:r>
              <a:rPr lang="pl-PL" dirty="0"/>
              <a:t> i </a:t>
            </a:r>
            <a:r>
              <a:rPr lang="pl-PL" dirty="0">
                <a:hlinkClick r:id="rId6"/>
              </a:rPr>
              <a:t>3</a:t>
            </a:r>
            <a:r>
              <a:rPr lang="pl-PL" dirty="0"/>
              <a:t> pr. bank.</a:t>
            </a:r>
          </a:p>
          <a:p>
            <a:r>
              <a:rPr lang="pl-PL" dirty="0"/>
              <a:t>I drugie pytanie: czy tzw. "ustawy covidowe" przewidują wydłużenie terminów wskazanych w art. 6 ust. 2 </a:t>
            </a:r>
            <a:r>
              <a:rPr lang="pl-PL" dirty="0" err="1"/>
              <a:t>pr.bank</a:t>
            </a:r>
            <a:r>
              <a:rPr lang="pl-PL" dirty="0"/>
              <a:t>. w sytuacji, gdy komornik nie może wykonać eksmisji i wskutek tego możliwość sprzedaży nieruchomości jest praktycznie wykluczona (nikt przecież nie kupi doku z lokatorami)?</a:t>
            </a:r>
          </a:p>
          <a:p>
            <a:r>
              <a:rPr lang="pl-PL" b="1" dirty="0"/>
              <a:t>ODPOWIEDŹ</a:t>
            </a:r>
          </a:p>
          <a:p>
            <a:r>
              <a:rPr lang="pl-PL" dirty="0"/>
              <a:t>W przedstawionym stanie faktycznym nie znajdzie zastosowania </a:t>
            </a:r>
            <a:r>
              <a:rPr lang="pl-PL" dirty="0">
                <a:hlinkClick r:id="rId4"/>
              </a:rPr>
              <a:t>art. 6 ust. 2</a:t>
            </a:r>
            <a:r>
              <a:rPr lang="pl-PL" dirty="0"/>
              <a:t> ustawy z 29.08.1997 r. – Prawo bankowe (Dz.U. z 2021 r. poz. 2439 z </a:t>
            </a:r>
            <a:r>
              <a:rPr lang="pl-PL" dirty="0" err="1"/>
              <a:t>późn</a:t>
            </a:r>
            <a:r>
              <a:rPr lang="pl-PL" dirty="0"/>
              <a:t>. zm.) – dalej pr. bank.</a:t>
            </a:r>
          </a:p>
          <a:p>
            <a:r>
              <a:rPr lang="pl-PL" b="1" dirty="0"/>
              <a:t>UZASADNIENIE</a:t>
            </a:r>
          </a:p>
          <a:p>
            <a:r>
              <a:rPr lang="pl-PL" dirty="0"/>
              <a:t>Literalne brzmienie </a:t>
            </a:r>
            <a:r>
              <a:rPr lang="pl-PL" dirty="0">
                <a:hlinkClick r:id="rId3"/>
              </a:rPr>
              <a:t>art. 6 ust. 1 pkt 4</a:t>
            </a:r>
            <a:r>
              <a:rPr lang="pl-PL" dirty="0"/>
              <a:t> pr. bank. nie obejmuje przejęcia przez wierzyciela na własność nieruchomości po bezskutecznej licytacji w toku sądowego postępowania egzekucyjnego. Bank przejmując nieruchomość nie zawiera umowy z dłużnikiem, nie dokonuje zamiany wierzytelności na nieruchomość i nie uzgadnia z dłużnikiem warunków umowy. W konsekwencji brak jest również podstaw do stosowania </a:t>
            </a:r>
            <a:r>
              <a:rPr lang="pl-PL" dirty="0">
                <a:hlinkClick r:id="rId4"/>
              </a:rPr>
              <a:t>art. 6 ust. 2</a:t>
            </a:r>
            <a:r>
              <a:rPr lang="pl-PL" dirty="0"/>
              <a:t> pr. bank. do takich przypadków.</a:t>
            </a:r>
          </a:p>
          <a:p>
            <a:r>
              <a:rPr lang="pl-PL" dirty="0"/>
              <a:t>Ustawy covidowe nie wydłużają terminu z </a:t>
            </a:r>
            <a:r>
              <a:rPr lang="pl-PL" dirty="0">
                <a:hlinkClick r:id="rId4"/>
              </a:rPr>
              <a:t>art. 6 ust. 2</a:t>
            </a:r>
            <a:r>
              <a:rPr lang="pl-PL" dirty="0"/>
              <a:t> pr. bank. Sprzedaż nieruchomości w toku sądowego postępowania egzekucyjnego nie jest wstrzymana czy zawieszona. Kwestia braku możliwości opróżnienia nieruchomości w stanie pandemii nie uniemożliwia przeprowadzenia sprzedaży nieruchomości, w tym z lokatorami - nabywcy uwzględniają tę okoliczność jako element ryzyka przy nabyciu licytacyjnym.</a:t>
            </a:r>
          </a:p>
          <a:p>
            <a:endParaRPr lang="en-US" dirty="0"/>
          </a:p>
        </p:txBody>
      </p:sp>
      <p:sp>
        <p:nvSpPr>
          <p:cNvPr id="4" name="Symbol zastępczy numeru slajdu 3"/>
          <p:cNvSpPr>
            <a:spLocks noGrp="1"/>
          </p:cNvSpPr>
          <p:nvPr>
            <p:ph type="sldNum" sz="quarter" idx="5"/>
          </p:nvPr>
        </p:nvSpPr>
        <p:spPr/>
        <p:txBody>
          <a:bodyPr/>
          <a:lstStyle/>
          <a:p>
            <a:fld id="{4477679A-B4CC-440E-BA1A-7E4FCFE0AB96}" type="slidenum">
              <a:rPr lang="en-US" smtClean="0"/>
              <a:t>40</a:t>
            </a:fld>
            <a:endParaRPr lang="en-US"/>
          </a:p>
        </p:txBody>
      </p:sp>
    </p:spTree>
    <p:extLst>
      <p:ext uri="{BB962C8B-B14F-4D97-AF65-F5344CB8AC3E}">
        <p14:creationId xmlns:p14="http://schemas.microsoft.com/office/powerpoint/2010/main" val="2479838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1">
        <a:schemeClr val="bg2"/>
      </p:bgRef>
    </p:bg>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0000"/>
              <a:duotone>
                <a:schemeClr val="accent1">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lumMod val="85000"/>
                  <a:lumOff val="15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pl-PL"/>
              <a:t>Kliknij, aby edytować styl</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lumMod val="7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6B549BED-B40C-4018-909D-FC193EF4B908}" type="datetimeFigureOut">
              <a:rPr lang="en-US" smtClean="0"/>
              <a:t>11/13/2024</a:t>
            </a:fld>
            <a:endParaRPr lang="en-US"/>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1">
                    <a:lumMod val="75000"/>
                    <a:lumOff val="25000"/>
                  </a:schemeClr>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97B6FC76-6B90-43A5-9470-C36CE904C58B}" type="slidenum">
              <a:rPr lang="en-US" smtClean="0"/>
              <a:t>‹#›</a:t>
            </a:fld>
            <a:endParaRPr lang="en-US"/>
          </a:p>
        </p:txBody>
      </p:sp>
    </p:spTree>
    <p:extLst>
      <p:ext uri="{BB962C8B-B14F-4D97-AF65-F5344CB8AC3E}">
        <p14:creationId xmlns:p14="http://schemas.microsoft.com/office/powerpoint/2010/main" val="387762837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6B549BED-B40C-4018-909D-FC193EF4B908}" type="datetimeFigureOut">
              <a:rPr lang="en-US" smtClean="0"/>
              <a:t>11/13/2024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2490181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6B549BED-B40C-4018-909D-FC193EF4B908}" type="datetimeFigureOut">
              <a:rPr lang="en-US" smtClean="0"/>
              <a:t>11/13/2024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3788572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6B549BED-B40C-4018-909D-FC193EF4B908}" type="datetimeFigureOut">
              <a:rPr lang="en-US" smtClean="0"/>
              <a:t>11/13/2024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4135998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16" name="Rectangle 15"/>
          <p:cNvSpPr/>
          <p:nvPr/>
        </p:nvSpPr>
        <p:spPr>
          <a:xfrm>
            <a:off x="11784" y="0"/>
            <a:ext cx="12192000" cy="6858000"/>
          </a:xfrm>
          <a:prstGeom prst="rect">
            <a:avLst/>
          </a:prstGeom>
          <a:blipFill dpi="0" rotWithShape="1">
            <a:blip r:embed="rId2">
              <a:alphaModFix amt="40000"/>
              <a:duotone>
                <a:schemeClr val="accent2">
                  <a:shade val="45000"/>
                  <a:satMod val="135000"/>
                </a:schemeClr>
                <a:prstClr val="white"/>
              </a:duotone>
            </a:blip>
            <a:srcRect/>
            <a:tile tx="-133350" ty="330200" sx="85000" sy="85000" flip="xy"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2">
                  <a:lumMod val="5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pl-PL"/>
              <a:t>Kliknij, aby edytować styl</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6B549BED-B40C-4018-909D-FC193EF4B908}" type="datetimeFigureOut">
              <a:rPr lang="en-US" smtClean="0"/>
              <a:t>11/13/2024</a:t>
            </a:fld>
            <a:endParaRPr lang="en-US"/>
          </a:p>
        </p:txBody>
      </p:sp>
      <p:sp>
        <p:nvSpPr>
          <p:cNvPr id="5" name="Footer Placeholder 4"/>
          <p:cNvSpPr>
            <a:spLocks noGrp="1"/>
          </p:cNvSpPr>
          <p:nvPr>
            <p:ph type="ftr" sz="quarter" idx="11"/>
          </p:nvPr>
        </p:nvSpPr>
        <p:spPr>
          <a:xfrm>
            <a:off x="1453896" y="5212080"/>
            <a:ext cx="5907024" cy="228600"/>
          </a:xfrm>
        </p:spPr>
        <p:txBody>
          <a:bodyPr/>
          <a:lstStyle>
            <a:lvl1pPr algn="l">
              <a:defRPr/>
            </a:lvl1pPr>
          </a:lstStyle>
          <a:p>
            <a:endParaRPr lang="en-US"/>
          </a:p>
        </p:txBody>
      </p:sp>
      <p:sp>
        <p:nvSpPr>
          <p:cNvPr id="6" name="Slide Number Placeholder 5"/>
          <p:cNvSpPr>
            <a:spLocks noGrp="1"/>
          </p:cNvSpPr>
          <p:nvPr>
            <p:ph type="sldNum" sz="quarter" idx="12"/>
          </p:nvPr>
        </p:nvSpPr>
        <p:spPr>
          <a:xfrm>
            <a:off x="8604504" y="5212080"/>
            <a:ext cx="2112264" cy="228600"/>
          </a:xfrm>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287139812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6B549BED-B40C-4018-909D-FC193EF4B908}" type="datetimeFigureOut">
              <a:rPr lang="en-US" smtClean="0"/>
              <a:t>11/13/2024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1650649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6B549BED-B40C-4018-909D-FC193EF4B908}" type="datetimeFigureOut">
              <a:rPr lang="en-US" smtClean="0"/>
              <a:t>11/13/2024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1836253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6B549BED-B40C-4018-909D-FC193EF4B908}" type="datetimeFigureOut">
              <a:rPr lang="en-US" smtClean="0"/>
              <a:t>11/13/2024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1497347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549BED-B40C-4018-909D-FC193EF4B908}" type="datetimeFigureOut">
              <a:rPr lang="en-US" smtClean="0"/>
              <a:t>11/13/2024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B6FC76-6B90-43A5-9470-C36CE904C58B}" type="slidenum">
              <a:rPr lang="en-US" smtClean="0"/>
              <a:t>‹#›</a:t>
            </a:fld>
            <a:endParaRPr lang="en-US"/>
          </a:p>
        </p:txBody>
      </p:sp>
    </p:spTree>
    <p:extLst>
      <p:ext uri="{BB962C8B-B14F-4D97-AF65-F5344CB8AC3E}">
        <p14:creationId xmlns:p14="http://schemas.microsoft.com/office/powerpoint/2010/main" val="3295981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tx1"/>
                </a:solidFill>
                <a:effectLst/>
                <a:latin typeface="+mj-lt"/>
                <a:ea typeface="+mn-ea"/>
                <a:cs typeface="+mn-cs"/>
              </a:defRPr>
            </a:lvl1pPr>
          </a:lstStyle>
          <a:p>
            <a:r>
              <a:rPr lang="pl-PL"/>
              <a:t>Kliknij, aby edytować styl</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8" name="Date Placeholder 7"/>
          <p:cNvSpPr>
            <a:spLocks noGrp="1"/>
          </p:cNvSpPr>
          <p:nvPr>
            <p:ph type="dt" sz="half" idx="10"/>
          </p:nvPr>
        </p:nvSpPr>
        <p:spPr/>
        <p:txBody>
          <a:bodyPr/>
          <a:lstStyle/>
          <a:p>
            <a:fld id="{6B549BED-B40C-4018-909D-FC193EF4B908}" type="datetimeFigureOut">
              <a:rPr lang="en-US" smtClean="0"/>
              <a:t>11/13/2024</a:t>
            </a:fld>
            <a:endParaRPr lang="en-US"/>
          </a:p>
        </p:txBody>
      </p:sp>
      <p:sp>
        <p:nvSpPr>
          <p:cNvPr id="9" name="Footer Placeholder 8"/>
          <p:cNvSpPr>
            <a:spLocks noGrp="1"/>
          </p:cNvSpPr>
          <p:nvPr>
            <p:ph type="ftr" sz="quarter" idx="11"/>
          </p:nvPr>
        </p:nvSpPr>
        <p:spPr/>
        <p:txBody>
          <a:bodyPr/>
          <a:lstStyle>
            <a:lvl1pPr algn="r">
              <a:defRPr/>
            </a:lvl1pPr>
          </a:lstStyle>
          <a:p>
            <a:endParaRPr lang="en-US"/>
          </a:p>
        </p:txBody>
      </p:sp>
      <p:sp>
        <p:nvSpPr>
          <p:cNvPr id="11" name="Slide Number Placeholder 10"/>
          <p:cNvSpPr>
            <a:spLocks noGrp="1"/>
          </p:cNvSpPr>
          <p:nvPr>
            <p:ph type="sldNum" sz="quarter" idx="12"/>
          </p:nvPr>
        </p:nvSpPr>
        <p:spPr>
          <a:xfrm>
            <a:off x="10396728" y="6227064"/>
            <a:ext cx="1463040" cy="256032"/>
          </a:xfrm>
        </p:spPr>
        <p:txBody>
          <a:bodyPr/>
          <a:lstStyle/>
          <a:p>
            <a:fld id="{97B6FC76-6B90-43A5-9470-C36CE904C58B}" type="slidenum">
              <a:rPr lang="en-US" smtClean="0"/>
              <a:t>‹#›</a:t>
            </a:fld>
            <a:endParaRPr lang="en-US"/>
          </a:p>
        </p:txBody>
      </p:sp>
      <p:sp>
        <p:nvSpPr>
          <p:cNvPr id="12" name="Rectangle 11"/>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55190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pl-PL"/>
              <a:t>Kliknij, aby edytować styl</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6">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6B549BED-B40C-4018-909D-FC193EF4B908}" type="datetimeFigureOut">
              <a:rPr lang="en-US" smtClean="0"/>
              <a:t>11/13/2024</a:t>
            </a:fld>
            <a:endParaRPr 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0396728" y="6227064"/>
            <a:ext cx="1463040" cy="256032"/>
          </a:xfrm>
        </p:spPr>
        <p:txBody>
          <a:bodyPr/>
          <a:lstStyle/>
          <a:p>
            <a:fld id="{97B6FC76-6B90-43A5-9470-C36CE904C58B}" type="slidenum">
              <a:rPr lang="en-US" smtClean="0"/>
              <a:t>‹#›</a:t>
            </a:fld>
            <a:endParaRPr lang="en-US"/>
          </a:p>
        </p:txBody>
      </p:sp>
      <p:sp>
        <p:nvSpPr>
          <p:cNvPr id="10" name="Rectangle 9"/>
          <p:cNvSpPr/>
          <p:nvPr/>
        </p:nvSpPr>
        <p:spPr>
          <a:xfrm>
            <a:off x="9157546" y="374904"/>
            <a:ext cx="2651760"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09306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6B549BED-B40C-4018-909D-FC193EF4B908}" type="datetimeFigureOut">
              <a:rPr lang="en-US" smtClean="0"/>
              <a:t>11/13/2024</a:t>
            </a:fld>
            <a:endParaRPr lang="en-US"/>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97B6FC76-6B90-43A5-9470-C36CE904C58B}" type="slidenum">
              <a:rPr lang="en-US" smtClean="0"/>
              <a:t>‹#›</a:t>
            </a:fld>
            <a:endParaRPr lang="en-US"/>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614409815"/>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sip.lex.pl/#/jurisprudence/521645375/1/iv-kk-200-14-bezskutkowy-charakter-przestepstwa-z-art-79-ustawy-z-1994-r-o-rachunkowosci-wyrok...?cm=URELATION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sip.lex.pl/#/document/68336066?unitId=art(4)ust(1)pkt(39)&amp;cm=DOCUMEN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hyperlink" Target="https://sip.lex.pl/#/document/16798683?unitId=art(11)par(2)&amp;cm=DOCUMENT" TargetMode="External"/><Relationship Id="rId3" Type="http://schemas.openxmlformats.org/officeDocument/2006/relationships/hyperlink" Target="https://sip.lex.pl/#/document/16796295?unitId=art(49)&amp;cm=DOCUMENT" TargetMode="External"/><Relationship Id="rId7" Type="http://schemas.openxmlformats.org/officeDocument/2006/relationships/hyperlink" Target="https://sip.lex.pl/#/document/16796295?unitId=art(79)pkt(4)&amp;cm=DOCUMENT" TargetMode="External"/><Relationship Id="rId2" Type="http://schemas.openxmlformats.org/officeDocument/2006/relationships/hyperlink" Target="https://sip.lex.pl/#/document/16796295?unitId=art(4)ust(5)&amp;cm=DOCUMENT" TargetMode="External"/><Relationship Id="rId1" Type="http://schemas.openxmlformats.org/officeDocument/2006/relationships/slideLayout" Target="../slideLayouts/slideLayout2.xml"/><Relationship Id="rId6" Type="http://schemas.openxmlformats.org/officeDocument/2006/relationships/hyperlink" Target="https://sip.lex.pl/#/document/16796295?unitId=art(77)pkt(2)&amp;cm=DOCUMENT" TargetMode="External"/><Relationship Id="rId5" Type="http://schemas.openxmlformats.org/officeDocument/2006/relationships/hyperlink" Target="https://sip.lex.pl/#/document/16796295?unitId=art(69)&amp;cm=DOCUMENT" TargetMode="External"/><Relationship Id="rId4" Type="http://schemas.openxmlformats.org/officeDocument/2006/relationships/hyperlink" Target="https://sip.lex.pl/#/document/16796295?unitId=art(52)&amp;cm=DOCUMEN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712B049-3956-D75A-5E4B-05C6733A612E}"/>
              </a:ext>
            </a:extLst>
          </p:cNvPr>
          <p:cNvSpPr>
            <a:spLocks noGrp="1"/>
          </p:cNvSpPr>
          <p:nvPr>
            <p:ph type="ctrTitle"/>
          </p:nvPr>
        </p:nvSpPr>
        <p:spPr>
          <a:xfrm>
            <a:off x="1561708" y="2419250"/>
            <a:ext cx="9068586" cy="2590800"/>
          </a:xfrm>
        </p:spPr>
        <p:txBody>
          <a:bodyPr/>
          <a:lstStyle/>
          <a:p>
            <a:r>
              <a:rPr lang="pl-PL" sz="3600" dirty="0"/>
              <a:t>dlaczego czasami nie możemy dogadać się z biegłym rewidentem?</a:t>
            </a:r>
            <a:br>
              <a:rPr lang="pl-PL" sz="3600" dirty="0"/>
            </a:br>
            <a:r>
              <a:rPr lang="pl-PL" sz="1400" dirty="0"/>
              <a:t>na przykładzie sprawozdania finansowego banku</a:t>
            </a:r>
            <a:endParaRPr lang="en-US" sz="1400" dirty="0"/>
          </a:p>
        </p:txBody>
      </p:sp>
      <p:sp>
        <p:nvSpPr>
          <p:cNvPr id="3" name="Podtytuł 2">
            <a:extLst>
              <a:ext uri="{FF2B5EF4-FFF2-40B4-BE49-F238E27FC236}">
                <a16:creationId xmlns:a16="http://schemas.microsoft.com/office/drawing/2014/main" id="{18CFA2D7-8267-1D6C-7812-15E675955DC5}"/>
              </a:ext>
            </a:extLst>
          </p:cNvPr>
          <p:cNvSpPr>
            <a:spLocks noGrp="1"/>
          </p:cNvSpPr>
          <p:nvPr>
            <p:ph type="subTitle" idx="1"/>
          </p:nvPr>
        </p:nvSpPr>
        <p:spPr>
          <a:xfrm>
            <a:off x="1561706" y="4453462"/>
            <a:ext cx="9070848" cy="457201"/>
          </a:xfrm>
        </p:spPr>
        <p:txBody>
          <a:bodyPr>
            <a:noAutofit/>
          </a:bodyPr>
          <a:lstStyle/>
          <a:p>
            <a:r>
              <a:rPr lang="pl-PL" sz="2000" dirty="0"/>
              <a:t>dr Dorota Sowińska-Kobelak</a:t>
            </a:r>
          </a:p>
          <a:p>
            <a:r>
              <a:rPr lang="pl-PL" sz="2000" dirty="0"/>
              <a:t>Biegły rewident</a:t>
            </a:r>
          </a:p>
          <a:p>
            <a:r>
              <a:rPr lang="pl-PL" sz="2000" dirty="0"/>
              <a:t>2024</a:t>
            </a:r>
          </a:p>
          <a:p>
            <a:endParaRPr lang="en-US" sz="2000" dirty="0"/>
          </a:p>
        </p:txBody>
      </p:sp>
      <p:pic>
        <p:nvPicPr>
          <p:cNvPr id="4" name="Picture 2" descr="ZRBS">
            <a:extLst>
              <a:ext uri="{FF2B5EF4-FFF2-40B4-BE49-F238E27FC236}">
                <a16:creationId xmlns:a16="http://schemas.microsoft.com/office/drawing/2014/main" id="{73E53C36-A7D8-12DB-7C65-1217A628B0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0296" y="1447891"/>
            <a:ext cx="3157268" cy="1431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7488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40231BC-0D0C-33EE-0EC7-689241A78BD2}"/>
              </a:ext>
            </a:extLst>
          </p:cNvPr>
          <p:cNvSpPr>
            <a:spLocks noGrp="1"/>
          </p:cNvSpPr>
          <p:nvPr>
            <p:ph type="title"/>
          </p:nvPr>
        </p:nvSpPr>
        <p:spPr/>
        <p:txBody>
          <a:bodyPr>
            <a:noAutofit/>
          </a:bodyPr>
          <a:lstStyle/>
          <a:p>
            <a:pPr algn="just"/>
            <a:r>
              <a:rPr lang="pl-PL" sz="3200" b="1" dirty="0">
                <a:solidFill>
                  <a:schemeClr val="tx1"/>
                </a:solidFill>
                <a:hlinkClick r:id="rId2">
                  <a:extLst>
                    <a:ext uri="{A12FA001-AC4F-418D-AE19-62706E023703}">
                      <ahyp:hlinkClr xmlns:ahyp="http://schemas.microsoft.com/office/drawing/2018/hyperlinkcolor" val="tx"/>
                    </a:ext>
                  </a:extLst>
                </a:hlinkClick>
              </a:rPr>
              <a:t>IV KK 200/14, </a:t>
            </a:r>
            <a:r>
              <a:rPr lang="pl-PL" sz="3200" b="1" dirty="0" err="1">
                <a:solidFill>
                  <a:schemeClr val="tx1"/>
                </a:solidFill>
                <a:hlinkClick r:id="rId2">
                  <a:extLst>
                    <a:ext uri="{A12FA001-AC4F-418D-AE19-62706E023703}">
                      <ahyp:hlinkClr xmlns:ahyp="http://schemas.microsoft.com/office/drawing/2018/hyperlinkcolor" val="tx"/>
                    </a:ext>
                  </a:extLst>
                </a:hlinkClick>
              </a:rPr>
              <a:t>Bezskutkowy</a:t>
            </a:r>
            <a:r>
              <a:rPr lang="pl-PL" sz="3200" b="1" dirty="0">
                <a:solidFill>
                  <a:schemeClr val="tx1"/>
                </a:solidFill>
                <a:hlinkClick r:id="rId2">
                  <a:extLst>
                    <a:ext uri="{A12FA001-AC4F-418D-AE19-62706E023703}">
                      <ahyp:hlinkClr xmlns:ahyp="http://schemas.microsoft.com/office/drawing/2018/hyperlinkcolor" val="tx"/>
                    </a:ext>
                  </a:extLst>
                </a:hlinkClick>
              </a:rPr>
              <a:t> charakter przestępstwa z art. 79 ustawy z 1994 r. o rachunkowości. - Wyrok Sądu Najwyższego </a:t>
            </a:r>
            <a:br>
              <a:rPr lang="pl-PL" sz="3200" dirty="0"/>
            </a:br>
            <a:endParaRPr lang="en-US" sz="3200" dirty="0"/>
          </a:p>
        </p:txBody>
      </p:sp>
      <p:sp>
        <p:nvSpPr>
          <p:cNvPr id="3" name="Symbol zastępczy zawartości 2">
            <a:extLst>
              <a:ext uri="{FF2B5EF4-FFF2-40B4-BE49-F238E27FC236}">
                <a16:creationId xmlns:a16="http://schemas.microsoft.com/office/drawing/2014/main" id="{9930EAA6-CDB2-3CF2-8022-0C2A0F42C11B}"/>
              </a:ext>
            </a:extLst>
          </p:cNvPr>
          <p:cNvSpPr>
            <a:spLocks noGrp="1"/>
          </p:cNvSpPr>
          <p:nvPr>
            <p:ph idx="1"/>
          </p:nvPr>
        </p:nvSpPr>
        <p:spPr/>
        <p:txBody>
          <a:bodyPr>
            <a:normAutofit/>
          </a:bodyPr>
          <a:lstStyle/>
          <a:p>
            <a:endParaRPr lang="pl-PL" dirty="0"/>
          </a:p>
          <a:p>
            <a:pPr algn="just">
              <a:lnSpc>
                <a:spcPct val="110000"/>
              </a:lnSpc>
            </a:pPr>
            <a:r>
              <a:rPr lang="pl-PL" sz="4400" b="1" dirty="0"/>
              <a:t>Wyrok  z dnia  6 listopada 2014  r. </a:t>
            </a:r>
          </a:p>
          <a:p>
            <a:pPr algn="just"/>
            <a:r>
              <a:rPr lang="pl-PL" sz="3600" b="1" dirty="0"/>
              <a:t>Przestępstwo z art. 79 ustawy z 1994 r. o rachunkowości należy zaliczyć do grupy przestępstw formalnych (</a:t>
            </a:r>
            <a:r>
              <a:rPr lang="pl-PL" sz="3600" b="1" dirty="0" err="1"/>
              <a:t>bezskutkowych</a:t>
            </a:r>
            <a:r>
              <a:rPr lang="pl-PL" sz="3600" b="1" dirty="0"/>
              <a:t>).</a:t>
            </a:r>
            <a:endParaRPr lang="en-US" sz="3600" dirty="0"/>
          </a:p>
        </p:txBody>
      </p:sp>
    </p:spTree>
    <p:extLst>
      <p:ext uri="{BB962C8B-B14F-4D97-AF65-F5344CB8AC3E}">
        <p14:creationId xmlns:p14="http://schemas.microsoft.com/office/powerpoint/2010/main" val="2222627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1CAD97B-3CF6-41AD-5D49-BB89FB77F031}"/>
              </a:ext>
            </a:extLst>
          </p:cNvPr>
          <p:cNvSpPr>
            <a:spLocks noGrp="1"/>
          </p:cNvSpPr>
          <p:nvPr>
            <p:ph type="title"/>
          </p:nvPr>
        </p:nvSpPr>
        <p:spPr/>
        <p:txBody>
          <a:bodyPr>
            <a:normAutofit/>
          </a:bodyPr>
          <a:lstStyle/>
          <a:p>
            <a:r>
              <a:rPr lang="pl-PL" dirty="0"/>
              <a:t>Odpowiedzialność kierownika jednostki</a:t>
            </a:r>
            <a:endParaRPr lang="en-US" dirty="0"/>
          </a:p>
        </p:txBody>
      </p:sp>
      <p:sp>
        <p:nvSpPr>
          <p:cNvPr id="3" name="Symbol zastępczy zawartości 2">
            <a:extLst>
              <a:ext uri="{FF2B5EF4-FFF2-40B4-BE49-F238E27FC236}">
                <a16:creationId xmlns:a16="http://schemas.microsoft.com/office/drawing/2014/main" id="{1A89E2B6-AB77-4CC4-672B-2C076E872606}"/>
              </a:ext>
            </a:extLst>
          </p:cNvPr>
          <p:cNvSpPr>
            <a:spLocks noGrp="1"/>
          </p:cNvSpPr>
          <p:nvPr>
            <p:ph idx="1"/>
          </p:nvPr>
        </p:nvSpPr>
        <p:spPr>
          <a:xfrm>
            <a:off x="1066800" y="2103119"/>
            <a:ext cx="10058400" cy="4218167"/>
          </a:xfrm>
        </p:spPr>
        <p:txBody>
          <a:bodyPr>
            <a:normAutofit/>
          </a:bodyPr>
          <a:lstStyle/>
          <a:p>
            <a:pPr algn="just"/>
            <a:r>
              <a:rPr lang="pl-PL" dirty="0"/>
              <a:t>Informacje, wyjaśnienia oraz oświadczenia mają mieć charakter niezbędny do sporządzenia przez biegłego rewidenta sprawozdania z badania, o którym mowa w art. 83 </a:t>
            </a:r>
            <a:r>
              <a:rPr lang="pl-PL" dirty="0" err="1"/>
              <a:t>ubr</a:t>
            </a:r>
            <a:r>
              <a:rPr lang="pl-PL" dirty="0"/>
              <a:t>. </a:t>
            </a:r>
            <a:r>
              <a:rPr lang="pl-PL" b="1" dirty="0"/>
              <a:t>Jednakże to biegły rewident decyduje, co jest, a co nie jest taką informacją (i tu może pojawić się konflikt).</a:t>
            </a:r>
          </a:p>
          <a:p>
            <a:pPr algn="just"/>
            <a:r>
              <a:rPr lang="pl-PL" dirty="0"/>
              <a:t>Można oczywiście zadawać biegłemu rewidentowi pytania o celowość jego pytań, szczególnie w przypadkach, w których wydaje się nam, że biegły wnika w sfery życiowe, światopoglądowe. </a:t>
            </a:r>
            <a:r>
              <a:rPr lang="pl-PL" b="1" dirty="0"/>
              <a:t>Jednakże</a:t>
            </a:r>
            <a:r>
              <a:rPr lang="pl-PL" dirty="0"/>
              <a:t>……. </a:t>
            </a:r>
            <a:r>
              <a:rPr lang="pl-PL" b="1" dirty="0"/>
              <a:t>czasem pytania biegłego rewidenta mogą zmierzać do oceny etyki kierownika jednostki w związku z koniecznością oceny ryzyka badania (ocena podatności na działania niezgodne z prawem).</a:t>
            </a:r>
          </a:p>
          <a:p>
            <a:pPr algn="just"/>
            <a:endParaRPr lang="pl-PL" b="1" dirty="0"/>
          </a:p>
          <a:p>
            <a:pPr algn="just"/>
            <a:r>
              <a:rPr lang="pl-PL" b="1" dirty="0"/>
              <a:t>Najgorsze z perspektywy kierownika jednostki jest to, że proces badania jest „opleciony” szeregiem regulacji, w tym regulacji o charakterze deontycznym jak np. standardy wykonywania zawodu, Kodeks etyki zawodowych księgowych, </a:t>
            </a:r>
            <a:r>
              <a:rPr lang="pl-PL" b="1" dirty="0">
                <a:highlight>
                  <a:srgbClr val="FFFF00"/>
                </a:highlight>
              </a:rPr>
              <a:t>których przecież kierownik jednostki nie musi znać!!!!</a:t>
            </a:r>
          </a:p>
          <a:p>
            <a:pPr algn="just"/>
            <a:endParaRPr lang="pl-PL" b="1" dirty="0"/>
          </a:p>
        </p:txBody>
      </p:sp>
    </p:spTree>
    <p:extLst>
      <p:ext uri="{BB962C8B-B14F-4D97-AF65-F5344CB8AC3E}">
        <p14:creationId xmlns:p14="http://schemas.microsoft.com/office/powerpoint/2010/main" val="1046160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ADCB08D-DEE8-59C9-A251-0DB7024BB8F7}"/>
              </a:ext>
            </a:extLst>
          </p:cNvPr>
          <p:cNvSpPr>
            <a:spLocks noGrp="1"/>
          </p:cNvSpPr>
          <p:nvPr>
            <p:ph type="title"/>
          </p:nvPr>
        </p:nvSpPr>
        <p:spPr/>
        <p:txBody>
          <a:bodyPr>
            <a:normAutofit/>
          </a:bodyPr>
          <a:lstStyle/>
          <a:p>
            <a:r>
              <a:rPr lang="pl-PL" dirty="0"/>
              <a:t>„Moc” biegłego rewidenta – jej źródło</a:t>
            </a:r>
            <a:endParaRPr lang="en-US" dirty="0"/>
          </a:p>
        </p:txBody>
      </p:sp>
      <p:sp>
        <p:nvSpPr>
          <p:cNvPr id="3" name="Symbol zastępczy zawartości 2">
            <a:extLst>
              <a:ext uri="{FF2B5EF4-FFF2-40B4-BE49-F238E27FC236}">
                <a16:creationId xmlns:a16="http://schemas.microsoft.com/office/drawing/2014/main" id="{C6077B3E-57D4-47B6-15A8-962C4F2CFC95}"/>
              </a:ext>
            </a:extLst>
          </p:cNvPr>
          <p:cNvSpPr>
            <a:spLocks noGrp="1"/>
          </p:cNvSpPr>
          <p:nvPr>
            <p:ph idx="1"/>
          </p:nvPr>
        </p:nvSpPr>
        <p:spPr/>
        <p:txBody>
          <a:bodyPr>
            <a:normAutofit fontScale="77500" lnSpcReduction="20000"/>
          </a:bodyPr>
          <a:lstStyle/>
          <a:p>
            <a:pPr algn="just"/>
            <a:r>
              <a:rPr lang="pl-PL" sz="3200" dirty="0"/>
              <a:t>Art. 67 ust. 1 </a:t>
            </a:r>
            <a:r>
              <a:rPr lang="pl-PL" sz="3200" dirty="0" err="1"/>
              <a:t>uor</a:t>
            </a:r>
            <a:r>
              <a:rPr lang="pl-PL" sz="3200" dirty="0"/>
              <a:t> </a:t>
            </a:r>
            <a:r>
              <a:rPr lang="pl-PL" sz="3200" b="1" dirty="0"/>
              <a:t>Kierownik</a:t>
            </a:r>
            <a:r>
              <a:rPr lang="pl-PL" sz="3200" dirty="0"/>
              <a:t> badanej jednostki </a:t>
            </a:r>
            <a:r>
              <a:rPr lang="pl-PL" sz="3200" b="1" dirty="0"/>
              <a:t>zapewnia</a:t>
            </a:r>
            <a:r>
              <a:rPr lang="pl-PL" sz="3200" dirty="0"/>
              <a:t> biegłemu rewidentowi, przeprowadzającemu badanie sprawozdania finansowego, </a:t>
            </a:r>
            <a:r>
              <a:rPr lang="pl-PL" sz="3200" b="1" dirty="0"/>
              <a:t>dostęp do ksiąg rachunkowych oraz dokumentów stanowiących podstawę dokonanych w nich zapisów oraz wszelkich innych dokumentów, jak również udziela </a:t>
            </a:r>
            <a:r>
              <a:rPr lang="pl-PL" sz="3200" b="1" u="sng" dirty="0"/>
              <a:t>wyczerpujących</a:t>
            </a:r>
            <a:r>
              <a:rPr lang="pl-PL" sz="3200" b="1" dirty="0"/>
              <a:t> informacji, wyjaśnień i oświadczeń - niezbędnych do sporządzenia sprawozdania z badania.</a:t>
            </a:r>
          </a:p>
          <a:p>
            <a:pPr algn="just"/>
            <a:endParaRPr lang="pl-PL" sz="3200" dirty="0"/>
          </a:p>
          <a:p>
            <a:pPr algn="just"/>
            <a:r>
              <a:rPr lang="pl-PL" sz="3200" dirty="0"/>
              <a:t>Art. 67 ust. 2 </a:t>
            </a:r>
            <a:r>
              <a:rPr lang="pl-PL" sz="3200" dirty="0" err="1"/>
              <a:t>uor</a:t>
            </a:r>
            <a:r>
              <a:rPr lang="pl-PL" sz="3200" dirty="0"/>
              <a:t> Biegły rewident jest uprawniony do uzyskania informacji związanych z przebiegiem badania od kontrahentów badanej jednostki, w tym także od banków i jej doradców prawnych - </a:t>
            </a:r>
            <a:r>
              <a:rPr lang="pl-PL" sz="3200" b="1" dirty="0"/>
              <a:t>z upoważnienia kierownika badanej jednostki.</a:t>
            </a:r>
            <a:endParaRPr lang="en-US" sz="3200" b="1" dirty="0"/>
          </a:p>
        </p:txBody>
      </p:sp>
    </p:spTree>
    <p:extLst>
      <p:ext uri="{BB962C8B-B14F-4D97-AF65-F5344CB8AC3E}">
        <p14:creationId xmlns:p14="http://schemas.microsoft.com/office/powerpoint/2010/main" val="302222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EC0497F-B84E-A084-9694-37A88D797ECF}"/>
              </a:ext>
            </a:extLst>
          </p:cNvPr>
          <p:cNvSpPr>
            <a:spLocks noGrp="1"/>
          </p:cNvSpPr>
          <p:nvPr>
            <p:ph type="title"/>
          </p:nvPr>
        </p:nvSpPr>
        <p:spPr/>
        <p:txBody>
          <a:bodyPr/>
          <a:lstStyle/>
          <a:p>
            <a:r>
              <a:rPr lang="pl-PL" dirty="0"/>
              <a:t>Trochę orzecznictwa…</a:t>
            </a:r>
            <a:endParaRPr lang="en-US" dirty="0"/>
          </a:p>
        </p:txBody>
      </p:sp>
      <p:sp>
        <p:nvSpPr>
          <p:cNvPr id="3" name="Symbol zastępczy zawartości 2">
            <a:extLst>
              <a:ext uri="{FF2B5EF4-FFF2-40B4-BE49-F238E27FC236}">
                <a16:creationId xmlns:a16="http://schemas.microsoft.com/office/drawing/2014/main" id="{A967E164-4260-E0DD-F3A1-62DB05C3597D}"/>
              </a:ext>
            </a:extLst>
          </p:cNvPr>
          <p:cNvSpPr>
            <a:spLocks noGrp="1"/>
          </p:cNvSpPr>
          <p:nvPr>
            <p:ph idx="1"/>
          </p:nvPr>
        </p:nvSpPr>
        <p:spPr>
          <a:xfrm>
            <a:off x="1066800" y="2103119"/>
            <a:ext cx="10058400" cy="4356947"/>
          </a:xfrm>
        </p:spPr>
        <p:txBody>
          <a:bodyPr>
            <a:normAutofit fontScale="92500"/>
          </a:bodyPr>
          <a:lstStyle/>
          <a:p>
            <a:r>
              <a:rPr lang="pl-PL" dirty="0"/>
              <a:t>Wyrok Sądu Okręgowego we Wrocławiu z dnia 4 września 2013 r., sygn. IV Ka 309/13</a:t>
            </a:r>
          </a:p>
          <a:p>
            <a:pPr algn="just"/>
            <a:r>
              <a:rPr lang="pl-PL" dirty="0"/>
              <a:t>Przypisanie odpowiedzialności za przestępstwo z art. 77 ustawy z 1994 r. o rachunkowości członkowi zarządu, którego funkcja nie została ujawniona w KRS. </a:t>
            </a:r>
          </a:p>
          <a:p>
            <a:pPr algn="just"/>
            <a:r>
              <a:rPr lang="pl-PL" b="1" dirty="0"/>
              <a:t>TEZA</a:t>
            </a:r>
          </a:p>
          <a:p>
            <a:pPr algn="just"/>
            <a:r>
              <a:rPr lang="pl-PL" b="1" dirty="0"/>
              <a:t>Pomimo braku wpisu oskarżonego do KRS jako członka zarządu</a:t>
            </a:r>
            <a:r>
              <a:rPr lang="pl-PL" dirty="0"/>
              <a:t>, ważna uchwała powołująca go do takiej funkcji wywołuje skutki prawne co do sposobu reprezentacji spółki, a co za tym idzie, </a:t>
            </a:r>
            <a:r>
              <a:rPr lang="pl-PL" b="1" dirty="0"/>
              <a:t>jest możliwe również przypisanie mu sprawstwa i winy </a:t>
            </a:r>
            <a:r>
              <a:rPr lang="pl-PL" dirty="0"/>
              <a:t>w zakresie czynów z art. 77 pkt 1 i 2 ustawy z 1994 r. o rachunkowości.</a:t>
            </a:r>
          </a:p>
          <a:p>
            <a:pPr algn="just"/>
            <a:r>
              <a:rPr lang="pl-PL" dirty="0"/>
              <a:t>Postanowienie Sądu Najwyższego z dnia 11 lutego 2004 r., sygn. IV KK 410/03</a:t>
            </a:r>
          </a:p>
          <a:p>
            <a:pPr algn="just"/>
            <a:r>
              <a:rPr lang="pl-PL" b="1" dirty="0"/>
              <a:t>TEZA</a:t>
            </a:r>
          </a:p>
          <a:p>
            <a:pPr algn="just"/>
            <a:r>
              <a:rPr lang="pl-PL" dirty="0"/>
              <a:t>Na podstawie art. 77 ust. 2 ustawy o rachunkowości odpowiedzialność ponosi nie każda osoba odpowiedzialna za sporządzenie sprawozdania finansowego, lecz </a:t>
            </a:r>
            <a:r>
              <a:rPr lang="pl-PL" b="1" dirty="0"/>
              <a:t>ta tylko, która jest odpowiedzialna za sporządzenie go zgodnie z przepisami ustawy o rachunkowości</a:t>
            </a:r>
            <a:r>
              <a:rPr lang="pl-PL" dirty="0"/>
              <a:t>. Wynik przedstawionego rozumowania eliminuje spośród podmiotów tego przestępstwa osoby odpowiedzialne za sporządzenie sprawozdania zgodnie z przepisami innych ustaw.</a:t>
            </a:r>
          </a:p>
          <a:p>
            <a:pPr algn="just"/>
            <a:endParaRPr lang="pl-PL" dirty="0"/>
          </a:p>
          <a:p>
            <a:endParaRPr lang="en-US" dirty="0"/>
          </a:p>
        </p:txBody>
      </p:sp>
    </p:spTree>
    <p:extLst>
      <p:ext uri="{BB962C8B-B14F-4D97-AF65-F5344CB8AC3E}">
        <p14:creationId xmlns:p14="http://schemas.microsoft.com/office/powerpoint/2010/main" val="2829870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94D7898-F646-EB86-C079-DB539C522A04}"/>
              </a:ext>
            </a:extLst>
          </p:cNvPr>
          <p:cNvSpPr>
            <a:spLocks noGrp="1"/>
          </p:cNvSpPr>
          <p:nvPr>
            <p:ph type="title"/>
          </p:nvPr>
        </p:nvSpPr>
        <p:spPr/>
        <p:txBody>
          <a:bodyPr/>
          <a:lstStyle/>
          <a:p>
            <a:r>
              <a:rPr lang="pl-PL" dirty="0"/>
              <a:t>Trochę orzecznictwa</a:t>
            </a:r>
            <a:endParaRPr lang="en-US" dirty="0"/>
          </a:p>
        </p:txBody>
      </p:sp>
      <p:sp>
        <p:nvSpPr>
          <p:cNvPr id="3" name="Symbol zastępczy zawartości 2">
            <a:extLst>
              <a:ext uri="{FF2B5EF4-FFF2-40B4-BE49-F238E27FC236}">
                <a16:creationId xmlns:a16="http://schemas.microsoft.com/office/drawing/2014/main" id="{27348FED-A1D8-5D73-056E-EF334C0ED841}"/>
              </a:ext>
            </a:extLst>
          </p:cNvPr>
          <p:cNvSpPr>
            <a:spLocks noGrp="1"/>
          </p:cNvSpPr>
          <p:nvPr>
            <p:ph idx="1"/>
          </p:nvPr>
        </p:nvSpPr>
        <p:spPr/>
        <p:txBody>
          <a:bodyPr>
            <a:normAutofit/>
          </a:bodyPr>
          <a:lstStyle/>
          <a:p>
            <a:pPr algn="just"/>
            <a:r>
              <a:rPr lang="pl-PL" sz="2400" dirty="0"/>
              <a:t>W tym zakresie jest słabo – rzadko dochodzi do finału postępowań w sądach karnych w odniesieniu zarówno do kierownika jednostki jak i biegłego rewidenta.</a:t>
            </a:r>
          </a:p>
          <a:p>
            <a:pPr algn="just"/>
            <a:endParaRPr lang="pl-PL" sz="2400" dirty="0"/>
          </a:p>
          <a:p>
            <a:pPr algn="just"/>
            <a:r>
              <a:rPr lang="pl-PL" sz="2400" dirty="0"/>
              <a:t>Ale PANA przyczynia się wybitnie do zmiany powyższego stanu…</a:t>
            </a:r>
          </a:p>
          <a:p>
            <a:pPr algn="just"/>
            <a:endParaRPr lang="pl-PL" sz="2400" dirty="0"/>
          </a:p>
          <a:p>
            <a:pPr algn="just"/>
            <a:r>
              <a:rPr lang="pl-PL" sz="2400" dirty="0"/>
              <a:t>Konsekwencja – zmniejszenie liczby czynnych zawodowo biegłych rewidentów.</a:t>
            </a:r>
            <a:endParaRPr lang="en-US" sz="2400" dirty="0"/>
          </a:p>
        </p:txBody>
      </p:sp>
    </p:spTree>
    <p:extLst>
      <p:ext uri="{BB962C8B-B14F-4D97-AF65-F5344CB8AC3E}">
        <p14:creationId xmlns:p14="http://schemas.microsoft.com/office/powerpoint/2010/main" val="26867354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423AD4-491F-32D3-40E7-C4396CF55895}"/>
              </a:ext>
            </a:extLst>
          </p:cNvPr>
          <p:cNvSpPr>
            <a:spLocks noGrp="1"/>
          </p:cNvSpPr>
          <p:nvPr>
            <p:ph type="title"/>
          </p:nvPr>
        </p:nvSpPr>
        <p:spPr/>
        <p:txBody>
          <a:bodyPr>
            <a:normAutofit/>
          </a:bodyPr>
          <a:lstStyle/>
          <a:p>
            <a:pPr>
              <a:tabLst>
                <a:tab pos="9593263" algn="l"/>
              </a:tabLst>
            </a:pPr>
            <a:br>
              <a:rPr lang="pl-PL" dirty="0"/>
            </a:br>
            <a:r>
              <a:rPr lang="pl-PL" sz="2200" b="1" dirty="0"/>
              <a:t>Pismo z dnia 19 marca 1996 r. Ministerstwo Finansów DR-I/</a:t>
            </a:r>
            <a:r>
              <a:rPr lang="pl-PL" sz="2200" b="1" dirty="0" err="1"/>
              <a:t>JDa</a:t>
            </a:r>
            <a:r>
              <a:rPr lang="pl-PL" sz="2200" b="1" dirty="0"/>
              <a:t>/108/96 – stare, ale nic się w tej kwestii nie zmieniło</a:t>
            </a:r>
            <a:endParaRPr lang="en-US" sz="2200" b="1" dirty="0"/>
          </a:p>
        </p:txBody>
      </p:sp>
      <p:sp>
        <p:nvSpPr>
          <p:cNvPr id="3" name="Symbol zastępczy zawartości 2">
            <a:extLst>
              <a:ext uri="{FF2B5EF4-FFF2-40B4-BE49-F238E27FC236}">
                <a16:creationId xmlns:a16="http://schemas.microsoft.com/office/drawing/2014/main" id="{6D61CF39-DF8E-C3BF-0BAA-F2C4E9AD05E8}"/>
              </a:ext>
            </a:extLst>
          </p:cNvPr>
          <p:cNvSpPr>
            <a:spLocks noGrp="1"/>
          </p:cNvSpPr>
          <p:nvPr>
            <p:ph idx="1"/>
          </p:nvPr>
        </p:nvSpPr>
        <p:spPr>
          <a:xfrm>
            <a:off x="973667" y="2166730"/>
            <a:ext cx="10058400" cy="4359377"/>
          </a:xfrm>
        </p:spPr>
        <p:txBody>
          <a:bodyPr>
            <a:normAutofit/>
          </a:bodyPr>
          <a:lstStyle/>
          <a:p>
            <a:pPr algn="just"/>
            <a:r>
              <a:rPr lang="pl-PL" sz="2000" dirty="0"/>
              <a:t>W przypadku gdy główny księgowy jednostki nie jest jednocześnie członkiem ścisłego kierownictwa (zarządu), </a:t>
            </a:r>
            <a:r>
              <a:rPr lang="pl-PL" sz="2000" b="1" dirty="0"/>
              <a:t>to nie powinno się nakładać na niego obowiązków z zakresu odpowiedzialności za rachunkowość w jednostce</a:t>
            </a:r>
            <a:r>
              <a:rPr lang="pl-PL" sz="2000" dirty="0"/>
              <a:t>. Odpowiedzialność jego wynika wówczas </a:t>
            </a:r>
            <a:r>
              <a:rPr lang="pl-PL" sz="2000" b="1" dirty="0"/>
              <a:t>z przepisów kodeksu pracy</a:t>
            </a:r>
            <a:r>
              <a:rPr lang="pl-PL" sz="2000" dirty="0"/>
              <a:t>. Jeżeli natomiast główny księgowy uczestniczy w pracach zarządu (jest jego członkiem), to w regulaminie organizacyjnym można określić </a:t>
            </a:r>
            <a:r>
              <a:rPr lang="pl-PL" sz="2000" b="1" dirty="0"/>
              <a:t>operacyjną odpowiedzialność poszczególnych członków zarządu za prowadzenie ksiąg rachunkowych</a:t>
            </a:r>
            <a:r>
              <a:rPr lang="pl-PL" sz="2000" dirty="0"/>
              <a:t>. Może być również przypisana w regulaminie odpowiedzialność jednemu z członków ścisłego kierownictwa jednostki (i niekoniecznie musi to być główny księgowy), o ile osoba ta posiada niezbędne pełnomocnictwa zarządu i ma zapewniony wpływ na zdarzenia finansowe i organizacyjne, które decydują o sytuacji majątkowej, finansowej i dochodowej jednostki.</a:t>
            </a:r>
            <a:endParaRPr lang="en-US" sz="2000" dirty="0"/>
          </a:p>
        </p:txBody>
      </p:sp>
    </p:spTree>
    <p:extLst>
      <p:ext uri="{BB962C8B-B14F-4D97-AF65-F5344CB8AC3E}">
        <p14:creationId xmlns:p14="http://schemas.microsoft.com/office/powerpoint/2010/main" val="3128382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B48816D7-E31A-63E0-9A76-171DE7832422}"/>
              </a:ext>
            </a:extLst>
          </p:cNvPr>
          <p:cNvSpPr>
            <a:spLocks noGrp="1"/>
          </p:cNvSpPr>
          <p:nvPr>
            <p:ph type="title"/>
          </p:nvPr>
        </p:nvSpPr>
        <p:spPr/>
        <p:txBody>
          <a:bodyPr/>
          <a:lstStyle/>
          <a:p>
            <a:r>
              <a:rPr lang="pl-PL" dirty="0"/>
              <a:t>Przypadki drastyczne</a:t>
            </a:r>
            <a:endParaRPr lang="en-US" dirty="0"/>
          </a:p>
        </p:txBody>
      </p:sp>
      <p:sp>
        <p:nvSpPr>
          <p:cNvPr id="5" name="Symbol zastępczy tekstu 4">
            <a:extLst>
              <a:ext uri="{FF2B5EF4-FFF2-40B4-BE49-F238E27FC236}">
                <a16:creationId xmlns:a16="http://schemas.microsoft.com/office/drawing/2014/main" id="{B2D5C37E-C765-C778-527E-FE490697B5C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611667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A0F89E3F-B94D-49CF-289C-96B04233FA9F}"/>
              </a:ext>
            </a:extLst>
          </p:cNvPr>
          <p:cNvSpPr>
            <a:spLocks noGrp="1"/>
          </p:cNvSpPr>
          <p:nvPr>
            <p:ph type="title"/>
          </p:nvPr>
        </p:nvSpPr>
        <p:spPr/>
        <p:txBody>
          <a:bodyPr/>
          <a:lstStyle/>
          <a:p>
            <a:r>
              <a:rPr lang="pl-PL" dirty="0"/>
              <a:t>1 przypadek drastyczny</a:t>
            </a:r>
            <a:endParaRPr lang="en-US" dirty="0"/>
          </a:p>
        </p:txBody>
      </p:sp>
      <p:sp>
        <p:nvSpPr>
          <p:cNvPr id="5" name="Symbol zastępczy zawartości 4">
            <a:extLst>
              <a:ext uri="{FF2B5EF4-FFF2-40B4-BE49-F238E27FC236}">
                <a16:creationId xmlns:a16="http://schemas.microsoft.com/office/drawing/2014/main" id="{59B2CDBB-BF00-43B8-3BFD-6C503B6A0575}"/>
              </a:ext>
            </a:extLst>
          </p:cNvPr>
          <p:cNvSpPr>
            <a:spLocks noGrp="1"/>
          </p:cNvSpPr>
          <p:nvPr>
            <p:ph idx="1"/>
          </p:nvPr>
        </p:nvSpPr>
        <p:spPr>
          <a:xfrm>
            <a:off x="446567" y="2103120"/>
            <a:ext cx="10678633" cy="3931920"/>
          </a:xfrm>
        </p:spPr>
        <p:txBody>
          <a:bodyPr/>
          <a:lstStyle/>
          <a:p>
            <a:r>
              <a:rPr lang="pl-PL" b="1" dirty="0">
                <a:solidFill>
                  <a:srgbClr val="FF0000"/>
                </a:solidFill>
              </a:rPr>
              <a:t>Wynagrodzenie za badanie </a:t>
            </a:r>
            <a:r>
              <a:rPr lang="pl-PL" dirty="0"/>
              <a:t>– dlaczego, aż tyle????????</a:t>
            </a:r>
          </a:p>
          <a:p>
            <a:pPr lvl="1" algn="just"/>
            <a:r>
              <a:rPr lang="pl-PL" sz="2000" dirty="0"/>
              <a:t>Zawód wysokiego ryzyka – według danych PANA - w Polsce na koniec 2023 roku było </a:t>
            </a:r>
            <a:r>
              <a:rPr lang="pl-PL" sz="2000" b="1" dirty="0"/>
              <a:t>4 948 </a:t>
            </a:r>
            <a:r>
              <a:rPr lang="pl-PL" sz="2000" dirty="0"/>
              <a:t>biegłych rewidentów. Było to mniej o 2 proc. (122 osoby) niż rok wcześniej i o niespełna 6 proc. (290 osób) mniej niż 2 lata wcześniej. Trend spadkowy utrzymuje się w tej kategorii na podobnym poziomie od wielu lat – w ciągu ostatnich 11 lat liczba biegłych rewidentów spadała corocznie o blisko 200 osób. Jednocześnie spośród osób wpisanych do rejestru biegłych rewidentów wykonywanie zawodu od kilku lat deklaruje nieznacznie więcej niż połowa z nich. Na koniec 2023 roku było to </a:t>
            </a:r>
            <a:r>
              <a:rPr lang="pl-PL" sz="2000" b="1" dirty="0"/>
              <a:t>2 570 </a:t>
            </a:r>
            <a:r>
              <a:rPr lang="pl-PL" sz="2000" dirty="0"/>
              <a:t>biegłych rewidentów.</a:t>
            </a:r>
          </a:p>
          <a:p>
            <a:pPr lvl="1" algn="just"/>
            <a:r>
              <a:rPr lang="pl-PL" sz="2000" dirty="0"/>
              <a:t>Na polskim rynku działa obecnie 1,2 tys. firm audytorskich. Liczba firm audytorskich w Polsce systematycznie maleje – w 2023 roku zmniejszyła się ona o 49 podmiotów (blisko 4 proc.), natomiast w ciągu 2 ostatnich lat spadła o 134 podmiotów (niespełna 10 proc.).</a:t>
            </a:r>
            <a:endParaRPr lang="en-US" sz="2000" dirty="0"/>
          </a:p>
        </p:txBody>
      </p:sp>
    </p:spTree>
    <p:extLst>
      <p:ext uri="{BB962C8B-B14F-4D97-AF65-F5344CB8AC3E}">
        <p14:creationId xmlns:p14="http://schemas.microsoft.com/office/powerpoint/2010/main" val="41581763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C9F4941-D7E9-374C-2A95-AFB608D7C74C}"/>
              </a:ext>
            </a:extLst>
          </p:cNvPr>
          <p:cNvSpPr>
            <a:spLocks noGrp="1"/>
          </p:cNvSpPr>
          <p:nvPr>
            <p:ph type="title"/>
          </p:nvPr>
        </p:nvSpPr>
        <p:spPr/>
        <p:txBody>
          <a:bodyPr/>
          <a:lstStyle/>
          <a:p>
            <a:r>
              <a:rPr lang="pl-PL" dirty="0"/>
              <a:t>Wynagrodzenie za badanie</a:t>
            </a:r>
            <a:endParaRPr lang="en-US" dirty="0"/>
          </a:p>
        </p:txBody>
      </p:sp>
      <p:sp>
        <p:nvSpPr>
          <p:cNvPr id="3" name="Symbol zastępczy zawartości 2">
            <a:extLst>
              <a:ext uri="{FF2B5EF4-FFF2-40B4-BE49-F238E27FC236}">
                <a16:creationId xmlns:a16="http://schemas.microsoft.com/office/drawing/2014/main" id="{083E58AE-4A86-0094-05CC-500DCA30D64D}"/>
              </a:ext>
            </a:extLst>
          </p:cNvPr>
          <p:cNvSpPr>
            <a:spLocks noGrp="1"/>
          </p:cNvSpPr>
          <p:nvPr>
            <p:ph idx="1"/>
          </p:nvPr>
        </p:nvSpPr>
        <p:spPr/>
        <p:txBody>
          <a:bodyPr>
            <a:normAutofit lnSpcReduction="10000"/>
          </a:bodyPr>
          <a:lstStyle/>
          <a:p>
            <a:r>
              <a:rPr lang="pl-PL" dirty="0"/>
              <a:t>Co do zasady oparte na pracochłonności – teoretycznie stawka za godzinę razy liczba godzin</a:t>
            </a:r>
          </a:p>
          <a:p>
            <a:endParaRPr lang="pl-PL" dirty="0"/>
          </a:p>
          <a:p>
            <a:r>
              <a:rPr lang="pl-PL" dirty="0"/>
              <a:t>Wysokość wynagrodzenia – Kodeks etyki, standardy wykonywania zawodu (regulacje międzynarodowe)</a:t>
            </a:r>
          </a:p>
          <a:p>
            <a:endParaRPr lang="pl-PL" dirty="0"/>
          </a:p>
          <a:p>
            <a:r>
              <a:rPr lang="pl-PL" dirty="0"/>
              <a:t>I najgorsze…. – może mieć wpływ na ocenę niezależności biegłego rewidenta/firmy audytorskiej….- ustalone w postepowaniu dyscyplinarnym prowadzonym przez PANA</a:t>
            </a:r>
          </a:p>
          <a:p>
            <a:endParaRPr lang="pl-PL" dirty="0"/>
          </a:p>
          <a:p>
            <a:pPr algn="ctr"/>
            <a:r>
              <a:rPr lang="pl-PL" sz="4400" b="1" dirty="0">
                <a:solidFill>
                  <a:srgbClr val="FF0000"/>
                </a:solidFill>
              </a:rPr>
              <a:t>SKUTEK – NIEWAŻNOŚĆ BADANIA!!!!!!!</a:t>
            </a:r>
            <a:endParaRPr lang="en-US" sz="4400" b="1" dirty="0">
              <a:solidFill>
                <a:srgbClr val="FF0000"/>
              </a:solidFill>
            </a:endParaRPr>
          </a:p>
        </p:txBody>
      </p:sp>
    </p:spTree>
    <p:extLst>
      <p:ext uri="{BB962C8B-B14F-4D97-AF65-F5344CB8AC3E}">
        <p14:creationId xmlns:p14="http://schemas.microsoft.com/office/powerpoint/2010/main" val="3598632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59385F0D-50A6-DBED-36B6-1C9DD8DC1E2C}"/>
              </a:ext>
            </a:extLst>
          </p:cNvPr>
          <p:cNvSpPr>
            <a:spLocks noGrp="1"/>
          </p:cNvSpPr>
          <p:nvPr>
            <p:ph type="title"/>
          </p:nvPr>
        </p:nvSpPr>
        <p:spPr/>
        <p:txBody>
          <a:bodyPr>
            <a:normAutofit fontScale="90000"/>
          </a:bodyPr>
          <a:lstStyle/>
          <a:p>
            <a:r>
              <a:rPr lang="pl-PL" dirty="0"/>
              <a:t>SF – wpływ biegłego rewidenta - zasada podstawowa</a:t>
            </a:r>
            <a:endParaRPr lang="en-US" dirty="0"/>
          </a:p>
        </p:txBody>
      </p:sp>
      <p:sp>
        <p:nvSpPr>
          <p:cNvPr id="5" name="Symbol zastępczy zawartości 4">
            <a:extLst>
              <a:ext uri="{FF2B5EF4-FFF2-40B4-BE49-F238E27FC236}">
                <a16:creationId xmlns:a16="http://schemas.microsoft.com/office/drawing/2014/main" id="{CBBE11EB-922B-24EB-AE22-0EC176ECB117}"/>
              </a:ext>
            </a:extLst>
          </p:cNvPr>
          <p:cNvSpPr>
            <a:spLocks noGrp="1"/>
          </p:cNvSpPr>
          <p:nvPr>
            <p:ph idx="1"/>
          </p:nvPr>
        </p:nvSpPr>
        <p:spPr/>
        <p:txBody>
          <a:bodyPr>
            <a:normAutofit/>
          </a:bodyPr>
          <a:lstStyle/>
          <a:p>
            <a:pPr algn="just"/>
            <a:r>
              <a:rPr lang="pl-PL" sz="2800" b="1" dirty="0">
                <a:solidFill>
                  <a:srgbClr val="FF0000"/>
                </a:solidFill>
              </a:rPr>
              <a:t>Biegły rewident nie może wpływać na sprawozdanie finansowe!! </a:t>
            </a:r>
            <a:r>
              <a:rPr lang="pl-PL" sz="2800" dirty="0"/>
              <a:t>Nie może kształtować treści tego dokumentu, a precyzyjniej:</a:t>
            </a:r>
          </a:p>
          <a:p>
            <a:pPr algn="just"/>
            <a:endParaRPr lang="pl-PL" sz="2800" dirty="0"/>
          </a:p>
          <a:p>
            <a:pPr algn="just"/>
            <a:r>
              <a:rPr lang="pl-PL" sz="2800" dirty="0"/>
              <a:t>Nie może uczestniczyć w prowadzeniu ksiąg rachunkowych lub sporządzaniu dokumentacji księgowej lub sprawozdań finansowych badanej jednostki w roku obrotowym poprzedzającym okres objęty badaniem, w okresie objętym badanym sprawozdaniem lub okresie przeprowadzania badania;</a:t>
            </a:r>
            <a:endParaRPr lang="en-US" sz="2800" dirty="0"/>
          </a:p>
        </p:txBody>
      </p:sp>
    </p:spTree>
    <p:extLst>
      <p:ext uri="{BB962C8B-B14F-4D97-AF65-F5344CB8AC3E}">
        <p14:creationId xmlns:p14="http://schemas.microsoft.com/office/powerpoint/2010/main" val="3706365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EE42CE2-5189-02B8-538D-7EE1A0CDDE8B}"/>
              </a:ext>
            </a:extLst>
          </p:cNvPr>
          <p:cNvSpPr>
            <a:spLocks noGrp="1"/>
          </p:cNvSpPr>
          <p:nvPr>
            <p:ph type="title"/>
          </p:nvPr>
        </p:nvSpPr>
        <p:spPr/>
        <p:txBody>
          <a:bodyPr>
            <a:normAutofit fontScale="90000"/>
          </a:bodyPr>
          <a:lstStyle/>
          <a:p>
            <a:r>
              <a:rPr lang="pl-PL" dirty="0"/>
              <a:t>Wstęp do rozważań - obwiązki kierownika jednostki</a:t>
            </a:r>
            <a:endParaRPr lang="en-US" dirty="0"/>
          </a:p>
        </p:txBody>
      </p:sp>
      <p:sp>
        <p:nvSpPr>
          <p:cNvPr id="3" name="Symbol zastępczy zawartości 2">
            <a:extLst>
              <a:ext uri="{FF2B5EF4-FFF2-40B4-BE49-F238E27FC236}">
                <a16:creationId xmlns:a16="http://schemas.microsoft.com/office/drawing/2014/main" id="{B9E9B1D0-5645-E602-E092-235E988277B2}"/>
              </a:ext>
            </a:extLst>
          </p:cNvPr>
          <p:cNvSpPr>
            <a:spLocks noGrp="1"/>
          </p:cNvSpPr>
          <p:nvPr>
            <p:ph idx="1"/>
          </p:nvPr>
        </p:nvSpPr>
        <p:spPr>
          <a:xfrm>
            <a:off x="1066800" y="2103119"/>
            <a:ext cx="10058400" cy="4267863"/>
          </a:xfrm>
        </p:spPr>
        <p:txBody>
          <a:bodyPr/>
          <a:lstStyle/>
          <a:p>
            <a:pPr algn="just"/>
            <a:r>
              <a:rPr lang="pl-PL" dirty="0"/>
              <a:t>Art. 4 ust. 5 </a:t>
            </a:r>
            <a:r>
              <a:rPr lang="pl-PL" dirty="0" err="1"/>
              <a:t>uor</a:t>
            </a:r>
            <a:r>
              <a:rPr lang="pl-PL" dirty="0"/>
              <a:t> </a:t>
            </a:r>
            <a:r>
              <a:rPr lang="pl-PL" b="1" dirty="0"/>
              <a:t>Kierownik</a:t>
            </a:r>
            <a:r>
              <a:rPr lang="pl-PL" dirty="0"/>
              <a:t> jednostki, o ile odrębne przepisy nie stanowią inaczej, </a:t>
            </a:r>
            <a:r>
              <a:rPr lang="pl-PL" b="1" dirty="0"/>
              <a:t>ponosi odpowiedzialność</a:t>
            </a:r>
            <a:r>
              <a:rPr lang="pl-PL" dirty="0"/>
              <a:t> </a:t>
            </a:r>
            <a:r>
              <a:rPr lang="pl-PL" b="1" dirty="0"/>
              <a:t>za wykonywanie obowiązków w zakresie rachunkowości określonych ustawą</a:t>
            </a:r>
            <a:r>
              <a:rPr lang="pl-PL" dirty="0"/>
              <a:t>, w tym z tytułu nadzoru, </a:t>
            </a:r>
            <a:r>
              <a:rPr lang="pl-PL" b="1" dirty="0"/>
              <a:t>również w przypadku, gdy określone obowiązki w zakresie rachunkowości</a:t>
            </a:r>
            <a:r>
              <a:rPr lang="pl-PL" dirty="0"/>
              <a:t> - </a:t>
            </a:r>
            <a:r>
              <a:rPr lang="pl-PL" b="1" u="sng" dirty="0">
                <a:highlight>
                  <a:srgbClr val="FFFF00"/>
                </a:highlight>
              </a:rPr>
              <a:t>z wyłączeniem odpowiedzialności za przeprowadzenie inwentaryzacji w formie spisu z natury </a:t>
            </a:r>
            <a:r>
              <a:rPr lang="pl-PL" dirty="0"/>
              <a:t>- </a:t>
            </a:r>
            <a:r>
              <a:rPr lang="pl-PL" b="1" dirty="0"/>
              <a:t>zostaną powierzone </a:t>
            </a:r>
            <a:r>
              <a:rPr lang="pl-PL" b="1" u="sng" dirty="0"/>
              <a:t>innej osobie lub przedsiębiorcy</a:t>
            </a:r>
            <a:r>
              <a:rPr lang="pl-PL" dirty="0"/>
              <a:t>, o którym mowa w art. 11 ust. 2, za ich zgodą. Przyjęcie odpowiedzialności </a:t>
            </a:r>
            <a:r>
              <a:rPr lang="pl-PL" b="1" dirty="0"/>
              <a:t>przez inną osobę </a:t>
            </a:r>
            <a:r>
              <a:rPr lang="pl-PL" dirty="0"/>
              <a:t>lub przedsiębiorcę </a:t>
            </a:r>
            <a:r>
              <a:rPr lang="pl-PL" b="1" dirty="0"/>
              <a:t>powinno być stwierdzone w formie pisemnej</a:t>
            </a:r>
            <a:r>
              <a:rPr lang="pl-PL" dirty="0"/>
              <a:t>. W przypadku gdy kierownikiem jednostki jest organ wieloosobowy, a nie została wskazana osoba odpowiedzialna, </a:t>
            </a:r>
            <a:r>
              <a:rPr lang="pl-PL" b="1" dirty="0"/>
              <a:t>odpowiedzialność ponoszą wszyscy członkowie tego organu.</a:t>
            </a:r>
          </a:p>
          <a:p>
            <a:pPr algn="just"/>
            <a:endParaRPr lang="pl-PL" b="1" dirty="0"/>
          </a:p>
          <a:p>
            <a:pPr algn="just"/>
            <a:r>
              <a:rPr lang="pl-PL" b="1" dirty="0"/>
              <a:t>Czy biuro rachunkowe może prowadzić księgi rachunkowe banku???</a:t>
            </a:r>
            <a:endParaRPr lang="en-US" b="1" dirty="0"/>
          </a:p>
        </p:txBody>
      </p:sp>
    </p:spTree>
    <p:extLst>
      <p:ext uri="{BB962C8B-B14F-4D97-AF65-F5344CB8AC3E}">
        <p14:creationId xmlns:p14="http://schemas.microsoft.com/office/powerpoint/2010/main" val="1470746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0FB8374D-C8A0-43AB-D75C-52F67DEE8FCC}"/>
              </a:ext>
            </a:extLst>
          </p:cNvPr>
          <p:cNvSpPr>
            <a:spLocks noGrp="1"/>
          </p:cNvSpPr>
          <p:nvPr>
            <p:ph type="title"/>
          </p:nvPr>
        </p:nvSpPr>
        <p:spPr/>
        <p:txBody>
          <a:bodyPr>
            <a:normAutofit fontScale="90000"/>
          </a:bodyPr>
          <a:lstStyle/>
          <a:p>
            <a:pPr algn="just"/>
            <a:r>
              <a:rPr lang="pl-PL" b="1" dirty="0"/>
              <a:t>Nie zgadzamy się z ustaleniami biegłego rewidenta!</a:t>
            </a:r>
            <a:endParaRPr lang="en-US" b="1" dirty="0"/>
          </a:p>
        </p:txBody>
      </p:sp>
      <p:sp>
        <p:nvSpPr>
          <p:cNvPr id="5" name="Symbol zastępczy zawartości 4">
            <a:extLst>
              <a:ext uri="{FF2B5EF4-FFF2-40B4-BE49-F238E27FC236}">
                <a16:creationId xmlns:a16="http://schemas.microsoft.com/office/drawing/2014/main" id="{AA7C4005-B637-F76C-A96B-ED03A4AB5523}"/>
              </a:ext>
            </a:extLst>
          </p:cNvPr>
          <p:cNvSpPr>
            <a:spLocks noGrp="1"/>
          </p:cNvSpPr>
          <p:nvPr>
            <p:ph idx="1"/>
          </p:nvPr>
        </p:nvSpPr>
        <p:spPr/>
        <p:txBody>
          <a:bodyPr>
            <a:normAutofit lnSpcReduction="10000"/>
          </a:bodyPr>
          <a:lstStyle/>
          <a:p>
            <a:pPr algn="just"/>
            <a:r>
              <a:rPr lang="pl-PL" sz="3200" dirty="0"/>
              <a:t>1) wpływamy na ustalenia poczynione przez biegłego rewidenta:</a:t>
            </a:r>
          </a:p>
          <a:p>
            <a:pPr lvl="1" algn="just"/>
            <a:r>
              <a:rPr lang="pl-PL" sz="3200" dirty="0"/>
              <a:t> naruszamy niezależność (np. zażyłość, zastraszanie):</a:t>
            </a:r>
          </a:p>
          <a:p>
            <a:pPr lvl="2" algn="just"/>
            <a:r>
              <a:rPr lang="pl-PL" sz="3000" dirty="0"/>
              <a:t> </a:t>
            </a:r>
            <a:r>
              <a:rPr lang="pl-PL" sz="3000" b="1" dirty="0"/>
              <a:t>odstąpienie od badania</a:t>
            </a:r>
          </a:p>
          <a:p>
            <a:pPr lvl="2" algn="just"/>
            <a:r>
              <a:rPr lang="pl-PL" sz="3000" dirty="0"/>
              <a:t> </a:t>
            </a:r>
            <a:r>
              <a:rPr lang="pl-PL" sz="3000" b="1" dirty="0"/>
              <a:t>nieważność badania z mocy prawa</a:t>
            </a:r>
          </a:p>
          <a:p>
            <a:pPr algn="just"/>
            <a:r>
              <a:rPr lang="pl-PL" sz="3200" dirty="0"/>
              <a:t>2) zatajamy informacje, nie przekazujemy dokumentów, odmawiamy wyjaśnień:</a:t>
            </a:r>
          </a:p>
          <a:p>
            <a:pPr lvl="1" algn="just"/>
            <a:r>
              <a:rPr lang="pl-PL" sz="3200" dirty="0"/>
              <a:t> ograniczamy badanie – </a:t>
            </a:r>
            <a:r>
              <a:rPr lang="pl-PL" sz="3200" b="1" dirty="0"/>
              <a:t>odstąpienie od badania</a:t>
            </a:r>
            <a:endParaRPr lang="en-US" sz="3200" b="1" dirty="0"/>
          </a:p>
        </p:txBody>
      </p:sp>
    </p:spTree>
    <p:extLst>
      <p:ext uri="{BB962C8B-B14F-4D97-AF65-F5344CB8AC3E}">
        <p14:creationId xmlns:p14="http://schemas.microsoft.com/office/powerpoint/2010/main" val="1841680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87D876F8-0F73-5CCE-BCC1-A74799C246B0}"/>
              </a:ext>
            </a:extLst>
          </p:cNvPr>
          <p:cNvSpPr>
            <a:spLocks noGrp="1"/>
          </p:cNvSpPr>
          <p:nvPr>
            <p:ph type="title"/>
          </p:nvPr>
        </p:nvSpPr>
        <p:spPr/>
        <p:txBody>
          <a:bodyPr>
            <a:normAutofit fontScale="90000"/>
          </a:bodyPr>
          <a:lstStyle/>
          <a:p>
            <a:r>
              <a:rPr lang="pl-PL" dirty="0"/>
              <a:t>Nie zgadzamy się z ustaleniami biegłego rewidenta!</a:t>
            </a:r>
            <a:endParaRPr lang="en-US" dirty="0"/>
          </a:p>
        </p:txBody>
      </p:sp>
      <p:sp>
        <p:nvSpPr>
          <p:cNvPr id="5" name="Symbol zastępczy zawartości 4">
            <a:extLst>
              <a:ext uri="{FF2B5EF4-FFF2-40B4-BE49-F238E27FC236}">
                <a16:creationId xmlns:a16="http://schemas.microsoft.com/office/drawing/2014/main" id="{D029C596-0BE9-D709-31D4-9E2CFC810BA8}"/>
              </a:ext>
            </a:extLst>
          </p:cNvPr>
          <p:cNvSpPr>
            <a:spLocks noGrp="1"/>
          </p:cNvSpPr>
          <p:nvPr>
            <p:ph idx="1"/>
          </p:nvPr>
        </p:nvSpPr>
        <p:spPr>
          <a:xfrm>
            <a:off x="1066800" y="2283486"/>
            <a:ext cx="10058400" cy="3931920"/>
          </a:xfrm>
        </p:spPr>
        <p:txBody>
          <a:bodyPr>
            <a:noAutofit/>
          </a:bodyPr>
          <a:lstStyle/>
          <a:p>
            <a:pPr algn="just"/>
            <a:r>
              <a:rPr lang="pl-PL" sz="2200" dirty="0"/>
              <a:t>Proszę pamiętać, że biegły rewident </a:t>
            </a:r>
            <a:r>
              <a:rPr lang="pl-PL" sz="2200" b="1" dirty="0">
                <a:highlight>
                  <a:srgbClr val="FFFF00"/>
                </a:highlight>
              </a:rPr>
              <a:t>musi być </a:t>
            </a:r>
            <a:r>
              <a:rPr lang="pl-PL" sz="2200" dirty="0"/>
              <a:t>niezależny od badanej jednostki – warunek sine qua non (na co składa stosowne oświadczenia). Niezależnością musi cechować się także firma audytorska, w imieniu której biegły rewident bada sprawozdanie finansowe (na co składane są także odpowiednie oświadczenia). </a:t>
            </a:r>
          </a:p>
          <a:p>
            <a:pPr algn="just"/>
            <a:r>
              <a:rPr lang="pl-PL" sz="2200" b="1" dirty="0">
                <a:solidFill>
                  <a:srgbClr val="FF0000"/>
                </a:solidFill>
              </a:rPr>
              <a:t>Niezależność biegłego rewidenta jest czynnikiem obiektywnym, a nie subiektywnym!!!!</a:t>
            </a:r>
          </a:p>
          <a:p>
            <a:pPr algn="just"/>
            <a:r>
              <a:rPr lang="pl-PL" sz="2000" dirty="0"/>
              <a:t>Biegły rewident jako osoba zaufania publicznego musi być niezależny, kompetentny i bezstronny. Oprócz wytycznych ustawy, niezależność biegłego rewidenta, zasady zachowania poufności i sposób jego funkcjonowania określa Kodeks etyki zawodowych księgowych (IFAC – ang. International </a:t>
            </a:r>
            <a:r>
              <a:rPr lang="pl-PL" sz="2000" dirty="0" err="1"/>
              <a:t>Federation</a:t>
            </a:r>
            <a:r>
              <a:rPr lang="pl-PL" sz="2000" dirty="0"/>
              <a:t> of </a:t>
            </a:r>
            <a:r>
              <a:rPr lang="pl-PL" sz="2000" dirty="0" err="1"/>
              <a:t>Accountants</a:t>
            </a:r>
            <a:r>
              <a:rPr lang="pl-PL" sz="2000" dirty="0"/>
              <a:t>), standardy wykonywania zawodu.</a:t>
            </a:r>
            <a:endParaRPr lang="en-US" sz="2000" dirty="0"/>
          </a:p>
        </p:txBody>
      </p:sp>
    </p:spTree>
    <p:extLst>
      <p:ext uri="{BB962C8B-B14F-4D97-AF65-F5344CB8AC3E}">
        <p14:creationId xmlns:p14="http://schemas.microsoft.com/office/powerpoint/2010/main" val="740185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271D312-0159-1E2B-67B7-8DB1007ACA40}"/>
              </a:ext>
            </a:extLst>
          </p:cNvPr>
          <p:cNvSpPr>
            <a:spLocks noGrp="1"/>
          </p:cNvSpPr>
          <p:nvPr>
            <p:ph type="title"/>
          </p:nvPr>
        </p:nvSpPr>
        <p:spPr/>
        <p:txBody>
          <a:bodyPr>
            <a:normAutofit fontScale="90000"/>
          </a:bodyPr>
          <a:lstStyle/>
          <a:p>
            <a:r>
              <a:rPr lang="pl-PL" dirty="0"/>
              <a:t>Nie zgadzamy się z ustaleniami biegłego rewidenta!</a:t>
            </a:r>
            <a:endParaRPr lang="en-US" dirty="0"/>
          </a:p>
        </p:txBody>
      </p:sp>
      <p:sp>
        <p:nvSpPr>
          <p:cNvPr id="3" name="Symbol zastępczy zawartości 2">
            <a:extLst>
              <a:ext uri="{FF2B5EF4-FFF2-40B4-BE49-F238E27FC236}">
                <a16:creationId xmlns:a16="http://schemas.microsoft.com/office/drawing/2014/main" id="{C14B2007-2162-FF17-9E37-5E4F6684402D}"/>
              </a:ext>
            </a:extLst>
          </p:cNvPr>
          <p:cNvSpPr>
            <a:spLocks noGrp="1"/>
          </p:cNvSpPr>
          <p:nvPr>
            <p:ph idx="1"/>
          </p:nvPr>
        </p:nvSpPr>
        <p:spPr/>
        <p:txBody>
          <a:bodyPr>
            <a:normAutofit fontScale="92500" lnSpcReduction="20000"/>
          </a:bodyPr>
          <a:lstStyle/>
          <a:p>
            <a:pPr algn="just"/>
            <a:r>
              <a:rPr lang="pl-PL" dirty="0"/>
              <a:t>Biegły rewident jest obowiązany do zachowania tajemnicy zawodowej!!!! Nie może jej ujawniać!!!!! (Prawo przewiduje jednak wyjątki – ustawa o biegłych oraz obowiązek </a:t>
            </a:r>
            <a:r>
              <a:rPr lang="pl-PL" dirty="0" err="1"/>
              <a:t>denuncjacyjny</a:t>
            </a:r>
            <a:r>
              <a:rPr lang="pl-PL" dirty="0"/>
              <a:t>)</a:t>
            </a:r>
          </a:p>
          <a:p>
            <a:pPr algn="just"/>
            <a:r>
              <a:rPr lang="pl-PL" dirty="0"/>
              <a:t>Ustawa o biegłych – ujawnienie tajemnicy zawodowej dotyczy np. schematów podatkowych, postępowań prowadzonych przed PANA</a:t>
            </a:r>
          </a:p>
          <a:p>
            <a:pPr algn="just"/>
            <a:r>
              <a:rPr lang="pl-PL" dirty="0"/>
              <a:t>Obowiązek </a:t>
            </a:r>
            <a:r>
              <a:rPr lang="pl-PL" dirty="0" err="1"/>
              <a:t>denuncjacyjny</a:t>
            </a:r>
            <a:r>
              <a:rPr lang="pl-PL" dirty="0"/>
              <a:t> – art. 136 Prawa bankowego oraz art. 304  </a:t>
            </a:r>
            <a:r>
              <a:rPr lang="pl-PL" dirty="0" err="1"/>
              <a:t>Kpk</a:t>
            </a:r>
            <a:r>
              <a:rPr lang="pl-PL" dirty="0"/>
              <a:t> </a:t>
            </a:r>
          </a:p>
          <a:p>
            <a:pPr algn="just"/>
            <a:r>
              <a:rPr lang="pl-PL" dirty="0"/>
              <a:t>Wyjątek - art. 136 ust. 1a. Biegły rewident może odstąpić od powiadomienia rady nadzorczej i zarządu, o którym mowa w ust. 1, jeżeli przemawiają za tym ważne powody.</a:t>
            </a:r>
          </a:p>
          <a:p>
            <a:pPr algn="just"/>
            <a:r>
              <a:rPr lang="pl-PL" dirty="0"/>
              <a:t>Art. 304 </a:t>
            </a:r>
            <a:r>
              <a:rPr lang="pl-PL" dirty="0" err="1"/>
              <a:t>Kpk</a:t>
            </a:r>
            <a:r>
              <a:rPr lang="pl-PL" dirty="0"/>
              <a:t> §  1. Każdy, dowiedziawszy się o popełnieniu przestępstwa ściganego z urzędu, ma społeczny obowiązek zawiadomić o tym prokuratora lub Policję. Przepisy art. 148a oraz art. 156a stosuje się odpowiednio</a:t>
            </a:r>
          </a:p>
          <a:p>
            <a:pPr algn="just"/>
            <a:r>
              <a:rPr lang="pl-PL" dirty="0">
                <a:highlight>
                  <a:srgbClr val="FFFF00"/>
                </a:highlight>
              </a:rPr>
              <a:t>Nie jest zakazane konsultowanie problemów z innymi biegłymi (z kontrolerem jakości jest obowiązek konsultacji bez zachowania tajemnicy)</a:t>
            </a:r>
          </a:p>
          <a:p>
            <a:pPr algn="just"/>
            <a:r>
              <a:rPr lang="pl-PL" dirty="0">
                <a:highlight>
                  <a:srgbClr val="FFFF00"/>
                </a:highlight>
              </a:rPr>
              <a:t>Konsultacja z innymi biegłymi -  ma dotyczyć problemu, a nie konkretnego przypadku. MOŻEMY MIEDZY SOBĄ ROZMAWIAĆ NA ZASADZIE: MAM PROBLEM Z ......., ALE NIE W BANKU X …..!!!!</a:t>
            </a:r>
          </a:p>
          <a:p>
            <a:pPr algn="just"/>
            <a:r>
              <a:rPr lang="pl-PL" dirty="0">
                <a:highlight>
                  <a:srgbClr val="FFFF00"/>
                </a:highlight>
              </a:rPr>
              <a:t>Możliwość powołania eksperta</a:t>
            </a:r>
          </a:p>
          <a:p>
            <a:endParaRPr lang="pl-PL" dirty="0"/>
          </a:p>
          <a:p>
            <a:endParaRPr lang="pl-PL" dirty="0"/>
          </a:p>
          <a:p>
            <a:endParaRPr lang="en-US" dirty="0"/>
          </a:p>
        </p:txBody>
      </p:sp>
    </p:spTree>
    <p:extLst>
      <p:ext uri="{BB962C8B-B14F-4D97-AF65-F5344CB8AC3E}">
        <p14:creationId xmlns:p14="http://schemas.microsoft.com/office/powerpoint/2010/main" val="27477239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F5EEF2F-7461-FA15-8511-BBF612A4EC68}"/>
              </a:ext>
            </a:extLst>
          </p:cNvPr>
          <p:cNvSpPr>
            <a:spLocks noGrp="1"/>
          </p:cNvSpPr>
          <p:nvPr>
            <p:ph type="title"/>
          </p:nvPr>
        </p:nvSpPr>
        <p:spPr/>
        <p:txBody>
          <a:bodyPr>
            <a:normAutofit fontScale="90000"/>
          </a:bodyPr>
          <a:lstStyle/>
          <a:p>
            <a:r>
              <a:rPr lang="pl-PL" dirty="0"/>
              <a:t>Nie zgadzamy się z ustaleniami biegłego rewidenta!</a:t>
            </a:r>
            <a:endParaRPr lang="en-US" dirty="0"/>
          </a:p>
        </p:txBody>
      </p:sp>
      <p:sp>
        <p:nvSpPr>
          <p:cNvPr id="3" name="Symbol zastępczy zawartości 2">
            <a:extLst>
              <a:ext uri="{FF2B5EF4-FFF2-40B4-BE49-F238E27FC236}">
                <a16:creationId xmlns:a16="http://schemas.microsoft.com/office/drawing/2014/main" id="{B9081BF1-1274-7530-A3A4-93C8747D13F6}"/>
              </a:ext>
            </a:extLst>
          </p:cNvPr>
          <p:cNvSpPr>
            <a:spLocks noGrp="1"/>
          </p:cNvSpPr>
          <p:nvPr>
            <p:ph idx="1"/>
          </p:nvPr>
        </p:nvSpPr>
        <p:spPr/>
        <p:txBody>
          <a:bodyPr>
            <a:normAutofit fontScale="92500"/>
          </a:bodyPr>
          <a:lstStyle/>
          <a:p>
            <a:pPr algn="just"/>
            <a:r>
              <a:rPr lang="pl-PL" dirty="0"/>
              <a:t>Art. 66 ust. 6. </a:t>
            </a:r>
            <a:r>
              <a:rPr lang="pl-PL" dirty="0" err="1"/>
              <a:t>uor</a:t>
            </a:r>
            <a:r>
              <a:rPr lang="pl-PL" dirty="0"/>
              <a:t> Badanie sprawozdania finansowego przeprowadzone z naruszeniem przepisów:</a:t>
            </a:r>
          </a:p>
          <a:p>
            <a:pPr algn="just"/>
            <a:r>
              <a:rPr lang="pl-PL" dirty="0"/>
              <a:t>1) art. 69 ust. 6, 7 i 9, art. 70, art. 72 ust. 2, art. 135 ust. 2 i art. 136 ustawy o biegłych rewidentach,</a:t>
            </a:r>
          </a:p>
          <a:p>
            <a:pPr algn="just"/>
            <a:r>
              <a:rPr lang="pl-PL" dirty="0"/>
              <a:t>2) art. 5 oraz art. 17 ust. 1 akapit drugi i ust. 3 rozporządzenia Parlamentu Europejskiego i Rady (UE) nr 537/2014 z dnia 16 kwietnia 2014 r. w sprawie szczegółowych wymogów dotyczących ustawowych badań sprawozdań finansowych jednostek interesu publicznego, uchylającego decyzję Komisji 2005/909/WE, w przypadku badania ustawowego jednostki zainteresowania publicznego w rozumieniu art. 2 pkt 9 ustawy o biegłych rewidentach</a:t>
            </a:r>
          </a:p>
          <a:p>
            <a:endParaRPr lang="pl-PL" dirty="0"/>
          </a:p>
          <a:p>
            <a:r>
              <a:rPr lang="pl-PL" b="1" dirty="0"/>
              <a:t>- jest nieważne z mocy prawa.</a:t>
            </a:r>
          </a:p>
          <a:p>
            <a:endParaRPr lang="pl-PL" dirty="0"/>
          </a:p>
          <a:p>
            <a:pPr algn="just"/>
            <a:r>
              <a:rPr lang="pl-PL" dirty="0"/>
              <a:t>Nie zostało do tej pory wyjaśnione w orzecznictwie, czy w przypadku nieważności badania przeprowadzonego przez biegłego rewidenta powzięte na tej podstawie uchwały także są nieważne, jednakże w praktyce zgodnie z art. 58  § 1 </a:t>
            </a:r>
            <a:r>
              <a:rPr lang="pl-PL" dirty="0" err="1"/>
              <a:t>Kc</a:t>
            </a:r>
            <a:r>
              <a:rPr lang="pl-PL" dirty="0"/>
              <a:t> przyjęło się tak uważać – </a:t>
            </a:r>
            <a:r>
              <a:rPr lang="pl-PL" b="1" dirty="0"/>
              <a:t>kazus przekroczenia 5/10 letniego okresu badania przez niektóre FA.</a:t>
            </a:r>
            <a:endParaRPr lang="en-US" b="1" dirty="0"/>
          </a:p>
        </p:txBody>
      </p:sp>
    </p:spTree>
    <p:extLst>
      <p:ext uri="{BB962C8B-B14F-4D97-AF65-F5344CB8AC3E}">
        <p14:creationId xmlns:p14="http://schemas.microsoft.com/office/powerpoint/2010/main" val="12017511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382A2C21-99D7-A7B0-8C02-C4F484982A94}"/>
              </a:ext>
            </a:extLst>
          </p:cNvPr>
          <p:cNvSpPr>
            <a:spLocks noGrp="1"/>
          </p:cNvSpPr>
          <p:nvPr>
            <p:ph type="title"/>
          </p:nvPr>
        </p:nvSpPr>
        <p:spPr/>
        <p:txBody>
          <a:bodyPr/>
          <a:lstStyle/>
          <a:p>
            <a:r>
              <a:rPr lang="pl-PL" dirty="0"/>
              <a:t>Pomyłki w sprawozdaniu finansowym</a:t>
            </a:r>
            <a:endParaRPr lang="en-US" dirty="0"/>
          </a:p>
        </p:txBody>
      </p:sp>
      <p:sp>
        <p:nvSpPr>
          <p:cNvPr id="5" name="Symbol zastępczy tekstu 4">
            <a:extLst>
              <a:ext uri="{FF2B5EF4-FFF2-40B4-BE49-F238E27FC236}">
                <a16:creationId xmlns:a16="http://schemas.microsoft.com/office/drawing/2014/main" id="{68AACDA4-9400-CFF5-CD5D-834DF222F0D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858821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7B22A90-AE67-367A-2012-949BD2A1C5D9}"/>
              </a:ext>
            </a:extLst>
          </p:cNvPr>
          <p:cNvSpPr>
            <a:spLocks noGrp="1"/>
          </p:cNvSpPr>
          <p:nvPr>
            <p:ph type="title"/>
          </p:nvPr>
        </p:nvSpPr>
        <p:spPr/>
        <p:txBody>
          <a:bodyPr/>
          <a:lstStyle/>
          <a:p>
            <a:r>
              <a:rPr lang="pl-PL" dirty="0"/>
              <a:t>Wstęp do rozważań</a:t>
            </a:r>
            <a:endParaRPr lang="en-US" dirty="0"/>
          </a:p>
        </p:txBody>
      </p:sp>
      <p:sp>
        <p:nvSpPr>
          <p:cNvPr id="3" name="Symbol zastępczy zawartości 2">
            <a:extLst>
              <a:ext uri="{FF2B5EF4-FFF2-40B4-BE49-F238E27FC236}">
                <a16:creationId xmlns:a16="http://schemas.microsoft.com/office/drawing/2014/main" id="{E29C71A7-147B-B33A-50B9-3D7F97E9B502}"/>
              </a:ext>
            </a:extLst>
          </p:cNvPr>
          <p:cNvSpPr>
            <a:spLocks noGrp="1"/>
          </p:cNvSpPr>
          <p:nvPr>
            <p:ph idx="1"/>
          </p:nvPr>
        </p:nvSpPr>
        <p:spPr/>
        <p:txBody>
          <a:bodyPr>
            <a:normAutofit/>
          </a:bodyPr>
          <a:lstStyle/>
          <a:p>
            <a:pPr algn="just"/>
            <a:r>
              <a:rPr lang="pl-PL" dirty="0"/>
              <a:t>Art. 4 ust. 2 </a:t>
            </a:r>
            <a:r>
              <a:rPr lang="pl-PL" dirty="0" err="1"/>
              <a:t>uor</a:t>
            </a:r>
            <a:r>
              <a:rPr lang="pl-PL" dirty="0"/>
              <a:t> Zdarzenia, w tym operacje gospodarcze, ujmuje się w księgach rachunkowych i wykazuje w sprawozdaniu finansowym </a:t>
            </a:r>
            <a:r>
              <a:rPr lang="pl-PL" b="1" dirty="0"/>
              <a:t>zgodnie z ich treścią ekonomiczną.</a:t>
            </a:r>
          </a:p>
          <a:p>
            <a:pPr algn="just"/>
            <a:endParaRPr lang="pl-PL" dirty="0"/>
          </a:p>
          <a:p>
            <a:pPr algn="just"/>
            <a:r>
              <a:rPr lang="pl-PL" dirty="0"/>
              <a:t>Przewaga treści nad formą przejawia się tym, iż informacje o zdarzeniach gospodarczych powinny być wykazane w sprawozdaniu finansowym </a:t>
            </a:r>
            <a:r>
              <a:rPr lang="pl-PL" b="1" dirty="0"/>
              <a:t>zgodnie z ich treścią ekonomiczną i znaczeniem gospodarczym</a:t>
            </a:r>
            <a:r>
              <a:rPr lang="pl-PL" dirty="0"/>
              <a:t>. Forma prawna powinna być temu podporządkowana. </a:t>
            </a:r>
          </a:p>
          <a:p>
            <a:pPr algn="just"/>
            <a:r>
              <a:rPr lang="pl-PL" dirty="0"/>
              <a:t>Znaczenie tej zasady przejawia się m.in. w ustawowej definicji aktywów [art. 3 ust. 12 </a:t>
            </a:r>
            <a:r>
              <a:rPr lang="pl-PL" dirty="0" err="1"/>
              <a:t>uor</a:t>
            </a:r>
            <a:r>
              <a:rPr lang="pl-PL" dirty="0"/>
              <a:t>], w której to podstawą dla określenia danego zasobu jako składnika aktywów jednostki, jest to, czy jednostka go </a:t>
            </a:r>
            <a:r>
              <a:rPr lang="pl-PL" b="1" dirty="0"/>
              <a:t>kontroluje i czerpie z niego pożytki</a:t>
            </a:r>
            <a:r>
              <a:rPr lang="pl-PL" dirty="0"/>
              <a:t>, a nie, czy jest jego </a:t>
            </a:r>
            <a:r>
              <a:rPr lang="pl-PL" b="1" dirty="0"/>
              <a:t>właścicielem lub współwłaścicielem </a:t>
            </a:r>
            <a:r>
              <a:rPr lang="pl-PL" dirty="0"/>
              <a:t>[Z. Messner (red.), Rachunkowość finansowa z uwzględnieniem MSFF, Wydawnictwo Naukowe PWN, Warszawa 2007 r., str. 469]</a:t>
            </a:r>
          </a:p>
          <a:p>
            <a:pPr algn="just"/>
            <a:r>
              <a:rPr lang="pl-PL" b="1" dirty="0"/>
              <a:t>Klasyka przypadku - dotyczy np. leasingu (leasing finansowy vs leasing operacyjny). </a:t>
            </a:r>
            <a:endParaRPr lang="en-US" b="1" dirty="0"/>
          </a:p>
        </p:txBody>
      </p:sp>
    </p:spTree>
    <p:extLst>
      <p:ext uri="{BB962C8B-B14F-4D97-AF65-F5344CB8AC3E}">
        <p14:creationId xmlns:p14="http://schemas.microsoft.com/office/powerpoint/2010/main" val="3184736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14D4FE3-3967-46DD-8F88-BDB01450D1B8}"/>
              </a:ext>
            </a:extLst>
          </p:cNvPr>
          <p:cNvSpPr>
            <a:spLocks noGrp="1"/>
          </p:cNvSpPr>
          <p:nvPr>
            <p:ph type="title"/>
          </p:nvPr>
        </p:nvSpPr>
        <p:spPr/>
        <p:txBody>
          <a:bodyPr>
            <a:normAutofit/>
          </a:bodyPr>
          <a:lstStyle/>
          <a:p>
            <a:r>
              <a:rPr lang="pl-PL" dirty="0"/>
              <a:t>Sprawozdanie finansowe banku wg PSR</a:t>
            </a:r>
            <a:endParaRPr lang="en-US" dirty="0"/>
          </a:p>
        </p:txBody>
      </p:sp>
      <p:sp>
        <p:nvSpPr>
          <p:cNvPr id="3" name="Symbol zastępczy zawartości 2">
            <a:extLst>
              <a:ext uri="{FF2B5EF4-FFF2-40B4-BE49-F238E27FC236}">
                <a16:creationId xmlns:a16="http://schemas.microsoft.com/office/drawing/2014/main" id="{8CDC1076-8106-3E39-E417-0609F340045C}"/>
              </a:ext>
            </a:extLst>
          </p:cNvPr>
          <p:cNvSpPr>
            <a:spLocks noGrp="1"/>
          </p:cNvSpPr>
          <p:nvPr>
            <p:ph idx="1"/>
          </p:nvPr>
        </p:nvSpPr>
        <p:spPr/>
        <p:txBody>
          <a:bodyPr/>
          <a:lstStyle/>
          <a:p>
            <a:r>
              <a:rPr lang="pl-PL" dirty="0"/>
              <a:t>Bilans</a:t>
            </a:r>
          </a:p>
          <a:p>
            <a:r>
              <a:rPr lang="pl-PL" dirty="0"/>
              <a:t>Pozycje pozabilansowe</a:t>
            </a:r>
          </a:p>
          <a:p>
            <a:r>
              <a:rPr lang="pl-PL" dirty="0"/>
              <a:t>Rachunek zysków i strat</a:t>
            </a:r>
          </a:p>
          <a:p>
            <a:r>
              <a:rPr lang="pl-PL" dirty="0"/>
              <a:t>Informacja dodatkowa, obejmująca wprowadzenie do sprawozdania finansowego oraz dodatkowe informacje i objaśnienia</a:t>
            </a:r>
          </a:p>
          <a:p>
            <a:r>
              <a:rPr lang="pl-PL" dirty="0"/>
              <a:t>Zestawienie zmian w kapitale (funduszu) własnym,</a:t>
            </a:r>
          </a:p>
          <a:p>
            <a:r>
              <a:rPr lang="pl-PL" dirty="0"/>
              <a:t>Rachunek przepływów pieniężnych</a:t>
            </a:r>
          </a:p>
          <a:p>
            <a:endParaRPr lang="pl-PL" dirty="0"/>
          </a:p>
          <a:p>
            <a:r>
              <a:rPr lang="pl-PL" b="1" dirty="0"/>
              <a:t>Często spotyka się opinię, że załącznik nr 2 do </a:t>
            </a:r>
            <a:r>
              <a:rPr lang="pl-PL" b="1" dirty="0" err="1"/>
              <a:t>uor</a:t>
            </a:r>
            <a:r>
              <a:rPr lang="pl-PL" b="1" dirty="0"/>
              <a:t> stanowi wzór, ale to nie jest prawda – to jest minimalny zakres ujawnień, ale proszę porównaj zakres ujawnień w </a:t>
            </a:r>
            <a:r>
              <a:rPr lang="pl-PL" b="1" dirty="0" err="1"/>
              <a:t>xml</a:t>
            </a:r>
            <a:r>
              <a:rPr lang="pl-PL" b="1" dirty="0">
                <a:sym typeface="Wingdings" panose="05000000000000000000" pitchFamily="2" charset="2"/>
              </a:rPr>
              <a:t> oraz art. 50 </a:t>
            </a:r>
            <a:r>
              <a:rPr lang="pl-PL" b="1" dirty="0" err="1">
                <a:sym typeface="Wingdings" panose="05000000000000000000" pitchFamily="2" charset="2"/>
              </a:rPr>
              <a:t>uor</a:t>
            </a:r>
            <a:endParaRPr lang="en-US" b="1" dirty="0"/>
          </a:p>
        </p:txBody>
      </p:sp>
    </p:spTree>
    <p:extLst>
      <p:ext uri="{BB962C8B-B14F-4D97-AF65-F5344CB8AC3E}">
        <p14:creationId xmlns:p14="http://schemas.microsoft.com/office/powerpoint/2010/main" val="1805800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3481A8E-D657-E339-1D98-DEEDDDA23AA9}"/>
              </a:ext>
            </a:extLst>
          </p:cNvPr>
          <p:cNvSpPr>
            <a:spLocks noGrp="1"/>
          </p:cNvSpPr>
          <p:nvPr>
            <p:ph type="title"/>
          </p:nvPr>
        </p:nvSpPr>
        <p:spPr/>
        <p:txBody>
          <a:bodyPr/>
          <a:lstStyle/>
          <a:p>
            <a:r>
              <a:rPr lang="pl-PL" dirty="0"/>
              <a:t>Najczęstsze „błędy”</a:t>
            </a:r>
            <a:endParaRPr lang="en-US" dirty="0"/>
          </a:p>
        </p:txBody>
      </p:sp>
      <p:sp>
        <p:nvSpPr>
          <p:cNvPr id="3" name="Symbol zastępczy zawartości 2">
            <a:extLst>
              <a:ext uri="{FF2B5EF4-FFF2-40B4-BE49-F238E27FC236}">
                <a16:creationId xmlns:a16="http://schemas.microsoft.com/office/drawing/2014/main" id="{166F97A9-EAED-6393-E427-21D20CBC7287}"/>
              </a:ext>
            </a:extLst>
          </p:cNvPr>
          <p:cNvSpPr>
            <a:spLocks noGrp="1"/>
          </p:cNvSpPr>
          <p:nvPr>
            <p:ph idx="1"/>
          </p:nvPr>
        </p:nvSpPr>
        <p:spPr/>
        <p:txBody>
          <a:bodyPr>
            <a:normAutofit lnSpcReduction="10000"/>
          </a:bodyPr>
          <a:lstStyle/>
          <a:p>
            <a:endParaRPr lang="pl-PL" dirty="0"/>
          </a:p>
          <a:p>
            <a:r>
              <a:rPr lang="pl-PL" b="1" dirty="0"/>
              <a:t>ZAKRES INFORMACJI WYKAZYWANYCH W SPRAWOZDANIU FINANSOWYM, O KTÓRYM MOWA W ART. 45 USTAWY, DLA BANKÓW</a:t>
            </a:r>
          </a:p>
          <a:p>
            <a:r>
              <a:rPr lang="pl-PL" dirty="0"/>
              <a:t>Nagłówek sprawozdania finansowego:</a:t>
            </a:r>
          </a:p>
          <a:p>
            <a:endParaRPr lang="pl-PL" dirty="0"/>
          </a:p>
          <a:p>
            <a:r>
              <a:rPr lang="pl-PL" dirty="0"/>
              <a:t>Data początkowa okresu, za który sporządzono sprawozdanie: </a:t>
            </a:r>
            <a:r>
              <a:rPr lang="pl-PL" dirty="0">
                <a:solidFill>
                  <a:srgbClr val="FF0000"/>
                </a:solidFill>
              </a:rPr>
              <a:t>2023-01-01</a:t>
            </a:r>
          </a:p>
          <a:p>
            <a:endParaRPr lang="pl-PL" dirty="0"/>
          </a:p>
          <a:p>
            <a:r>
              <a:rPr lang="pl-PL" dirty="0">
                <a:solidFill>
                  <a:srgbClr val="FF0000"/>
                </a:solidFill>
              </a:rPr>
              <a:t>Data końcowa okresu, za który sporządzono sprawozdanie: 2023-12-31</a:t>
            </a:r>
          </a:p>
          <a:p>
            <a:endParaRPr lang="pl-PL" dirty="0"/>
          </a:p>
          <a:p>
            <a:r>
              <a:rPr lang="pl-PL" dirty="0"/>
              <a:t>Data sporządzenia sprawozdania finansowego: </a:t>
            </a:r>
            <a:r>
              <a:rPr lang="pl-PL" b="1" dirty="0">
                <a:solidFill>
                  <a:srgbClr val="FF0000"/>
                </a:solidFill>
              </a:rPr>
              <a:t>2024-05-19  (tego sprawozdania, które zostało przedstawione </a:t>
            </a:r>
            <a:r>
              <a:rPr lang="pl-PL" b="1" dirty="0" err="1">
                <a:solidFill>
                  <a:srgbClr val="FF0000"/>
                </a:solidFill>
              </a:rPr>
              <a:t>br</a:t>
            </a:r>
            <a:r>
              <a:rPr lang="pl-PL" b="1" dirty="0">
                <a:solidFill>
                  <a:srgbClr val="FF0000"/>
                </a:solidFill>
              </a:rPr>
              <a:t> do badania. </a:t>
            </a:r>
            <a:r>
              <a:rPr lang="pl-PL" b="1" dirty="0">
                <a:solidFill>
                  <a:srgbClr val="FF0000"/>
                </a:solidFill>
                <a:highlight>
                  <a:srgbClr val="FFFF00"/>
                </a:highlight>
              </a:rPr>
              <a:t>UWAGA!!!!!!!! To pierwsze nie może być sporządzone po 31.03.2024 r.)</a:t>
            </a:r>
            <a:endParaRPr lang="en-US" b="1" dirty="0">
              <a:solidFill>
                <a:srgbClr val="FF0000"/>
              </a:solidFill>
              <a:highlight>
                <a:srgbClr val="FFFF00"/>
              </a:highlight>
            </a:endParaRPr>
          </a:p>
        </p:txBody>
      </p:sp>
      <p:sp>
        <p:nvSpPr>
          <p:cNvPr id="4" name="pole tekstowe 3">
            <a:extLst>
              <a:ext uri="{FF2B5EF4-FFF2-40B4-BE49-F238E27FC236}">
                <a16:creationId xmlns:a16="http://schemas.microsoft.com/office/drawing/2014/main" id="{CE865FB3-CCA4-0D0B-3510-F42E3BF08A3A}"/>
              </a:ext>
            </a:extLst>
          </p:cNvPr>
          <p:cNvSpPr txBox="1"/>
          <p:nvPr/>
        </p:nvSpPr>
        <p:spPr>
          <a:xfrm>
            <a:off x="8629732" y="4290976"/>
            <a:ext cx="2804845" cy="923330"/>
          </a:xfrm>
          <a:prstGeom prst="rect">
            <a:avLst/>
          </a:prstGeom>
          <a:noFill/>
        </p:spPr>
        <p:txBody>
          <a:bodyPr wrap="square" rtlCol="0">
            <a:spAutoFit/>
          </a:bodyPr>
          <a:lstStyle/>
          <a:p>
            <a:r>
              <a:rPr lang="pl-PL" dirty="0">
                <a:solidFill>
                  <a:srgbClr val="FF0000"/>
                </a:solidFill>
              </a:rPr>
              <a:t>Błędne daty dotyczące okresu sprawozdawczego</a:t>
            </a:r>
            <a:endParaRPr lang="en-US" dirty="0">
              <a:solidFill>
                <a:srgbClr val="FF0000"/>
              </a:solidFill>
            </a:endParaRPr>
          </a:p>
        </p:txBody>
      </p:sp>
    </p:spTree>
    <p:extLst>
      <p:ext uri="{BB962C8B-B14F-4D97-AF65-F5344CB8AC3E}">
        <p14:creationId xmlns:p14="http://schemas.microsoft.com/office/powerpoint/2010/main" val="3398361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E5A4B4D-C284-5B26-39F8-DA127E5FFEB8}"/>
              </a:ext>
            </a:extLst>
          </p:cNvPr>
          <p:cNvSpPr>
            <a:spLocks noGrp="1"/>
          </p:cNvSpPr>
          <p:nvPr>
            <p:ph type="title"/>
          </p:nvPr>
        </p:nvSpPr>
        <p:spPr/>
        <p:txBody>
          <a:bodyPr/>
          <a:lstStyle/>
          <a:p>
            <a:r>
              <a:rPr lang="pl-PL" dirty="0"/>
              <a:t>Najczęstsze „błędy”</a:t>
            </a:r>
            <a:endParaRPr lang="en-US" dirty="0"/>
          </a:p>
        </p:txBody>
      </p:sp>
      <p:sp>
        <p:nvSpPr>
          <p:cNvPr id="3" name="Symbol zastępczy zawartości 2">
            <a:extLst>
              <a:ext uri="{FF2B5EF4-FFF2-40B4-BE49-F238E27FC236}">
                <a16:creationId xmlns:a16="http://schemas.microsoft.com/office/drawing/2014/main" id="{2BFD42A0-C809-5636-F36C-175E1ACC6F85}"/>
              </a:ext>
            </a:extLst>
          </p:cNvPr>
          <p:cNvSpPr>
            <a:spLocks noGrp="1"/>
          </p:cNvSpPr>
          <p:nvPr>
            <p:ph idx="1"/>
          </p:nvPr>
        </p:nvSpPr>
        <p:spPr>
          <a:xfrm>
            <a:off x="1066800" y="1709530"/>
            <a:ext cx="10058400" cy="4325510"/>
          </a:xfrm>
        </p:spPr>
        <p:txBody>
          <a:bodyPr/>
          <a:lstStyle/>
          <a:p>
            <a:r>
              <a:rPr lang="en-US" b="1" dirty="0" err="1"/>
              <a:t>Założenie</a:t>
            </a:r>
            <a:r>
              <a:rPr lang="en-US" b="1" dirty="0"/>
              <a:t> </a:t>
            </a:r>
            <a:r>
              <a:rPr lang="en-US" b="1" dirty="0" err="1"/>
              <a:t>kontynuacji</a:t>
            </a:r>
            <a:r>
              <a:rPr lang="en-US" b="1" dirty="0"/>
              <a:t> </a:t>
            </a:r>
            <a:r>
              <a:rPr lang="en-US" b="1" dirty="0" err="1"/>
              <a:t>działalności</a:t>
            </a:r>
            <a:endParaRPr lang="en-US" b="1" dirty="0"/>
          </a:p>
          <a:p>
            <a:pPr algn="just"/>
            <a:r>
              <a:rPr lang="pl-PL" dirty="0"/>
              <a:t>Wskazanie, czy sprawozdanie finansowe zostało sporządzone przy założeniu kontynuowania przez bank działalności gospodarczej w dającej się przewidzieć przyszłości</a:t>
            </a:r>
          </a:p>
          <a:p>
            <a:r>
              <a:rPr lang="pl-PL" dirty="0"/>
              <a:t>    </a:t>
            </a:r>
            <a:r>
              <a:rPr lang="pl-PL" b="1" dirty="0" err="1"/>
              <a:t>true</a:t>
            </a:r>
            <a:endParaRPr lang="pl-PL" b="1" dirty="0"/>
          </a:p>
          <a:p>
            <a:pPr algn="just"/>
            <a:r>
              <a:rPr lang="pl-PL" dirty="0"/>
              <a:t>Wskazanie, czy </a:t>
            </a:r>
            <a:r>
              <a:rPr lang="pl-PL" b="1" dirty="0"/>
              <a:t>nie istnieją </a:t>
            </a:r>
            <a:r>
              <a:rPr lang="pl-PL" dirty="0"/>
              <a:t>okoliczności wskazujące na zagrożenie kontynuowania działalności: </a:t>
            </a:r>
            <a:r>
              <a:rPr lang="pl-PL" dirty="0" err="1"/>
              <a:t>true</a:t>
            </a:r>
            <a:r>
              <a:rPr lang="pl-PL" dirty="0"/>
              <a:t> - Brak okoliczności wskazujących na zagrożenie kontynuowania działalności; </a:t>
            </a:r>
            <a:r>
              <a:rPr lang="pl-PL" dirty="0" err="1"/>
              <a:t>false</a:t>
            </a:r>
            <a:r>
              <a:rPr lang="pl-PL" dirty="0"/>
              <a:t> - Wystąpiły okoliczności wskazujące na zagrożenie kontynuowania działalności</a:t>
            </a:r>
          </a:p>
          <a:p>
            <a:r>
              <a:rPr lang="pl-PL" b="1" dirty="0"/>
              <a:t>    </a:t>
            </a:r>
            <a:r>
              <a:rPr lang="pl-PL" b="1" dirty="0" err="1"/>
              <a:t>true</a:t>
            </a:r>
            <a:endParaRPr lang="en-US" b="1" dirty="0"/>
          </a:p>
        </p:txBody>
      </p:sp>
      <p:sp>
        <p:nvSpPr>
          <p:cNvPr id="5" name="pole tekstowe 4">
            <a:extLst>
              <a:ext uri="{FF2B5EF4-FFF2-40B4-BE49-F238E27FC236}">
                <a16:creationId xmlns:a16="http://schemas.microsoft.com/office/drawing/2014/main" id="{51347EA0-213A-C526-0E55-C2E766E93F92}"/>
              </a:ext>
            </a:extLst>
          </p:cNvPr>
          <p:cNvSpPr txBox="1"/>
          <p:nvPr/>
        </p:nvSpPr>
        <p:spPr>
          <a:xfrm>
            <a:off x="4548809" y="2644589"/>
            <a:ext cx="5761755" cy="584775"/>
          </a:xfrm>
          <a:prstGeom prst="rect">
            <a:avLst/>
          </a:prstGeom>
          <a:noFill/>
        </p:spPr>
        <p:txBody>
          <a:bodyPr wrap="square" rtlCol="0">
            <a:spAutoFit/>
          </a:bodyPr>
          <a:lstStyle/>
          <a:p>
            <a:r>
              <a:rPr lang="pl-PL" sz="1600" b="1" dirty="0">
                <a:solidFill>
                  <a:srgbClr val="FF0000"/>
                </a:solidFill>
              </a:rPr>
              <a:t>Wpisywanie </a:t>
            </a:r>
            <a:r>
              <a:rPr lang="pl-PL" sz="1600" b="1" dirty="0" err="1">
                <a:solidFill>
                  <a:srgbClr val="FF0000"/>
                </a:solidFill>
              </a:rPr>
              <a:t>false</a:t>
            </a:r>
            <a:r>
              <a:rPr lang="pl-PL" sz="1600" b="1" dirty="0">
                <a:solidFill>
                  <a:srgbClr val="FF0000"/>
                </a:solidFill>
              </a:rPr>
              <a:t> – wskazuje na istnienie okoliczności zagrożenia kontynuacji działalności przez bank</a:t>
            </a:r>
          </a:p>
        </p:txBody>
      </p:sp>
      <p:sp>
        <p:nvSpPr>
          <p:cNvPr id="7" name="pole tekstowe 6">
            <a:extLst>
              <a:ext uri="{FF2B5EF4-FFF2-40B4-BE49-F238E27FC236}">
                <a16:creationId xmlns:a16="http://schemas.microsoft.com/office/drawing/2014/main" id="{83BD02D3-147C-A668-DDBF-6D48F8123383}"/>
              </a:ext>
            </a:extLst>
          </p:cNvPr>
          <p:cNvSpPr txBox="1"/>
          <p:nvPr/>
        </p:nvSpPr>
        <p:spPr>
          <a:xfrm>
            <a:off x="4774251" y="4296300"/>
            <a:ext cx="5049078" cy="830997"/>
          </a:xfrm>
          <a:prstGeom prst="rect">
            <a:avLst/>
          </a:prstGeom>
          <a:noFill/>
        </p:spPr>
        <p:txBody>
          <a:bodyPr wrap="square" rtlCol="0">
            <a:spAutoFit/>
          </a:bodyPr>
          <a:lstStyle/>
          <a:p>
            <a:r>
              <a:rPr lang="pl-PL" sz="1600" b="1" dirty="0">
                <a:solidFill>
                  <a:srgbClr val="FF0000"/>
                </a:solidFill>
              </a:rPr>
              <a:t>Przy zaistnieniu przesłanek wskazujących na zagrożenie kontynuacji działalności brak wyceny zgodnie z art. 29 </a:t>
            </a:r>
            <a:r>
              <a:rPr lang="pl-PL" sz="1600" b="1" dirty="0" err="1">
                <a:solidFill>
                  <a:srgbClr val="FF0000"/>
                </a:solidFill>
              </a:rPr>
              <a:t>uor</a:t>
            </a:r>
            <a:r>
              <a:rPr lang="pl-PL" sz="1600" b="1" dirty="0">
                <a:solidFill>
                  <a:srgbClr val="FF0000"/>
                </a:solidFill>
              </a:rPr>
              <a:t>!!!!!!!!</a:t>
            </a:r>
            <a:endParaRPr lang="en-US" sz="1600" b="1" dirty="0">
              <a:solidFill>
                <a:srgbClr val="FF0000"/>
              </a:solidFill>
            </a:endParaRPr>
          </a:p>
        </p:txBody>
      </p:sp>
      <p:sp>
        <p:nvSpPr>
          <p:cNvPr id="4" name="pole tekstowe 3">
            <a:extLst>
              <a:ext uri="{FF2B5EF4-FFF2-40B4-BE49-F238E27FC236}">
                <a16:creationId xmlns:a16="http://schemas.microsoft.com/office/drawing/2014/main" id="{8C52DAAC-3BBE-F5AA-2872-AE74E16B9199}"/>
              </a:ext>
            </a:extLst>
          </p:cNvPr>
          <p:cNvSpPr txBox="1"/>
          <p:nvPr/>
        </p:nvSpPr>
        <p:spPr>
          <a:xfrm>
            <a:off x="1848678" y="5156310"/>
            <a:ext cx="9276522" cy="1477328"/>
          </a:xfrm>
          <a:prstGeom prst="rect">
            <a:avLst/>
          </a:prstGeom>
          <a:noFill/>
        </p:spPr>
        <p:txBody>
          <a:bodyPr wrap="square" rtlCol="0">
            <a:spAutoFit/>
          </a:bodyPr>
          <a:lstStyle/>
          <a:p>
            <a:pPr marL="285750" indent="-285750" algn="just">
              <a:buFont typeface="Arial" panose="020B0604020202020204" pitchFamily="34" charset="0"/>
              <a:buChar char="•"/>
            </a:pPr>
            <a:r>
              <a:rPr lang="pl-PL" b="1" dirty="0">
                <a:solidFill>
                  <a:srgbClr val="FF0000"/>
                </a:solidFill>
              </a:rPr>
              <a:t>Opracowywanie WPN nie stanowi przesłanki wskazującej na zagrożenie kontynuacji działalności – por. ustawa o funkcjonowaniu banków spółdzielczych […]</a:t>
            </a:r>
          </a:p>
          <a:p>
            <a:pPr marL="285750" indent="-285750" algn="just">
              <a:buFont typeface="Arial" panose="020B0604020202020204" pitchFamily="34" charset="0"/>
              <a:buChar char="•"/>
            </a:pPr>
            <a:r>
              <a:rPr lang="pl-PL" b="1" dirty="0" err="1">
                <a:solidFill>
                  <a:srgbClr val="FF0000"/>
                </a:solidFill>
              </a:rPr>
              <a:t>Polączenie</a:t>
            </a:r>
            <a:r>
              <a:rPr lang="pl-PL" b="1" dirty="0">
                <a:solidFill>
                  <a:srgbClr val="FF0000"/>
                </a:solidFill>
              </a:rPr>
              <a:t> z innym </a:t>
            </a:r>
            <a:r>
              <a:rPr lang="pl-PL" b="1" dirty="0" err="1">
                <a:solidFill>
                  <a:srgbClr val="FF0000"/>
                </a:solidFill>
              </a:rPr>
              <a:t>bankiemnie</a:t>
            </a:r>
            <a:r>
              <a:rPr lang="pl-PL" b="1" dirty="0">
                <a:solidFill>
                  <a:srgbClr val="FF0000"/>
                </a:solidFill>
              </a:rPr>
              <a:t> nie stanowi przesłanki wskazującej na </a:t>
            </a:r>
            <a:r>
              <a:rPr lang="pl-PL" b="1" dirty="0" err="1">
                <a:solidFill>
                  <a:srgbClr val="FF0000"/>
                </a:solidFill>
              </a:rPr>
              <a:t>zagrożenienie</a:t>
            </a:r>
            <a:r>
              <a:rPr lang="pl-PL" b="1" dirty="0">
                <a:solidFill>
                  <a:srgbClr val="FF0000"/>
                </a:solidFill>
              </a:rPr>
              <a:t> kontynuacji działalności.</a:t>
            </a:r>
            <a:endParaRPr lang="en-US" b="1" dirty="0">
              <a:solidFill>
                <a:srgbClr val="FF0000"/>
              </a:solidFill>
            </a:endParaRPr>
          </a:p>
        </p:txBody>
      </p:sp>
    </p:spTree>
    <p:extLst>
      <p:ext uri="{BB962C8B-B14F-4D97-AF65-F5344CB8AC3E}">
        <p14:creationId xmlns:p14="http://schemas.microsoft.com/office/powerpoint/2010/main" val="2890180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EDDEA9-01AC-72CA-027B-88C96F5B97A9}"/>
              </a:ext>
            </a:extLst>
          </p:cNvPr>
          <p:cNvSpPr>
            <a:spLocks noGrp="1"/>
          </p:cNvSpPr>
          <p:nvPr>
            <p:ph type="title"/>
          </p:nvPr>
        </p:nvSpPr>
        <p:spPr/>
        <p:txBody>
          <a:bodyPr/>
          <a:lstStyle/>
          <a:p>
            <a:r>
              <a:rPr lang="pl-PL" dirty="0"/>
              <a:t>Najczęstsze „błędy”</a:t>
            </a:r>
            <a:endParaRPr lang="en-US" dirty="0"/>
          </a:p>
        </p:txBody>
      </p:sp>
      <p:sp>
        <p:nvSpPr>
          <p:cNvPr id="3" name="Symbol zastępczy zawartości 2">
            <a:extLst>
              <a:ext uri="{FF2B5EF4-FFF2-40B4-BE49-F238E27FC236}">
                <a16:creationId xmlns:a16="http://schemas.microsoft.com/office/drawing/2014/main" id="{566590F2-0F2F-C3E5-ABD7-8BDA73BE281B}"/>
              </a:ext>
            </a:extLst>
          </p:cNvPr>
          <p:cNvSpPr>
            <a:spLocks noGrp="1"/>
          </p:cNvSpPr>
          <p:nvPr>
            <p:ph idx="1"/>
          </p:nvPr>
        </p:nvSpPr>
        <p:spPr/>
        <p:txBody>
          <a:bodyPr/>
          <a:lstStyle/>
          <a:p>
            <a:pPr algn="just"/>
            <a:r>
              <a:rPr lang="pl-PL" sz="2400" b="1" dirty="0"/>
              <a:t>Informacja czy sprawozdanie finansowe jest sporządzone po połączeniu jednostek i wskazanie, że jest to sprawozdanie finansowe sporządzone po połączeniu, oraz wskazanie zastosowanej metody rozliczenia połączenia</a:t>
            </a:r>
          </a:p>
          <a:p>
            <a:pPr algn="just"/>
            <a:r>
              <a:rPr lang="pl-PL" sz="2400" b="1" dirty="0"/>
              <a:t> – najczęstsza odpowiedź to </a:t>
            </a:r>
            <a:r>
              <a:rPr lang="pl-PL" sz="2400" b="1" dirty="0" err="1"/>
              <a:t>false</a:t>
            </a:r>
            <a:r>
              <a:rPr lang="pl-PL" sz="2400" b="1" dirty="0"/>
              <a:t> – </a:t>
            </a:r>
            <a:r>
              <a:rPr lang="pl-PL" sz="2400" b="1" dirty="0">
                <a:solidFill>
                  <a:srgbClr val="FF0000"/>
                </a:solidFill>
              </a:rPr>
              <a:t>powinno być wpisane „nie dotyczy”</a:t>
            </a:r>
            <a:r>
              <a:rPr lang="pl-PL" sz="2400" b="1" dirty="0">
                <a:solidFill>
                  <a:srgbClr val="FF0000"/>
                </a:solidFill>
                <a:sym typeface="Wingdings" panose="05000000000000000000" pitchFamily="2" charset="2"/>
              </a:rPr>
              <a:t>, ale </a:t>
            </a:r>
            <a:r>
              <a:rPr lang="pl-PL" sz="2400" b="1" dirty="0" err="1">
                <a:solidFill>
                  <a:srgbClr val="FF0000"/>
                </a:solidFill>
                <a:sym typeface="Wingdings" panose="05000000000000000000" pitchFamily="2" charset="2"/>
              </a:rPr>
              <a:t>false</a:t>
            </a:r>
            <a:r>
              <a:rPr lang="pl-PL" sz="2400" b="1" dirty="0">
                <a:solidFill>
                  <a:srgbClr val="FF0000"/>
                </a:solidFill>
                <a:sym typeface="Wingdings" panose="05000000000000000000" pitchFamily="2" charset="2"/>
              </a:rPr>
              <a:t> też jest do zaakceptowania, jako wskazanie, iż zdanie jest nieprawdziwe (tak odpowiada na to pytanie większość banków)</a:t>
            </a:r>
            <a:endParaRPr lang="pl-PL" sz="2400" b="1" dirty="0">
              <a:solidFill>
                <a:srgbClr val="FF0000"/>
              </a:solidFill>
            </a:endParaRPr>
          </a:p>
          <a:p>
            <a:endParaRPr lang="en-US" dirty="0"/>
          </a:p>
        </p:txBody>
      </p:sp>
    </p:spTree>
    <p:extLst>
      <p:ext uri="{BB962C8B-B14F-4D97-AF65-F5344CB8AC3E}">
        <p14:creationId xmlns:p14="http://schemas.microsoft.com/office/powerpoint/2010/main" val="1347926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9E0FC4A-34ED-0CB1-5F7E-7AD20CC21D0A}"/>
              </a:ext>
            </a:extLst>
          </p:cNvPr>
          <p:cNvSpPr>
            <a:spLocks noGrp="1"/>
          </p:cNvSpPr>
          <p:nvPr>
            <p:ph type="title"/>
          </p:nvPr>
        </p:nvSpPr>
        <p:spPr/>
        <p:txBody>
          <a:bodyPr>
            <a:normAutofit fontScale="90000"/>
          </a:bodyPr>
          <a:lstStyle/>
          <a:p>
            <a:r>
              <a:rPr lang="pl-PL" dirty="0">
                <a:solidFill>
                  <a:srgbClr val="FF0000"/>
                </a:solidFill>
              </a:rPr>
              <a:t>Kierownik jednostki </a:t>
            </a:r>
            <a:r>
              <a:rPr lang="pl-PL" dirty="0"/>
              <a:t>– przypomnijmy sobie kim jest?</a:t>
            </a:r>
            <a:endParaRPr lang="en-US" dirty="0"/>
          </a:p>
        </p:txBody>
      </p:sp>
      <p:sp>
        <p:nvSpPr>
          <p:cNvPr id="3" name="Symbol zastępczy zawartości 2">
            <a:extLst>
              <a:ext uri="{FF2B5EF4-FFF2-40B4-BE49-F238E27FC236}">
                <a16:creationId xmlns:a16="http://schemas.microsoft.com/office/drawing/2014/main" id="{0EB74DDD-B839-6C4B-9512-2C6816CEBC67}"/>
              </a:ext>
            </a:extLst>
          </p:cNvPr>
          <p:cNvSpPr>
            <a:spLocks noGrp="1"/>
          </p:cNvSpPr>
          <p:nvPr>
            <p:ph idx="1"/>
          </p:nvPr>
        </p:nvSpPr>
        <p:spPr/>
        <p:txBody>
          <a:bodyPr>
            <a:normAutofit/>
          </a:bodyPr>
          <a:lstStyle/>
          <a:p>
            <a:pPr algn="just"/>
            <a:r>
              <a:rPr lang="pl-PL" sz="3200" dirty="0"/>
              <a:t>Zgodnie a art. 3 ust. 1 pkt 6 - rozumie się przez to członka zarządu lub innego organu zarządzającego, a jeżeli organ jest wieloosobowy - </a:t>
            </a:r>
            <a:r>
              <a:rPr lang="pl-PL" sz="3200" b="1" dirty="0"/>
              <a:t>członków tego organu</a:t>
            </a:r>
            <a:r>
              <a:rPr lang="pl-PL" sz="3200" dirty="0"/>
              <a:t>, z </a:t>
            </a:r>
            <a:r>
              <a:rPr lang="pl-PL" sz="3200" b="1" dirty="0"/>
              <a:t>wyłączeniem</a:t>
            </a:r>
            <a:r>
              <a:rPr lang="pl-PL" sz="3200" dirty="0"/>
              <a:t> pełnomocników ustanowionych przez jednostkę. […]. Za kierownika jednostki uważa się również likwidatora, a także syndyka lub zarządcę ustanowionego w postępowaniu restrukturyzacyjnym oraz zarządcę sukcesyjnego […]</a:t>
            </a:r>
            <a:endParaRPr lang="en-US" sz="3200" dirty="0"/>
          </a:p>
        </p:txBody>
      </p:sp>
    </p:spTree>
    <p:extLst>
      <p:ext uri="{BB962C8B-B14F-4D97-AF65-F5344CB8AC3E}">
        <p14:creationId xmlns:p14="http://schemas.microsoft.com/office/powerpoint/2010/main" val="12465490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EDDEA9-01AC-72CA-027B-88C96F5B97A9}"/>
              </a:ext>
            </a:extLst>
          </p:cNvPr>
          <p:cNvSpPr>
            <a:spLocks noGrp="1"/>
          </p:cNvSpPr>
          <p:nvPr>
            <p:ph type="title"/>
          </p:nvPr>
        </p:nvSpPr>
        <p:spPr/>
        <p:txBody>
          <a:bodyPr/>
          <a:lstStyle/>
          <a:p>
            <a:r>
              <a:rPr lang="pl-PL" dirty="0"/>
              <a:t>Najczęstsze „błędy”</a:t>
            </a:r>
            <a:endParaRPr lang="en-US" dirty="0"/>
          </a:p>
        </p:txBody>
      </p:sp>
      <p:sp>
        <p:nvSpPr>
          <p:cNvPr id="3" name="Symbol zastępczy zawartości 2">
            <a:extLst>
              <a:ext uri="{FF2B5EF4-FFF2-40B4-BE49-F238E27FC236}">
                <a16:creationId xmlns:a16="http://schemas.microsoft.com/office/drawing/2014/main" id="{566590F2-0F2F-C3E5-ABD7-8BDA73BE281B}"/>
              </a:ext>
            </a:extLst>
          </p:cNvPr>
          <p:cNvSpPr>
            <a:spLocks noGrp="1"/>
          </p:cNvSpPr>
          <p:nvPr>
            <p:ph idx="1"/>
          </p:nvPr>
        </p:nvSpPr>
        <p:spPr/>
        <p:txBody>
          <a:bodyPr/>
          <a:lstStyle/>
          <a:p>
            <a:pPr algn="just"/>
            <a:r>
              <a:rPr lang="pl-PL" b="1" dirty="0">
                <a:solidFill>
                  <a:srgbClr val="FF0000"/>
                </a:solidFill>
              </a:rPr>
              <a:t>Zasady (polityka) rachunkowości. Omówienie przyjętych zasad (polityki) rachunkowości, w zakresie </a:t>
            </a:r>
            <a:r>
              <a:rPr lang="pl-PL" b="1" u="sng" dirty="0">
                <a:solidFill>
                  <a:srgbClr val="FF0000"/>
                </a:solidFill>
              </a:rPr>
              <a:t>w jakim ustawa pozostawia jednostce </a:t>
            </a:r>
            <a:r>
              <a:rPr lang="pl-PL" b="1" u="sng" dirty="0">
                <a:solidFill>
                  <a:srgbClr val="FF0000"/>
                </a:solidFill>
                <a:highlight>
                  <a:srgbClr val="FFFF00"/>
                </a:highlight>
              </a:rPr>
              <a:t>prawo wyboru, </a:t>
            </a:r>
            <a:r>
              <a:rPr lang="pl-PL" b="1" u="sng" dirty="0">
                <a:solidFill>
                  <a:srgbClr val="FF0000"/>
                </a:solidFill>
              </a:rPr>
              <a:t>w tym:</a:t>
            </a:r>
          </a:p>
          <a:p>
            <a:endParaRPr lang="pl-PL" dirty="0"/>
          </a:p>
          <a:p>
            <a:endParaRPr lang="pl-PL" dirty="0"/>
          </a:p>
          <a:p>
            <a:r>
              <a:rPr lang="pl-PL" dirty="0"/>
              <a:t>metod wyceny aktywów i pasywów (także amortyzacji), </a:t>
            </a:r>
          </a:p>
          <a:p>
            <a:pPr algn="just"/>
            <a:r>
              <a:rPr lang="pl-PL" b="1" dirty="0"/>
              <a:t>Np. nieruchomości oraz wartości niematerialne i prawnie zaliczane do inwestycji - Bank wycenia według zasad, stosowanych do środków trwałych oraz wartości niematerialnych i prawnych, określonych w pkt 1 oraz w art. 31, art. 32 ust. 1-5 i art. 33 ust. 1 ustawy o rachunkowości.</a:t>
            </a:r>
            <a:endParaRPr lang="en-US" b="1" dirty="0"/>
          </a:p>
        </p:txBody>
      </p:sp>
      <p:sp>
        <p:nvSpPr>
          <p:cNvPr id="6" name="pole tekstowe 5">
            <a:extLst>
              <a:ext uri="{FF2B5EF4-FFF2-40B4-BE49-F238E27FC236}">
                <a16:creationId xmlns:a16="http://schemas.microsoft.com/office/drawing/2014/main" id="{F30A2E3A-750D-2363-866E-87273526C1EC}"/>
              </a:ext>
            </a:extLst>
          </p:cNvPr>
          <p:cNvSpPr txBox="1"/>
          <p:nvPr/>
        </p:nvSpPr>
        <p:spPr>
          <a:xfrm>
            <a:off x="2554015" y="2782669"/>
            <a:ext cx="7713108" cy="646331"/>
          </a:xfrm>
          <a:prstGeom prst="rect">
            <a:avLst/>
          </a:prstGeom>
          <a:noFill/>
        </p:spPr>
        <p:txBody>
          <a:bodyPr wrap="square" rtlCol="0">
            <a:spAutoFit/>
          </a:bodyPr>
          <a:lstStyle/>
          <a:p>
            <a:r>
              <a:rPr lang="pl-PL" b="1" dirty="0"/>
              <a:t>Nie czytamy tego, co jest napisane, piszemy wszystko to, co jest związane z wyceną, sporządzeniem SF</a:t>
            </a:r>
            <a:r>
              <a:rPr lang="pl-PL" b="1" dirty="0">
                <a:sym typeface="Wingdings" panose="05000000000000000000" pitchFamily="2" charset="2"/>
              </a:rPr>
              <a:t></a:t>
            </a:r>
            <a:endParaRPr lang="en-US" b="1" dirty="0"/>
          </a:p>
        </p:txBody>
      </p:sp>
    </p:spTree>
    <p:extLst>
      <p:ext uri="{BB962C8B-B14F-4D97-AF65-F5344CB8AC3E}">
        <p14:creationId xmlns:p14="http://schemas.microsoft.com/office/powerpoint/2010/main" val="29417504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EDDEA9-01AC-72CA-027B-88C96F5B97A9}"/>
              </a:ext>
            </a:extLst>
          </p:cNvPr>
          <p:cNvSpPr>
            <a:spLocks noGrp="1"/>
          </p:cNvSpPr>
          <p:nvPr>
            <p:ph type="title"/>
          </p:nvPr>
        </p:nvSpPr>
        <p:spPr/>
        <p:txBody>
          <a:bodyPr/>
          <a:lstStyle/>
          <a:p>
            <a:r>
              <a:rPr lang="pl-PL" dirty="0"/>
              <a:t>Najczęstsze „błędy”</a:t>
            </a:r>
            <a:endParaRPr lang="en-US" dirty="0"/>
          </a:p>
        </p:txBody>
      </p:sp>
      <p:sp>
        <p:nvSpPr>
          <p:cNvPr id="3" name="Symbol zastępczy zawartości 2">
            <a:extLst>
              <a:ext uri="{FF2B5EF4-FFF2-40B4-BE49-F238E27FC236}">
                <a16:creationId xmlns:a16="http://schemas.microsoft.com/office/drawing/2014/main" id="{566590F2-0F2F-C3E5-ABD7-8BDA73BE281B}"/>
              </a:ext>
            </a:extLst>
          </p:cNvPr>
          <p:cNvSpPr>
            <a:spLocks noGrp="1"/>
          </p:cNvSpPr>
          <p:nvPr>
            <p:ph idx="1"/>
          </p:nvPr>
        </p:nvSpPr>
        <p:spPr/>
        <p:txBody>
          <a:bodyPr/>
          <a:lstStyle/>
          <a:p>
            <a:r>
              <a:rPr lang="pl-PL" b="1" dirty="0"/>
              <a:t>BILANS:</a:t>
            </a:r>
          </a:p>
          <a:p>
            <a:r>
              <a:rPr lang="pl-PL" b="1" dirty="0"/>
              <a:t>Nie ważne co zrobimy i tak jest……...??????</a:t>
            </a:r>
            <a:endParaRPr lang="en-US" b="1" dirty="0"/>
          </a:p>
        </p:txBody>
      </p:sp>
      <p:graphicFrame>
        <p:nvGraphicFramePr>
          <p:cNvPr id="5" name="Tabela 4">
            <a:extLst>
              <a:ext uri="{FF2B5EF4-FFF2-40B4-BE49-F238E27FC236}">
                <a16:creationId xmlns:a16="http://schemas.microsoft.com/office/drawing/2014/main" id="{DC97BEEC-A18F-67F0-37AA-5E05769A9CD1}"/>
              </a:ext>
            </a:extLst>
          </p:cNvPr>
          <p:cNvGraphicFramePr>
            <a:graphicFrameLocks noGrp="1"/>
          </p:cNvGraphicFramePr>
          <p:nvPr>
            <p:extLst>
              <p:ext uri="{D42A27DB-BD31-4B8C-83A1-F6EECF244321}">
                <p14:modId xmlns:p14="http://schemas.microsoft.com/office/powerpoint/2010/main" val="697696128"/>
              </p:ext>
            </p:extLst>
          </p:nvPr>
        </p:nvGraphicFramePr>
        <p:xfrm>
          <a:off x="1023938" y="3245802"/>
          <a:ext cx="9720261" cy="2103120"/>
        </p:xfrm>
        <a:graphic>
          <a:graphicData uri="http://schemas.openxmlformats.org/drawingml/2006/table">
            <a:tbl>
              <a:tblPr/>
              <a:tblGrid>
                <a:gridCol w="3240087">
                  <a:extLst>
                    <a:ext uri="{9D8B030D-6E8A-4147-A177-3AD203B41FA5}">
                      <a16:colId xmlns:a16="http://schemas.microsoft.com/office/drawing/2014/main" val="3385840539"/>
                    </a:ext>
                  </a:extLst>
                </a:gridCol>
                <a:gridCol w="3240087">
                  <a:extLst>
                    <a:ext uri="{9D8B030D-6E8A-4147-A177-3AD203B41FA5}">
                      <a16:colId xmlns:a16="http://schemas.microsoft.com/office/drawing/2014/main" val="2779967666"/>
                    </a:ext>
                  </a:extLst>
                </a:gridCol>
                <a:gridCol w="3240087">
                  <a:extLst>
                    <a:ext uri="{9D8B030D-6E8A-4147-A177-3AD203B41FA5}">
                      <a16:colId xmlns:a16="http://schemas.microsoft.com/office/drawing/2014/main" val="194497403"/>
                    </a:ext>
                  </a:extLst>
                </a:gridCol>
              </a:tblGrid>
              <a:tr h="0">
                <a:tc>
                  <a:txBody>
                    <a:bodyPr/>
                    <a:lstStyle/>
                    <a:p>
                      <a:r>
                        <a:rPr lang="en-US"/>
                        <a:t>Aktywa razem</a:t>
                      </a:r>
                    </a:p>
                  </a:txBody>
                  <a:tcPr anchor="ctr">
                    <a:lnL>
                      <a:noFill/>
                    </a:lnL>
                    <a:lnR>
                      <a:noFill/>
                    </a:lnR>
                    <a:lnT>
                      <a:noFill/>
                    </a:lnT>
                    <a:lnB>
                      <a:noFill/>
                    </a:lnB>
                  </a:tcPr>
                </a:tc>
                <a:tc>
                  <a:txBody>
                    <a:bodyPr/>
                    <a:lstStyle/>
                    <a:p>
                      <a:r>
                        <a:rPr lang="en-US"/>
                        <a:t>459 146 956,93 </a:t>
                      </a:r>
                    </a:p>
                  </a:txBody>
                  <a:tcPr anchor="ctr">
                    <a:lnL>
                      <a:noFill/>
                    </a:lnL>
                    <a:lnR>
                      <a:noFill/>
                    </a:lnR>
                    <a:lnT>
                      <a:noFill/>
                    </a:lnT>
                    <a:lnB>
                      <a:noFill/>
                    </a:lnB>
                  </a:tcPr>
                </a:tc>
                <a:tc>
                  <a:txBody>
                    <a:bodyPr/>
                    <a:lstStyle/>
                    <a:p>
                      <a:r>
                        <a:rPr lang="en-US"/>
                        <a:t>402 267 462,42 </a:t>
                      </a:r>
                    </a:p>
                  </a:txBody>
                  <a:tcPr anchor="ctr">
                    <a:lnL>
                      <a:noFill/>
                    </a:lnL>
                    <a:lnR>
                      <a:noFill/>
                    </a:lnR>
                    <a:lnT>
                      <a:noFill/>
                    </a:lnT>
                    <a:lnB>
                      <a:noFill/>
                    </a:lnB>
                  </a:tcPr>
                </a:tc>
                <a:extLst>
                  <a:ext uri="{0D108BD9-81ED-4DB2-BD59-A6C34878D82A}">
                    <a16:rowId xmlns:a16="http://schemas.microsoft.com/office/drawing/2014/main" val="1015212153"/>
                  </a:ext>
                </a:extLst>
              </a:tr>
              <a:tr h="0">
                <a:tc>
                  <a:txBody>
                    <a:bodyPr/>
                    <a:lstStyle/>
                    <a:p>
                      <a:r>
                        <a:rPr lang="pl-PL"/>
                        <a:t>Kasa, operacje z Bankiem Centralnym</a:t>
                      </a:r>
                    </a:p>
                  </a:txBody>
                  <a:tcPr anchor="ctr">
                    <a:lnL>
                      <a:noFill/>
                    </a:lnL>
                    <a:lnR>
                      <a:noFill/>
                    </a:lnR>
                    <a:lnT>
                      <a:noFill/>
                    </a:lnT>
                    <a:lnB>
                      <a:noFill/>
                    </a:lnB>
                  </a:tcPr>
                </a:tc>
                <a:tc>
                  <a:txBody>
                    <a:bodyPr/>
                    <a:lstStyle/>
                    <a:p>
                      <a:r>
                        <a:rPr lang="en-US"/>
                        <a:t>7 358 947,88 </a:t>
                      </a:r>
                    </a:p>
                  </a:txBody>
                  <a:tcPr anchor="ctr">
                    <a:lnL>
                      <a:noFill/>
                    </a:lnL>
                    <a:lnR>
                      <a:noFill/>
                    </a:lnR>
                    <a:lnT>
                      <a:noFill/>
                    </a:lnT>
                    <a:lnB>
                      <a:noFill/>
                    </a:lnB>
                  </a:tcPr>
                </a:tc>
                <a:tc>
                  <a:txBody>
                    <a:bodyPr/>
                    <a:lstStyle/>
                    <a:p>
                      <a:r>
                        <a:rPr lang="en-US"/>
                        <a:t>8 399 291,48 </a:t>
                      </a:r>
                    </a:p>
                  </a:txBody>
                  <a:tcPr anchor="ctr">
                    <a:lnL>
                      <a:noFill/>
                    </a:lnL>
                    <a:lnR>
                      <a:noFill/>
                    </a:lnR>
                    <a:lnT>
                      <a:noFill/>
                    </a:lnT>
                    <a:lnB>
                      <a:noFill/>
                    </a:lnB>
                  </a:tcPr>
                </a:tc>
                <a:extLst>
                  <a:ext uri="{0D108BD9-81ED-4DB2-BD59-A6C34878D82A}">
                    <a16:rowId xmlns:a16="http://schemas.microsoft.com/office/drawing/2014/main" val="3047135229"/>
                  </a:ext>
                </a:extLst>
              </a:tr>
              <a:tr h="0">
                <a:tc>
                  <a:txBody>
                    <a:bodyPr/>
                    <a:lstStyle/>
                    <a:p>
                      <a:r>
                        <a:rPr lang="en-US" b="1"/>
                        <a:t>W rachunku bieżącym</a:t>
                      </a:r>
                    </a:p>
                  </a:txBody>
                  <a:tcPr anchor="ctr">
                    <a:lnL>
                      <a:noFill/>
                    </a:lnL>
                    <a:lnR>
                      <a:noFill/>
                    </a:lnR>
                    <a:lnT>
                      <a:noFill/>
                    </a:lnT>
                    <a:lnB>
                      <a:noFill/>
                    </a:lnB>
                  </a:tcPr>
                </a:tc>
                <a:tc>
                  <a:txBody>
                    <a:bodyPr/>
                    <a:lstStyle/>
                    <a:p>
                      <a:r>
                        <a:rPr lang="en-US"/>
                        <a:t>7 358 947,88 </a:t>
                      </a:r>
                    </a:p>
                  </a:txBody>
                  <a:tcPr anchor="ctr">
                    <a:lnL>
                      <a:noFill/>
                    </a:lnL>
                    <a:lnR>
                      <a:noFill/>
                    </a:lnR>
                    <a:lnT>
                      <a:noFill/>
                    </a:lnT>
                    <a:lnB>
                      <a:noFill/>
                    </a:lnB>
                  </a:tcPr>
                </a:tc>
                <a:tc>
                  <a:txBody>
                    <a:bodyPr/>
                    <a:lstStyle/>
                    <a:p>
                      <a:r>
                        <a:rPr lang="en-US"/>
                        <a:t>8 399 291,48 </a:t>
                      </a:r>
                    </a:p>
                  </a:txBody>
                  <a:tcPr anchor="ctr">
                    <a:lnL>
                      <a:noFill/>
                    </a:lnL>
                    <a:lnR>
                      <a:noFill/>
                    </a:lnR>
                    <a:lnT>
                      <a:noFill/>
                    </a:lnT>
                    <a:lnB>
                      <a:noFill/>
                    </a:lnB>
                  </a:tcPr>
                </a:tc>
                <a:extLst>
                  <a:ext uri="{0D108BD9-81ED-4DB2-BD59-A6C34878D82A}">
                    <a16:rowId xmlns:a16="http://schemas.microsoft.com/office/drawing/2014/main" val="2259612432"/>
                  </a:ext>
                </a:extLst>
              </a:tr>
              <a:tr h="0">
                <a:tc>
                  <a:txBody>
                    <a:bodyPr/>
                    <a:lstStyle/>
                    <a:p>
                      <a:r>
                        <a:rPr lang="en-US" b="1"/>
                        <a:t>Rezerwa obowiązkowa</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extLst>
                  <a:ext uri="{0D108BD9-81ED-4DB2-BD59-A6C34878D82A}">
                    <a16:rowId xmlns:a16="http://schemas.microsoft.com/office/drawing/2014/main" val="2320544554"/>
                  </a:ext>
                </a:extLst>
              </a:tr>
              <a:tr h="0">
                <a:tc>
                  <a:txBody>
                    <a:bodyPr/>
                    <a:lstStyle/>
                    <a:p>
                      <a:r>
                        <a:rPr lang="en-US" b="1" dirty="0" err="1"/>
                        <a:t>Inne</a:t>
                      </a:r>
                      <a:r>
                        <a:rPr lang="en-US" b="1" dirty="0"/>
                        <a:t> </a:t>
                      </a:r>
                      <a:r>
                        <a:rPr lang="en-US" b="1" dirty="0" err="1"/>
                        <a:t>środki</a:t>
                      </a:r>
                      <a:endParaRPr lang="en-US" b="1" dirty="0"/>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dirty="0"/>
                        <a:t>0,00</a:t>
                      </a:r>
                    </a:p>
                  </a:txBody>
                  <a:tcPr anchor="ctr">
                    <a:lnL>
                      <a:noFill/>
                    </a:lnL>
                    <a:lnR>
                      <a:noFill/>
                    </a:lnR>
                    <a:lnT>
                      <a:noFill/>
                    </a:lnT>
                    <a:lnB>
                      <a:noFill/>
                    </a:lnB>
                  </a:tcPr>
                </a:tc>
                <a:extLst>
                  <a:ext uri="{0D108BD9-81ED-4DB2-BD59-A6C34878D82A}">
                    <a16:rowId xmlns:a16="http://schemas.microsoft.com/office/drawing/2014/main" val="2964853587"/>
                  </a:ext>
                </a:extLst>
              </a:tr>
            </a:tbl>
          </a:graphicData>
        </a:graphic>
      </p:graphicFrame>
    </p:spTree>
    <p:extLst>
      <p:ext uri="{BB962C8B-B14F-4D97-AF65-F5344CB8AC3E}">
        <p14:creationId xmlns:p14="http://schemas.microsoft.com/office/powerpoint/2010/main" val="16439304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CEDDEA9-01AC-72CA-027B-88C96F5B97A9}"/>
              </a:ext>
            </a:extLst>
          </p:cNvPr>
          <p:cNvSpPr>
            <a:spLocks noGrp="1"/>
          </p:cNvSpPr>
          <p:nvPr>
            <p:ph type="title"/>
          </p:nvPr>
        </p:nvSpPr>
        <p:spPr/>
        <p:txBody>
          <a:bodyPr/>
          <a:lstStyle/>
          <a:p>
            <a:r>
              <a:rPr lang="pl-PL" dirty="0"/>
              <a:t>Najczęstsze „błędy”</a:t>
            </a:r>
            <a:endParaRPr lang="en-US" dirty="0"/>
          </a:p>
        </p:txBody>
      </p:sp>
      <p:sp>
        <p:nvSpPr>
          <p:cNvPr id="3" name="Symbol zastępczy zawartości 2">
            <a:extLst>
              <a:ext uri="{FF2B5EF4-FFF2-40B4-BE49-F238E27FC236}">
                <a16:creationId xmlns:a16="http://schemas.microsoft.com/office/drawing/2014/main" id="{566590F2-0F2F-C3E5-ABD7-8BDA73BE281B}"/>
              </a:ext>
            </a:extLst>
          </p:cNvPr>
          <p:cNvSpPr>
            <a:spLocks noGrp="1"/>
          </p:cNvSpPr>
          <p:nvPr>
            <p:ph idx="1"/>
          </p:nvPr>
        </p:nvSpPr>
        <p:spPr/>
        <p:txBody>
          <a:bodyPr>
            <a:normAutofit/>
          </a:bodyPr>
          <a:lstStyle/>
          <a:p>
            <a:r>
              <a:rPr lang="pl-PL" b="1" dirty="0"/>
              <a:t>Pozycje pozabilansowe</a:t>
            </a:r>
          </a:p>
          <a:p>
            <a:r>
              <a:rPr lang="pl-PL" b="1" dirty="0"/>
              <a:t>WOLNA AMERYKANKA</a:t>
            </a:r>
            <a:r>
              <a:rPr lang="pl-PL" b="1" dirty="0">
                <a:sym typeface="Wingdings" panose="05000000000000000000" pitchFamily="2" charset="2"/>
              </a:rPr>
              <a:t></a:t>
            </a:r>
          </a:p>
          <a:p>
            <a:r>
              <a:rPr lang="pl-PL" dirty="0"/>
              <a:t>„Pomaga” def. konta pozabilansowego - par. 2 pkt 7 </a:t>
            </a:r>
            <a:r>
              <a:rPr lang="pl-PL" dirty="0" err="1"/>
              <a:t>rszrb</a:t>
            </a:r>
            <a:endParaRPr lang="pl-PL" dirty="0"/>
          </a:p>
          <a:p>
            <a:pPr algn="just"/>
            <a:r>
              <a:rPr lang="pl-PL" dirty="0"/>
              <a:t>Konto pozabilansowe - przewidziane planem kont urządzenie przeznaczone w szczególności do ewidencjonowania </a:t>
            </a:r>
            <a:r>
              <a:rPr lang="pl-PL" b="1" dirty="0"/>
              <a:t>według wartości nominalnej udzielonych lub otrzymanych przez bank zobowiązań o charakterze finansowym lub gwarancyjnym</a:t>
            </a:r>
            <a:r>
              <a:rPr lang="pl-PL" dirty="0"/>
              <a:t>, operacji walutowych, zawartych przez bank kontraktów kupna-sprzedaży instrumentów finansowych w okresie pomiędzy zawarciem transakcji a jej rozliczeniem, a także do </a:t>
            </a:r>
            <a:r>
              <a:rPr lang="pl-PL" b="1" i="1" dirty="0"/>
              <a:t>ewidencjonowania udzielonych lub otrzymanych zabezpieczeń</a:t>
            </a:r>
          </a:p>
          <a:p>
            <a:pPr algn="just"/>
            <a:r>
              <a:rPr lang="pl-PL" b="1" i="1" dirty="0"/>
              <a:t>KNF stoi na stanowisku, zgodnie z którym zabezpieczenia powinny być prezentowane w wartości nieprzekraczającej wartości udzielonego kredytu – brak podstawy prawnej takiego twierdzenia, ale w BPK z komentarzem sporządzonym przez NBP jest tak napisane.</a:t>
            </a:r>
            <a:endParaRPr lang="en-US" b="1" i="1" dirty="0"/>
          </a:p>
        </p:txBody>
      </p:sp>
    </p:spTree>
    <p:extLst>
      <p:ext uri="{BB962C8B-B14F-4D97-AF65-F5344CB8AC3E}">
        <p14:creationId xmlns:p14="http://schemas.microsoft.com/office/powerpoint/2010/main" val="12759409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FF4F8D-242D-2FDD-D91D-6BB137C803AF}"/>
              </a:ext>
            </a:extLst>
          </p:cNvPr>
          <p:cNvSpPr>
            <a:spLocks noGrp="1"/>
          </p:cNvSpPr>
          <p:nvPr>
            <p:ph type="title"/>
          </p:nvPr>
        </p:nvSpPr>
        <p:spPr/>
        <p:txBody>
          <a:bodyPr/>
          <a:lstStyle/>
          <a:p>
            <a:r>
              <a:rPr lang="pl-PL" dirty="0"/>
              <a:t>Pozycje pozabilansowe</a:t>
            </a:r>
            <a:endParaRPr lang="en-US" dirty="0"/>
          </a:p>
        </p:txBody>
      </p:sp>
      <p:sp>
        <p:nvSpPr>
          <p:cNvPr id="3" name="Symbol zastępczy zawartości 2">
            <a:extLst>
              <a:ext uri="{FF2B5EF4-FFF2-40B4-BE49-F238E27FC236}">
                <a16:creationId xmlns:a16="http://schemas.microsoft.com/office/drawing/2014/main" id="{E8ADFB22-1B55-49B3-1E31-74123375549D}"/>
              </a:ext>
            </a:extLst>
          </p:cNvPr>
          <p:cNvSpPr>
            <a:spLocks noGrp="1"/>
          </p:cNvSpPr>
          <p:nvPr>
            <p:ph idx="1"/>
          </p:nvPr>
        </p:nvSpPr>
        <p:spPr/>
        <p:txBody>
          <a:bodyPr/>
          <a:lstStyle/>
          <a:p>
            <a:r>
              <a:rPr lang="pl-PL" dirty="0"/>
              <a:t>W bankach pozycje pozabilansowe wynikają z ksiąg rachunkowych (przypomnijmy sobie o ewidencji pozaksięgowej)</a:t>
            </a:r>
          </a:p>
          <a:p>
            <a:endParaRPr lang="pl-PL" dirty="0"/>
          </a:p>
          <a:p>
            <a:pPr algn="just"/>
            <a:r>
              <a:rPr lang="pl-PL" dirty="0"/>
              <a:t>W ustaleniu pozycji pozabilansowych - nie pomaga też </a:t>
            </a:r>
            <a:r>
              <a:rPr lang="pl-PL" b="1" dirty="0"/>
              <a:t>KRS 6 </a:t>
            </a:r>
            <a:r>
              <a:rPr lang="pl-PL" b="1" dirty="0">
                <a:effectLst/>
              </a:rPr>
              <a:t>"Rezerwy, bierne rozliczenia międzyokresowe kosztów, zobowiązania warunkowe” oraz MSR 37 „Rezerwy, zobowiązania warunkowe i aktywa warunkowe”, poniewa</a:t>
            </a:r>
            <a:r>
              <a:rPr lang="pl-PL" b="1" dirty="0"/>
              <a:t>ż standardy te opisują wpływ ???</a:t>
            </a:r>
            <a:r>
              <a:rPr lang="pl-PL" b="1" dirty="0" err="1"/>
              <a:t>pozabilansu</a:t>
            </a:r>
            <a:r>
              <a:rPr lang="pl-PL" b="1" dirty="0"/>
              <a:t>??? na bilans – czyli zasady tworzenia rezerw na ryzyko</a:t>
            </a:r>
          </a:p>
          <a:p>
            <a:pPr algn="just"/>
            <a:endParaRPr lang="pl-PL" dirty="0"/>
          </a:p>
          <a:p>
            <a:pPr algn="just"/>
            <a:r>
              <a:rPr lang="pl-PL" dirty="0"/>
              <a:t>Czy można pomniejszyć rezerwę od części pozabilansowej (kredyt do wypłaty) w kategorii pod obserwacją, o 25% rezerwy na ryzyko ogólne?</a:t>
            </a:r>
          </a:p>
          <a:p>
            <a:pPr lvl="1" algn="just"/>
            <a:r>
              <a:rPr lang="pl-PL" dirty="0">
                <a:effectLst/>
              </a:rPr>
              <a:t>Jakieś propozycje???</a:t>
            </a:r>
          </a:p>
          <a:p>
            <a:endParaRPr lang="en-US" dirty="0"/>
          </a:p>
        </p:txBody>
      </p:sp>
    </p:spTree>
    <p:extLst>
      <p:ext uri="{BB962C8B-B14F-4D97-AF65-F5344CB8AC3E}">
        <p14:creationId xmlns:p14="http://schemas.microsoft.com/office/powerpoint/2010/main" val="32707716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D8D6809-938E-8288-322E-AA60E0F8BB89}"/>
              </a:ext>
            </a:extLst>
          </p:cNvPr>
          <p:cNvSpPr>
            <a:spLocks noGrp="1"/>
          </p:cNvSpPr>
          <p:nvPr>
            <p:ph type="title"/>
          </p:nvPr>
        </p:nvSpPr>
        <p:spPr/>
        <p:txBody>
          <a:bodyPr/>
          <a:lstStyle/>
          <a:p>
            <a:r>
              <a:rPr lang="pl-PL" dirty="0"/>
              <a:t>Pozycje pozabilansowe</a:t>
            </a:r>
            <a:endParaRPr lang="en-US" dirty="0"/>
          </a:p>
        </p:txBody>
      </p:sp>
      <p:sp>
        <p:nvSpPr>
          <p:cNvPr id="3" name="Symbol zastępczy zawartości 2">
            <a:extLst>
              <a:ext uri="{FF2B5EF4-FFF2-40B4-BE49-F238E27FC236}">
                <a16:creationId xmlns:a16="http://schemas.microsoft.com/office/drawing/2014/main" id="{1ED7F4CD-B944-1B31-990F-3B1DE9665BAB}"/>
              </a:ext>
            </a:extLst>
          </p:cNvPr>
          <p:cNvSpPr>
            <a:spLocks noGrp="1"/>
          </p:cNvSpPr>
          <p:nvPr>
            <p:ph idx="1"/>
          </p:nvPr>
        </p:nvSpPr>
        <p:spPr/>
        <p:txBody>
          <a:bodyPr/>
          <a:lstStyle/>
          <a:p>
            <a:pPr algn="just"/>
            <a:r>
              <a:rPr lang="pl-PL" dirty="0"/>
              <a:t>Przypominam o treści art. 3 ust. 1 pkt 28, w którym definiuje się zobowiązania warunkowe, przez które rozumie się obowiązek wykonania świadczeń, których powstanie jest uzależnione od zaistnienia określonych zdarzeń – brak definicji aktywów warunkowych</a:t>
            </a:r>
            <a:endParaRPr lang="en-US" dirty="0"/>
          </a:p>
        </p:txBody>
      </p:sp>
    </p:spTree>
    <p:extLst>
      <p:ext uri="{BB962C8B-B14F-4D97-AF65-F5344CB8AC3E}">
        <p14:creationId xmlns:p14="http://schemas.microsoft.com/office/powerpoint/2010/main" val="36941649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9E17165-D7D0-ECE0-4DBE-E2A6E0199AA2}"/>
              </a:ext>
            </a:extLst>
          </p:cNvPr>
          <p:cNvSpPr>
            <a:spLocks noGrp="1"/>
          </p:cNvSpPr>
          <p:nvPr>
            <p:ph type="title"/>
          </p:nvPr>
        </p:nvSpPr>
        <p:spPr/>
        <p:txBody>
          <a:bodyPr/>
          <a:lstStyle/>
          <a:p>
            <a:r>
              <a:rPr lang="pl-PL" dirty="0"/>
              <a:t>Pozycje pozabilansowe</a:t>
            </a:r>
            <a:endParaRPr lang="en-US" dirty="0"/>
          </a:p>
        </p:txBody>
      </p:sp>
      <p:sp>
        <p:nvSpPr>
          <p:cNvPr id="3" name="Symbol zastępczy zawartości 2">
            <a:extLst>
              <a:ext uri="{FF2B5EF4-FFF2-40B4-BE49-F238E27FC236}">
                <a16:creationId xmlns:a16="http://schemas.microsoft.com/office/drawing/2014/main" id="{AC1A1D57-41E9-23F0-56B0-361751E18663}"/>
              </a:ext>
            </a:extLst>
          </p:cNvPr>
          <p:cNvSpPr>
            <a:spLocks noGrp="1"/>
          </p:cNvSpPr>
          <p:nvPr>
            <p:ph idx="1"/>
          </p:nvPr>
        </p:nvSpPr>
        <p:spPr/>
        <p:txBody>
          <a:bodyPr/>
          <a:lstStyle/>
          <a:p>
            <a:pPr algn="just"/>
            <a:r>
              <a:rPr lang="pl-PL" dirty="0"/>
              <a:t>A co w momencie wyksięgowania ekspozycji kredytowej z ewidencji pozabilansowej???</a:t>
            </a:r>
          </a:p>
          <a:p>
            <a:pPr algn="just"/>
            <a:endParaRPr lang="pl-PL" dirty="0"/>
          </a:p>
          <a:p>
            <a:pPr algn="just"/>
            <a:r>
              <a:rPr lang="pl-PL" dirty="0"/>
              <a:t>A no nic – roszczenie nie wygasa!!!!!! Może się jednak sąd krzywić, ponieważ może żądać „wyciągu” z ksiąg rachunkowych banku, a tu – NIC, ale od strony prawa cywilnego nic się nie zmienia</a:t>
            </a:r>
            <a:r>
              <a:rPr lang="pl-PL" dirty="0">
                <a:sym typeface="Wingdings" panose="05000000000000000000" pitchFamily="2" charset="2"/>
              </a:rPr>
              <a:t></a:t>
            </a:r>
            <a:endParaRPr lang="en-US" dirty="0"/>
          </a:p>
        </p:txBody>
      </p:sp>
    </p:spTree>
    <p:extLst>
      <p:ext uri="{BB962C8B-B14F-4D97-AF65-F5344CB8AC3E}">
        <p14:creationId xmlns:p14="http://schemas.microsoft.com/office/powerpoint/2010/main" val="77248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EDD66F7-91D8-BBAE-177C-1396952F159E}"/>
              </a:ext>
            </a:extLst>
          </p:cNvPr>
          <p:cNvSpPr>
            <a:spLocks noGrp="1"/>
          </p:cNvSpPr>
          <p:nvPr>
            <p:ph type="title"/>
          </p:nvPr>
        </p:nvSpPr>
        <p:spPr/>
        <p:txBody>
          <a:bodyPr/>
          <a:lstStyle/>
          <a:p>
            <a:r>
              <a:rPr lang="pl-PL" dirty="0"/>
              <a:t>Pozycje pozabilansowe</a:t>
            </a:r>
            <a:endParaRPr lang="en-US" dirty="0"/>
          </a:p>
        </p:txBody>
      </p:sp>
      <p:sp>
        <p:nvSpPr>
          <p:cNvPr id="3" name="Symbol zastępczy zawartości 2">
            <a:extLst>
              <a:ext uri="{FF2B5EF4-FFF2-40B4-BE49-F238E27FC236}">
                <a16:creationId xmlns:a16="http://schemas.microsoft.com/office/drawing/2014/main" id="{59EA719F-1FBD-C08B-574C-F4F876743B54}"/>
              </a:ext>
            </a:extLst>
          </p:cNvPr>
          <p:cNvSpPr>
            <a:spLocks noGrp="1"/>
          </p:cNvSpPr>
          <p:nvPr>
            <p:ph idx="1"/>
          </p:nvPr>
        </p:nvSpPr>
        <p:spPr/>
        <p:txBody>
          <a:bodyPr/>
          <a:lstStyle/>
          <a:p>
            <a:pPr algn="just"/>
            <a:r>
              <a:rPr lang="pl-PL" dirty="0"/>
              <a:t>Rozporządzenie Ministra Finansów z dnia 16 sierpnia 2024 r. w sprawie dodatkowych danych, o które należy uzupełnić prowadzone księgi rachunkowe podlegające przekazaniu na podstawie ustawy o podatku dochodowym od osób prawnych – wejście w życie 1 stycznia 2025 r. interesuje </a:t>
            </a:r>
            <a:r>
              <a:rPr lang="pl-PL"/>
              <a:t>nas załącznik nr 1 SŁOWNIK ZNACZNIKÓW IDENTYFIKUJĄCYCH KONTA KSIĄG DLA BANKÓW</a:t>
            </a:r>
            <a:endParaRPr lang="en-US" dirty="0"/>
          </a:p>
        </p:txBody>
      </p:sp>
    </p:spTree>
    <p:extLst>
      <p:ext uri="{BB962C8B-B14F-4D97-AF65-F5344CB8AC3E}">
        <p14:creationId xmlns:p14="http://schemas.microsoft.com/office/powerpoint/2010/main" val="29122400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5411B85-A0CD-3BF2-9C14-F336D294DF91}"/>
              </a:ext>
            </a:extLst>
          </p:cNvPr>
          <p:cNvSpPr>
            <a:spLocks noGrp="1"/>
          </p:cNvSpPr>
          <p:nvPr>
            <p:ph type="title"/>
          </p:nvPr>
        </p:nvSpPr>
        <p:spPr/>
        <p:txBody>
          <a:bodyPr/>
          <a:lstStyle/>
          <a:p>
            <a:r>
              <a:rPr lang="pl-PL" dirty="0"/>
              <a:t>Najczęstsze „błędy”</a:t>
            </a:r>
            <a:endParaRPr lang="en-US" dirty="0"/>
          </a:p>
        </p:txBody>
      </p:sp>
      <p:graphicFrame>
        <p:nvGraphicFramePr>
          <p:cNvPr id="4" name="Symbol zastępczy zawartości 3">
            <a:extLst>
              <a:ext uri="{FF2B5EF4-FFF2-40B4-BE49-F238E27FC236}">
                <a16:creationId xmlns:a16="http://schemas.microsoft.com/office/drawing/2014/main" id="{40CD9B80-2A0B-22C6-E4AF-B9FF2006CFE8}"/>
              </a:ext>
            </a:extLst>
          </p:cNvPr>
          <p:cNvGraphicFramePr>
            <a:graphicFrameLocks noGrp="1"/>
          </p:cNvGraphicFramePr>
          <p:nvPr>
            <p:ph idx="1"/>
          </p:nvPr>
        </p:nvGraphicFramePr>
        <p:xfrm>
          <a:off x="1023938" y="3840162"/>
          <a:ext cx="9720261" cy="914400"/>
        </p:xfrm>
        <a:graphic>
          <a:graphicData uri="http://schemas.openxmlformats.org/drawingml/2006/table">
            <a:tbl>
              <a:tblPr/>
              <a:tblGrid>
                <a:gridCol w="3240087">
                  <a:extLst>
                    <a:ext uri="{9D8B030D-6E8A-4147-A177-3AD203B41FA5}">
                      <a16:colId xmlns:a16="http://schemas.microsoft.com/office/drawing/2014/main" val="346566613"/>
                    </a:ext>
                  </a:extLst>
                </a:gridCol>
                <a:gridCol w="3240087">
                  <a:extLst>
                    <a:ext uri="{9D8B030D-6E8A-4147-A177-3AD203B41FA5}">
                      <a16:colId xmlns:a16="http://schemas.microsoft.com/office/drawing/2014/main" val="1118300437"/>
                    </a:ext>
                  </a:extLst>
                </a:gridCol>
                <a:gridCol w="3240087">
                  <a:extLst>
                    <a:ext uri="{9D8B030D-6E8A-4147-A177-3AD203B41FA5}">
                      <a16:colId xmlns:a16="http://schemas.microsoft.com/office/drawing/2014/main" val="320654169"/>
                    </a:ext>
                  </a:extLst>
                </a:gridCol>
              </a:tblGrid>
              <a:tr h="0">
                <a:tc>
                  <a:txBody>
                    <a:bodyPr/>
                    <a:lstStyle/>
                    <a:p>
                      <a:r>
                        <a:rPr lang="pl-PL"/>
                        <a:t>Dłużne papiery wartościowe uprawnione do redyskontowania w Banku Centralnym</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dirty="0"/>
                        <a:t>0,00</a:t>
                      </a:r>
                    </a:p>
                  </a:txBody>
                  <a:tcPr anchor="ctr">
                    <a:lnL>
                      <a:noFill/>
                    </a:lnL>
                    <a:lnR>
                      <a:noFill/>
                    </a:lnR>
                    <a:lnT>
                      <a:noFill/>
                    </a:lnT>
                    <a:lnB>
                      <a:noFill/>
                    </a:lnB>
                  </a:tcPr>
                </a:tc>
                <a:extLst>
                  <a:ext uri="{0D108BD9-81ED-4DB2-BD59-A6C34878D82A}">
                    <a16:rowId xmlns:a16="http://schemas.microsoft.com/office/drawing/2014/main" val="1500049180"/>
                  </a:ext>
                </a:extLst>
              </a:tr>
            </a:tbl>
          </a:graphicData>
        </a:graphic>
      </p:graphicFrame>
      <p:sp>
        <p:nvSpPr>
          <p:cNvPr id="5" name="pole tekstowe 4">
            <a:extLst>
              <a:ext uri="{FF2B5EF4-FFF2-40B4-BE49-F238E27FC236}">
                <a16:creationId xmlns:a16="http://schemas.microsoft.com/office/drawing/2014/main" id="{5B87EA74-EEDE-D29D-B0A0-E4A2BCF58F5E}"/>
              </a:ext>
            </a:extLst>
          </p:cNvPr>
          <p:cNvSpPr txBox="1"/>
          <p:nvPr/>
        </p:nvSpPr>
        <p:spPr>
          <a:xfrm>
            <a:off x="914399" y="2417673"/>
            <a:ext cx="10257184" cy="1200329"/>
          </a:xfrm>
          <a:prstGeom prst="rect">
            <a:avLst/>
          </a:prstGeom>
          <a:noFill/>
        </p:spPr>
        <p:txBody>
          <a:bodyPr wrap="square" rtlCol="0">
            <a:spAutoFit/>
          </a:bodyPr>
          <a:lstStyle/>
          <a:p>
            <a:pPr algn="just"/>
            <a:r>
              <a:rPr lang="pl-PL" dirty="0"/>
              <a:t>Art.  25. Ustawy o NBP</a:t>
            </a:r>
          </a:p>
          <a:p>
            <a:pPr algn="just"/>
            <a:r>
              <a:rPr lang="pl-PL" i="1" dirty="0"/>
              <a:t>NBP</a:t>
            </a:r>
            <a:r>
              <a:rPr lang="pl-PL" dirty="0"/>
              <a:t> może przyjmować do redyskonta weksle od innych banków. Prezes </a:t>
            </a:r>
            <a:r>
              <a:rPr lang="pl-PL" i="1" dirty="0"/>
              <a:t>NBP</a:t>
            </a:r>
            <a:r>
              <a:rPr lang="pl-PL" dirty="0"/>
              <a:t> ustala warunki, którym powinny odpowiadać </a:t>
            </a:r>
            <a:r>
              <a:rPr lang="pl-PL" i="1" dirty="0"/>
              <a:t>redyskontowane</a:t>
            </a:r>
            <a:r>
              <a:rPr lang="pl-PL" dirty="0"/>
              <a:t> weksle, oraz stopę redyskontową.</a:t>
            </a:r>
          </a:p>
          <a:p>
            <a:endParaRPr lang="en-US" dirty="0"/>
          </a:p>
        </p:txBody>
      </p:sp>
    </p:spTree>
    <p:extLst>
      <p:ext uri="{BB962C8B-B14F-4D97-AF65-F5344CB8AC3E}">
        <p14:creationId xmlns:p14="http://schemas.microsoft.com/office/powerpoint/2010/main" val="11468563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FEC0885-29EA-EC7D-1FB1-A09FF5D678A3}"/>
              </a:ext>
            </a:extLst>
          </p:cNvPr>
          <p:cNvSpPr>
            <a:spLocks noGrp="1"/>
          </p:cNvSpPr>
          <p:nvPr>
            <p:ph type="title"/>
          </p:nvPr>
        </p:nvSpPr>
        <p:spPr/>
        <p:txBody>
          <a:bodyPr/>
          <a:lstStyle/>
          <a:p>
            <a:r>
              <a:rPr lang="pl-PL" dirty="0"/>
              <a:t>Najczęstsze „błędy”</a:t>
            </a:r>
            <a:endParaRPr lang="en-US" dirty="0"/>
          </a:p>
        </p:txBody>
      </p:sp>
      <p:graphicFrame>
        <p:nvGraphicFramePr>
          <p:cNvPr id="4" name="Symbol zastępczy zawartości 3">
            <a:extLst>
              <a:ext uri="{FF2B5EF4-FFF2-40B4-BE49-F238E27FC236}">
                <a16:creationId xmlns:a16="http://schemas.microsoft.com/office/drawing/2014/main" id="{9740B152-E44D-B09B-EED1-34CD10A2C987}"/>
              </a:ext>
            </a:extLst>
          </p:cNvPr>
          <p:cNvGraphicFramePr>
            <a:graphicFrameLocks noGrp="1"/>
          </p:cNvGraphicFramePr>
          <p:nvPr>
            <p:ph idx="1"/>
            <p:extLst>
              <p:ext uri="{D42A27DB-BD31-4B8C-83A1-F6EECF244321}">
                <p14:modId xmlns:p14="http://schemas.microsoft.com/office/powerpoint/2010/main" val="3768667514"/>
              </p:ext>
            </p:extLst>
          </p:nvPr>
        </p:nvGraphicFramePr>
        <p:xfrm>
          <a:off x="805277" y="2170388"/>
          <a:ext cx="9720261" cy="1371600"/>
        </p:xfrm>
        <a:graphic>
          <a:graphicData uri="http://schemas.openxmlformats.org/drawingml/2006/table">
            <a:tbl>
              <a:tblPr/>
              <a:tblGrid>
                <a:gridCol w="3240087">
                  <a:extLst>
                    <a:ext uri="{9D8B030D-6E8A-4147-A177-3AD203B41FA5}">
                      <a16:colId xmlns:a16="http://schemas.microsoft.com/office/drawing/2014/main" val="56630402"/>
                    </a:ext>
                  </a:extLst>
                </a:gridCol>
                <a:gridCol w="3240087">
                  <a:extLst>
                    <a:ext uri="{9D8B030D-6E8A-4147-A177-3AD203B41FA5}">
                      <a16:colId xmlns:a16="http://schemas.microsoft.com/office/drawing/2014/main" val="1665782116"/>
                    </a:ext>
                  </a:extLst>
                </a:gridCol>
                <a:gridCol w="3240087">
                  <a:extLst>
                    <a:ext uri="{9D8B030D-6E8A-4147-A177-3AD203B41FA5}">
                      <a16:colId xmlns:a16="http://schemas.microsoft.com/office/drawing/2014/main" val="3254136450"/>
                    </a:ext>
                  </a:extLst>
                </a:gridCol>
              </a:tblGrid>
              <a:tr h="0">
                <a:tc>
                  <a:txBody>
                    <a:bodyPr/>
                    <a:lstStyle/>
                    <a:p>
                      <a:r>
                        <a:rPr lang="en-US" dirty="0" err="1"/>
                        <a:t>Należności</a:t>
                      </a:r>
                      <a:r>
                        <a:rPr lang="en-US" dirty="0"/>
                        <a:t> od </a:t>
                      </a:r>
                      <a:r>
                        <a:rPr lang="en-US" dirty="0" err="1"/>
                        <a:t>sektora</a:t>
                      </a:r>
                      <a:r>
                        <a:rPr lang="en-US" dirty="0"/>
                        <a:t> </a:t>
                      </a:r>
                      <a:r>
                        <a:rPr lang="en-US" dirty="0" err="1"/>
                        <a:t>finansowego</a:t>
                      </a:r>
                      <a:endParaRPr lang="en-US" dirty="0"/>
                    </a:p>
                  </a:txBody>
                  <a:tcPr anchor="ctr">
                    <a:lnL>
                      <a:noFill/>
                    </a:lnL>
                    <a:lnR>
                      <a:noFill/>
                    </a:lnR>
                    <a:lnT>
                      <a:noFill/>
                    </a:lnT>
                    <a:lnB>
                      <a:noFill/>
                    </a:lnB>
                  </a:tcPr>
                </a:tc>
                <a:tc>
                  <a:txBody>
                    <a:bodyPr/>
                    <a:lstStyle/>
                    <a:p>
                      <a:r>
                        <a:rPr lang="en-US"/>
                        <a:t>112 243 859,12 </a:t>
                      </a:r>
                    </a:p>
                  </a:txBody>
                  <a:tcPr anchor="ctr">
                    <a:lnL>
                      <a:noFill/>
                    </a:lnL>
                    <a:lnR>
                      <a:noFill/>
                    </a:lnR>
                    <a:lnT>
                      <a:noFill/>
                    </a:lnT>
                    <a:lnB>
                      <a:noFill/>
                    </a:lnB>
                  </a:tcPr>
                </a:tc>
                <a:tc>
                  <a:txBody>
                    <a:bodyPr/>
                    <a:lstStyle/>
                    <a:p>
                      <a:r>
                        <a:rPr lang="en-US"/>
                        <a:t>118 392 292,59 </a:t>
                      </a:r>
                    </a:p>
                  </a:txBody>
                  <a:tcPr anchor="ctr">
                    <a:lnL>
                      <a:noFill/>
                    </a:lnL>
                    <a:lnR>
                      <a:noFill/>
                    </a:lnR>
                    <a:lnT>
                      <a:noFill/>
                    </a:lnT>
                    <a:lnB>
                      <a:noFill/>
                    </a:lnB>
                  </a:tcPr>
                </a:tc>
                <a:extLst>
                  <a:ext uri="{0D108BD9-81ED-4DB2-BD59-A6C34878D82A}">
                    <a16:rowId xmlns:a16="http://schemas.microsoft.com/office/drawing/2014/main" val="3799712231"/>
                  </a:ext>
                </a:extLst>
              </a:tr>
              <a:tr h="0">
                <a:tc>
                  <a:txBody>
                    <a:bodyPr/>
                    <a:lstStyle/>
                    <a:p>
                      <a:r>
                        <a:rPr lang="en-US" dirty="0">
                          <a:solidFill>
                            <a:srgbClr val="FF0000"/>
                          </a:solidFill>
                        </a:rPr>
                        <a:t>W </a:t>
                      </a:r>
                      <a:r>
                        <a:rPr lang="en-US" dirty="0" err="1">
                          <a:solidFill>
                            <a:srgbClr val="FF0000"/>
                          </a:solidFill>
                        </a:rPr>
                        <a:t>rachunku</a:t>
                      </a:r>
                      <a:r>
                        <a:rPr lang="en-US" dirty="0">
                          <a:solidFill>
                            <a:srgbClr val="FF0000"/>
                          </a:solidFill>
                        </a:rPr>
                        <a:t> </a:t>
                      </a:r>
                      <a:r>
                        <a:rPr lang="en-US" dirty="0" err="1">
                          <a:solidFill>
                            <a:srgbClr val="FF0000"/>
                          </a:solidFill>
                        </a:rPr>
                        <a:t>bież</a:t>
                      </a:r>
                      <a:r>
                        <a:rPr lang="pl-PL" dirty="0">
                          <a:solidFill>
                            <a:srgbClr val="FF0000"/>
                          </a:solidFill>
                        </a:rPr>
                        <a:t>ą</a:t>
                      </a:r>
                      <a:r>
                        <a:rPr lang="en-US" dirty="0" err="1">
                          <a:solidFill>
                            <a:srgbClr val="FF0000"/>
                          </a:solidFill>
                        </a:rPr>
                        <a:t>cym</a:t>
                      </a:r>
                      <a:endParaRPr lang="en-US" dirty="0">
                        <a:solidFill>
                          <a:srgbClr val="FF0000"/>
                        </a:solidFill>
                      </a:endParaRPr>
                    </a:p>
                  </a:txBody>
                  <a:tcPr anchor="ctr">
                    <a:lnL>
                      <a:noFill/>
                    </a:lnL>
                    <a:lnR>
                      <a:noFill/>
                    </a:lnR>
                    <a:lnT>
                      <a:noFill/>
                    </a:lnT>
                    <a:lnB>
                      <a:noFill/>
                    </a:lnB>
                  </a:tcPr>
                </a:tc>
                <a:tc>
                  <a:txBody>
                    <a:bodyPr/>
                    <a:lstStyle/>
                    <a:p>
                      <a:r>
                        <a:rPr lang="en-US"/>
                        <a:t>40 192 976,93 </a:t>
                      </a:r>
                    </a:p>
                  </a:txBody>
                  <a:tcPr anchor="ctr">
                    <a:lnL>
                      <a:noFill/>
                    </a:lnL>
                    <a:lnR>
                      <a:noFill/>
                    </a:lnR>
                    <a:lnT>
                      <a:noFill/>
                    </a:lnT>
                    <a:lnB>
                      <a:noFill/>
                    </a:lnB>
                  </a:tcPr>
                </a:tc>
                <a:tc>
                  <a:txBody>
                    <a:bodyPr/>
                    <a:lstStyle/>
                    <a:p>
                      <a:r>
                        <a:rPr lang="en-US"/>
                        <a:t>67 390 495,27 </a:t>
                      </a:r>
                    </a:p>
                  </a:txBody>
                  <a:tcPr anchor="ctr">
                    <a:lnL>
                      <a:noFill/>
                    </a:lnL>
                    <a:lnR>
                      <a:noFill/>
                    </a:lnR>
                    <a:lnT>
                      <a:noFill/>
                    </a:lnT>
                    <a:lnB>
                      <a:noFill/>
                    </a:lnB>
                  </a:tcPr>
                </a:tc>
                <a:extLst>
                  <a:ext uri="{0D108BD9-81ED-4DB2-BD59-A6C34878D82A}">
                    <a16:rowId xmlns:a16="http://schemas.microsoft.com/office/drawing/2014/main" val="1094827147"/>
                  </a:ext>
                </a:extLst>
              </a:tr>
              <a:tr h="0">
                <a:tc>
                  <a:txBody>
                    <a:bodyPr/>
                    <a:lstStyle/>
                    <a:p>
                      <a:r>
                        <a:rPr lang="en-US"/>
                        <a:t>Terminowe</a:t>
                      </a:r>
                    </a:p>
                  </a:txBody>
                  <a:tcPr anchor="ctr">
                    <a:lnL>
                      <a:noFill/>
                    </a:lnL>
                    <a:lnR>
                      <a:noFill/>
                    </a:lnR>
                    <a:lnT>
                      <a:noFill/>
                    </a:lnT>
                    <a:lnB>
                      <a:noFill/>
                    </a:lnB>
                  </a:tcPr>
                </a:tc>
                <a:tc>
                  <a:txBody>
                    <a:bodyPr/>
                    <a:lstStyle/>
                    <a:p>
                      <a:r>
                        <a:rPr lang="en-US"/>
                        <a:t>72 050 882,19 </a:t>
                      </a:r>
                    </a:p>
                  </a:txBody>
                  <a:tcPr anchor="ctr">
                    <a:lnL>
                      <a:noFill/>
                    </a:lnL>
                    <a:lnR>
                      <a:noFill/>
                    </a:lnR>
                    <a:lnT>
                      <a:noFill/>
                    </a:lnT>
                    <a:lnB>
                      <a:noFill/>
                    </a:lnB>
                  </a:tcPr>
                </a:tc>
                <a:tc>
                  <a:txBody>
                    <a:bodyPr/>
                    <a:lstStyle/>
                    <a:p>
                      <a:r>
                        <a:rPr lang="en-US" dirty="0"/>
                        <a:t>51 001 797,32</a:t>
                      </a:r>
                    </a:p>
                  </a:txBody>
                  <a:tcPr anchor="ctr">
                    <a:lnL>
                      <a:noFill/>
                    </a:lnL>
                    <a:lnR>
                      <a:noFill/>
                    </a:lnR>
                    <a:lnT>
                      <a:noFill/>
                    </a:lnT>
                    <a:lnB>
                      <a:noFill/>
                    </a:lnB>
                  </a:tcPr>
                </a:tc>
                <a:extLst>
                  <a:ext uri="{0D108BD9-81ED-4DB2-BD59-A6C34878D82A}">
                    <a16:rowId xmlns:a16="http://schemas.microsoft.com/office/drawing/2014/main" val="3669506802"/>
                  </a:ext>
                </a:extLst>
              </a:tr>
            </a:tbl>
          </a:graphicData>
        </a:graphic>
      </p:graphicFrame>
      <p:sp>
        <p:nvSpPr>
          <p:cNvPr id="5" name="pole tekstowe 4">
            <a:extLst>
              <a:ext uri="{FF2B5EF4-FFF2-40B4-BE49-F238E27FC236}">
                <a16:creationId xmlns:a16="http://schemas.microsoft.com/office/drawing/2014/main" id="{520AAC9A-3398-3302-F14E-478EA21358C5}"/>
              </a:ext>
            </a:extLst>
          </p:cNvPr>
          <p:cNvSpPr txBox="1"/>
          <p:nvPr/>
        </p:nvSpPr>
        <p:spPr>
          <a:xfrm>
            <a:off x="944217" y="4124739"/>
            <a:ext cx="9720072" cy="646331"/>
          </a:xfrm>
          <a:prstGeom prst="rect">
            <a:avLst/>
          </a:prstGeom>
          <a:noFill/>
        </p:spPr>
        <p:txBody>
          <a:bodyPr wrap="square" rtlCol="0">
            <a:spAutoFit/>
          </a:bodyPr>
          <a:lstStyle/>
          <a:p>
            <a:r>
              <a:rPr lang="pl-PL" dirty="0"/>
              <a:t>Rachunek bieżący – rachunek bieżący plus plus rachunek rezerwy obowiązkowej plus FOŚG plus rachunek walutowy bieżący plus lokaty walutowe krótkoterminowe</a:t>
            </a:r>
            <a:endParaRPr lang="en-US" dirty="0"/>
          </a:p>
        </p:txBody>
      </p:sp>
    </p:spTree>
    <p:extLst>
      <p:ext uri="{BB962C8B-B14F-4D97-AF65-F5344CB8AC3E}">
        <p14:creationId xmlns:p14="http://schemas.microsoft.com/office/powerpoint/2010/main" val="1473521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431AFB7-90F2-8F2F-AAF6-5F9110B382B0}"/>
              </a:ext>
            </a:extLst>
          </p:cNvPr>
          <p:cNvSpPr>
            <a:spLocks noGrp="1"/>
          </p:cNvSpPr>
          <p:nvPr>
            <p:ph type="title"/>
          </p:nvPr>
        </p:nvSpPr>
        <p:spPr/>
        <p:txBody>
          <a:bodyPr/>
          <a:lstStyle/>
          <a:p>
            <a:r>
              <a:rPr lang="pl-PL" dirty="0"/>
              <a:t>Najczęstsze „błędy”</a:t>
            </a:r>
            <a:endParaRPr lang="en-US" dirty="0"/>
          </a:p>
        </p:txBody>
      </p:sp>
      <p:graphicFrame>
        <p:nvGraphicFramePr>
          <p:cNvPr id="4" name="Symbol zastępczy zawartości 3">
            <a:extLst>
              <a:ext uri="{FF2B5EF4-FFF2-40B4-BE49-F238E27FC236}">
                <a16:creationId xmlns:a16="http://schemas.microsoft.com/office/drawing/2014/main" id="{F31C1EE6-D4F9-115C-6F3B-5925DC0AD042}"/>
              </a:ext>
            </a:extLst>
          </p:cNvPr>
          <p:cNvGraphicFramePr>
            <a:graphicFrameLocks noGrp="1"/>
          </p:cNvGraphicFramePr>
          <p:nvPr>
            <p:ph idx="1"/>
            <p:extLst>
              <p:ext uri="{D42A27DB-BD31-4B8C-83A1-F6EECF244321}">
                <p14:modId xmlns:p14="http://schemas.microsoft.com/office/powerpoint/2010/main" val="556046300"/>
              </p:ext>
            </p:extLst>
          </p:nvPr>
        </p:nvGraphicFramePr>
        <p:xfrm>
          <a:off x="874851" y="2237975"/>
          <a:ext cx="9720261" cy="640080"/>
        </p:xfrm>
        <a:graphic>
          <a:graphicData uri="http://schemas.openxmlformats.org/drawingml/2006/table">
            <a:tbl>
              <a:tblPr/>
              <a:tblGrid>
                <a:gridCol w="3240087">
                  <a:extLst>
                    <a:ext uri="{9D8B030D-6E8A-4147-A177-3AD203B41FA5}">
                      <a16:colId xmlns:a16="http://schemas.microsoft.com/office/drawing/2014/main" val="3046777828"/>
                    </a:ext>
                  </a:extLst>
                </a:gridCol>
                <a:gridCol w="3240087">
                  <a:extLst>
                    <a:ext uri="{9D8B030D-6E8A-4147-A177-3AD203B41FA5}">
                      <a16:colId xmlns:a16="http://schemas.microsoft.com/office/drawing/2014/main" val="802222782"/>
                    </a:ext>
                  </a:extLst>
                </a:gridCol>
                <a:gridCol w="3240087">
                  <a:extLst>
                    <a:ext uri="{9D8B030D-6E8A-4147-A177-3AD203B41FA5}">
                      <a16:colId xmlns:a16="http://schemas.microsoft.com/office/drawing/2014/main" val="4048468700"/>
                    </a:ext>
                  </a:extLst>
                </a:gridCol>
              </a:tblGrid>
              <a:tr h="0">
                <a:tc>
                  <a:txBody>
                    <a:bodyPr/>
                    <a:lstStyle/>
                    <a:p>
                      <a:r>
                        <a:rPr lang="pl-PL" dirty="0"/>
                        <a:t>Udziały lub akcje w </a:t>
                      </a:r>
                      <a:r>
                        <a:rPr lang="pl-PL" dirty="0">
                          <a:solidFill>
                            <a:srgbClr val="FF0000"/>
                          </a:solidFill>
                        </a:rPr>
                        <a:t>jednostkach zależnych</a:t>
                      </a:r>
                    </a:p>
                  </a:txBody>
                  <a:tcPr anchor="ctr">
                    <a:lnL>
                      <a:noFill/>
                    </a:lnL>
                    <a:lnR>
                      <a:noFill/>
                    </a:lnR>
                    <a:lnT>
                      <a:noFill/>
                    </a:lnT>
                    <a:lnB>
                      <a:noFill/>
                    </a:lnB>
                  </a:tcPr>
                </a:tc>
                <a:tc>
                  <a:txBody>
                    <a:bodyPr/>
                    <a:lstStyle/>
                    <a:p>
                      <a:r>
                        <a:rPr lang="en-US" dirty="0"/>
                        <a:t>0,00 </a:t>
                      </a:r>
                      <a:r>
                        <a:rPr lang="pl-PL" dirty="0"/>
                        <a:t>?????</a:t>
                      </a:r>
                      <a:endParaRPr lang="en-US" dirty="0"/>
                    </a:p>
                  </a:txBody>
                  <a:tcPr anchor="ctr">
                    <a:lnL>
                      <a:noFill/>
                    </a:lnL>
                    <a:lnR>
                      <a:noFill/>
                    </a:lnR>
                    <a:lnT>
                      <a:noFill/>
                    </a:lnT>
                    <a:lnB>
                      <a:noFill/>
                    </a:lnB>
                  </a:tcPr>
                </a:tc>
                <a:tc>
                  <a:txBody>
                    <a:bodyPr/>
                    <a:lstStyle/>
                    <a:p>
                      <a:r>
                        <a:rPr lang="en-US" dirty="0"/>
                        <a:t>0,00</a:t>
                      </a:r>
                      <a:r>
                        <a:rPr lang="pl-PL" dirty="0"/>
                        <a:t> ?????</a:t>
                      </a:r>
                      <a:endParaRPr lang="en-US" dirty="0"/>
                    </a:p>
                  </a:txBody>
                  <a:tcPr anchor="ctr">
                    <a:lnL>
                      <a:noFill/>
                    </a:lnL>
                    <a:lnR>
                      <a:noFill/>
                    </a:lnR>
                    <a:lnT>
                      <a:noFill/>
                    </a:lnT>
                    <a:lnB>
                      <a:noFill/>
                    </a:lnB>
                  </a:tcPr>
                </a:tc>
                <a:extLst>
                  <a:ext uri="{0D108BD9-81ED-4DB2-BD59-A6C34878D82A}">
                    <a16:rowId xmlns:a16="http://schemas.microsoft.com/office/drawing/2014/main" val="2642702970"/>
                  </a:ext>
                </a:extLst>
              </a:tr>
            </a:tbl>
          </a:graphicData>
        </a:graphic>
      </p:graphicFrame>
      <p:sp>
        <p:nvSpPr>
          <p:cNvPr id="5" name="pole tekstowe 4">
            <a:extLst>
              <a:ext uri="{FF2B5EF4-FFF2-40B4-BE49-F238E27FC236}">
                <a16:creationId xmlns:a16="http://schemas.microsoft.com/office/drawing/2014/main" id="{0127318E-A83C-7883-4B83-F385F1367B02}"/>
              </a:ext>
            </a:extLst>
          </p:cNvPr>
          <p:cNvSpPr txBox="1"/>
          <p:nvPr/>
        </p:nvSpPr>
        <p:spPr>
          <a:xfrm>
            <a:off x="1024127" y="2750825"/>
            <a:ext cx="9887027" cy="2862322"/>
          </a:xfrm>
          <a:prstGeom prst="rect">
            <a:avLst/>
          </a:prstGeom>
          <a:noFill/>
        </p:spPr>
        <p:txBody>
          <a:bodyPr wrap="square" rtlCol="0">
            <a:spAutoFit/>
          </a:bodyPr>
          <a:lstStyle/>
          <a:p>
            <a:pPr algn="just"/>
            <a:r>
              <a:rPr lang="pl-PL" dirty="0"/>
              <a:t>Art. 3 ust. 1 pkt 37 </a:t>
            </a:r>
            <a:r>
              <a:rPr lang="pl-PL" dirty="0" err="1"/>
              <a:t>uor</a:t>
            </a:r>
            <a:r>
              <a:rPr lang="pl-PL" dirty="0"/>
              <a:t> Ilekroć w ustawie jest mowa o: […]</a:t>
            </a:r>
          </a:p>
          <a:p>
            <a:pPr algn="just"/>
            <a:r>
              <a:rPr lang="pl-PL" b="1" dirty="0"/>
              <a:t>jednostce dominującej </a:t>
            </a:r>
            <a:r>
              <a:rPr lang="pl-PL" dirty="0"/>
              <a:t>- rozumie się przez to jednostkę będącą </a:t>
            </a:r>
            <a:r>
              <a:rPr lang="pl-PL" b="1" dirty="0"/>
              <a:t>spółką handlową lub przedsiębiorstwem państwowym</a:t>
            </a:r>
            <a:r>
              <a:rPr lang="pl-PL" dirty="0"/>
              <a:t>, sprawującą kontrolę nad jednostką zależną, w szczególności:[…] – por. pkt 45 załącznika Informacja dodatkowa sprawozdania finansowego banku – </a:t>
            </a:r>
            <a:r>
              <a:rPr lang="pl-PL" dirty="0" err="1"/>
              <a:t>rszzrb</a:t>
            </a:r>
            <a:r>
              <a:rPr lang="pl-PL" dirty="0"/>
              <a:t> oraz art. 3 ust. 1 pkt 39 </a:t>
            </a:r>
            <a:r>
              <a:rPr lang="pl-PL" dirty="0" err="1"/>
              <a:t>uot</a:t>
            </a:r>
            <a:endParaRPr lang="pl-PL" dirty="0"/>
          </a:p>
          <a:p>
            <a:pPr algn="just"/>
            <a:endParaRPr lang="pl-PL" dirty="0"/>
          </a:p>
          <a:p>
            <a:pPr algn="just"/>
            <a:r>
              <a:rPr lang="pl-PL" dirty="0"/>
              <a:t>PRAWO VS FAKTY</a:t>
            </a:r>
          </a:p>
          <a:p>
            <a:pPr algn="just"/>
            <a:r>
              <a:rPr lang="pl-PL" dirty="0" err="1"/>
              <a:t>Uor</a:t>
            </a:r>
            <a:r>
              <a:rPr lang="pl-PL" dirty="0"/>
              <a:t> nie przewiduje by bank spółdzielczy mógł być podmiotem dominującym, co nie oznacza, że nim de facto i de iure nie może być</a:t>
            </a:r>
            <a:r>
              <a:rPr lang="pl-PL" dirty="0">
                <a:sym typeface="Wingdings" panose="05000000000000000000" pitchFamily="2" charset="2"/>
              </a:rPr>
              <a:t> - por. art. 4 ust. 1 pkt 16 Prawa bankowego - </a:t>
            </a:r>
            <a:r>
              <a:rPr lang="pl-PL" dirty="0"/>
              <a:t>16) podmioty powiązane kapitałowo lub organizacyjnie - grupę powiązanych klientów, o której mowa w </a:t>
            </a:r>
            <a:r>
              <a:rPr lang="pl-PL" dirty="0">
                <a:hlinkClick r:id="rId2"/>
              </a:rPr>
              <a:t>art. 4 ust. 1 pkt 39</a:t>
            </a:r>
            <a:r>
              <a:rPr lang="pl-PL" dirty="0"/>
              <a:t> rozporządzenia nr 575/2013;</a:t>
            </a:r>
            <a:endParaRPr lang="en-US" dirty="0"/>
          </a:p>
        </p:txBody>
      </p:sp>
    </p:spTree>
    <p:extLst>
      <p:ext uri="{BB962C8B-B14F-4D97-AF65-F5344CB8AC3E}">
        <p14:creationId xmlns:p14="http://schemas.microsoft.com/office/powerpoint/2010/main" val="3204581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2D46A61-390B-E3BD-D80A-941463DE936A}"/>
              </a:ext>
            </a:extLst>
          </p:cNvPr>
          <p:cNvSpPr>
            <a:spLocks noGrp="1"/>
          </p:cNvSpPr>
          <p:nvPr>
            <p:ph type="title"/>
          </p:nvPr>
        </p:nvSpPr>
        <p:spPr/>
        <p:txBody>
          <a:bodyPr>
            <a:normAutofit/>
          </a:bodyPr>
          <a:lstStyle/>
          <a:p>
            <a:r>
              <a:rPr lang="pl-PL" sz="3600" dirty="0"/>
              <a:t>Odpowiedzialność kierownika jednostki oraz organu nadzorującego za sprawozdania jednostki</a:t>
            </a:r>
            <a:endParaRPr lang="en-US" sz="3600" dirty="0"/>
          </a:p>
        </p:txBody>
      </p:sp>
      <p:sp>
        <p:nvSpPr>
          <p:cNvPr id="3" name="Symbol zastępczy zawartości 2">
            <a:extLst>
              <a:ext uri="{FF2B5EF4-FFF2-40B4-BE49-F238E27FC236}">
                <a16:creationId xmlns:a16="http://schemas.microsoft.com/office/drawing/2014/main" id="{0B23D788-70D6-6A1F-2685-1074105D8547}"/>
              </a:ext>
            </a:extLst>
          </p:cNvPr>
          <p:cNvSpPr>
            <a:spLocks noGrp="1"/>
          </p:cNvSpPr>
          <p:nvPr>
            <p:ph idx="1"/>
          </p:nvPr>
        </p:nvSpPr>
        <p:spPr>
          <a:xfrm>
            <a:off x="805070" y="2103120"/>
            <a:ext cx="10320130" cy="3931920"/>
          </a:xfrm>
        </p:spPr>
        <p:txBody>
          <a:bodyPr>
            <a:normAutofit lnSpcReduction="10000"/>
          </a:bodyPr>
          <a:lstStyle/>
          <a:p>
            <a:pPr algn="just"/>
            <a:r>
              <a:rPr lang="pl-PL" sz="2400" dirty="0"/>
              <a:t>Art.  4a.  1. </a:t>
            </a:r>
            <a:r>
              <a:rPr lang="pl-PL" sz="2400" dirty="0" err="1"/>
              <a:t>uor</a:t>
            </a:r>
            <a:r>
              <a:rPr lang="pl-PL" sz="2400" dirty="0"/>
              <a:t> </a:t>
            </a:r>
            <a:r>
              <a:rPr lang="pl-PL" sz="2400" b="1" dirty="0"/>
              <a:t>Kierownik jednostki oraz członkowie rady nadzorczej </a:t>
            </a:r>
            <a:r>
              <a:rPr lang="pl-PL" sz="2400" dirty="0"/>
              <a:t>lub innego organu nadzorującego jednostki są zobowiązani do zapewnienia, aby sprawozdanie finansowe, </a:t>
            </a:r>
            <a:r>
              <a:rPr lang="pl-PL" sz="2400" i="1" dirty="0"/>
              <a:t>skonsolidowane sprawozdanie finansowe</a:t>
            </a:r>
            <a:r>
              <a:rPr lang="pl-PL" sz="2400" dirty="0"/>
              <a:t>, sprawozdanie z działalności, </a:t>
            </a:r>
            <a:r>
              <a:rPr lang="pl-PL" sz="2400" i="1" dirty="0"/>
              <a:t>sprawozdanie z działalności grupy kapitałowej</a:t>
            </a:r>
            <a:r>
              <a:rPr lang="pl-PL" sz="2400" dirty="0"/>
              <a:t>, </a:t>
            </a:r>
            <a:r>
              <a:rPr lang="pl-PL" sz="2400" i="1" dirty="0"/>
              <a:t>sprawozdanie z płatności na rzecz administracji publicznej, skonsolidowane sprawozdanie z płatności na rzecz administracji publicznej oraz sprawozdanie o podatku dochodowym </a:t>
            </a:r>
            <a:r>
              <a:rPr lang="pl-PL" sz="2400" b="1" dirty="0"/>
              <a:t>spełniały wymagania przewidziane w ustawie</a:t>
            </a:r>
            <a:r>
              <a:rPr lang="pl-PL" sz="2400" dirty="0"/>
              <a:t>.</a:t>
            </a:r>
          </a:p>
          <a:p>
            <a:pPr algn="just"/>
            <a:r>
              <a:rPr lang="pl-PL" sz="2400" dirty="0"/>
              <a:t>2. Kierownik jednostki oraz członkowie rady nadzorczej lub innego organu nadzorującego jednostki odpowiadają solidarnie </a:t>
            </a:r>
            <a:r>
              <a:rPr lang="pl-PL" sz="2400" b="1" dirty="0"/>
              <a:t>wobec spółki </a:t>
            </a:r>
            <a:r>
              <a:rPr lang="pl-PL" sz="2400" dirty="0"/>
              <a:t>za szkodę wyrządzoną działaniem lub zaniechaniem stanowiącym naruszenie obowiązku wynikającego z ust. 1.</a:t>
            </a:r>
            <a:endParaRPr lang="en-US" sz="2400" dirty="0"/>
          </a:p>
        </p:txBody>
      </p:sp>
    </p:spTree>
    <p:extLst>
      <p:ext uri="{BB962C8B-B14F-4D97-AF65-F5344CB8AC3E}">
        <p14:creationId xmlns:p14="http://schemas.microsoft.com/office/powerpoint/2010/main" val="4343215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D2913BA-E527-ABD6-1DE7-F052B555E147}"/>
              </a:ext>
            </a:extLst>
          </p:cNvPr>
          <p:cNvSpPr>
            <a:spLocks noGrp="1"/>
          </p:cNvSpPr>
          <p:nvPr>
            <p:ph type="title"/>
          </p:nvPr>
        </p:nvSpPr>
        <p:spPr/>
        <p:txBody>
          <a:bodyPr/>
          <a:lstStyle/>
          <a:p>
            <a:r>
              <a:rPr lang="pl-PL" dirty="0"/>
              <a:t>Najczęstsze „błędy”</a:t>
            </a:r>
            <a:endParaRPr lang="en-US" dirty="0"/>
          </a:p>
        </p:txBody>
      </p:sp>
      <p:graphicFrame>
        <p:nvGraphicFramePr>
          <p:cNvPr id="4" name="Symbol zastępczy zawartości 3">
            <a:extLst>
              <a:ext uri="{FF2B5EF4-FFF2-40B4-BE49-F238E27FC236}">
                <a16:creationId xmlns:a16="http://schemas.microsoft.com/office/drawing/2014/main" id="{E083632B-93F6-8BE2-A00C-B27E36D6B356}"/>
              </a:ext>
            </a:extLst>
          </p:cNvPr>
          <p:cNvGraphicFramePr>
            <a:graphicFrameLocks noGrp="1"/>
          </p:cNvGraphicFramePr>
          <p:nvPr>
            <p:ph idx="1"/>
            <p:extLst>
              <p:ext uri="{D42A27DB-BD31-4B8C-83A1-F6EECF244321}">
                <p14:modId xmlns:p14="http://schemas.microsoft.com/office/powerpoint/2010/main" val="1917229654"/>
              </p:ext>
            </p:extLst>
          </p:nvPr>
        </p:nvGraphicFramePr>
        <p:xfrm>
          <a:off x="835094" y="2228035"/>
          <a:ext cx="9720261" cy="1371600"/>
        </p:xfrm>
        <a:graphic>
          <a:graphicData uri="http://schemas.openxmlformats.org/drawingml/2006/table">
            <a:tbl>
              <a:tblPr/>
              <a:tblGrid>
                <a:gridCol w="3240087">
                  <a:extLst>
                    <a:ext uri="{9D8B030D-6E8A-4147-A177-3AD203B41FA5}">
                      <a16:colId xmlns:a16="http://schemas.microsoft.com/office/drawing/2014/main" val="2866537018"/>
                    </a:ext>
                  </a:extLst>
                </a:gridCol>
                <a:gridCol w="3240087">
                  <a:extLst>
                    <a:ext uri="{9D8B030D-6E8A-4147-A177-3AD203B41FA5}">
                      <a16:colId xmlns:a16="http://schemas.microsoft.com/office/drawing/2014/main" val="1881055711"/>
                    </a:ext>
                  </a:extLst>
                </a:gridCol>
                <a:gridCol w="3240087">
                  <a:extLst>
                    <a:ext uri="{9D8B030D-6E8A-4147-A177-3AD203B41FA5}">
                      <a16:colId xmlns:a16="http://schemas.microsoft.com/office/drawing/2014/main" val="435186194"/>
                    </a:ext>
                  </a:extLst>
                </a:gridCol>
              </a:tblGrid>
              <a:tr h="0">
                <a:tc>
                  <a:txBody>
                    <a:bodyPr/>
                    <a:lstStyle/>
                    <a:p>
                      <a:r>
                        <a:rPr lang="en-US"/>
                        <a:t>Inne aktywa</a:t>
                      </a:r>
                    </a:p>
                  </a:txBody>
                  <a:tcPr anchor="ctr">
                    <a:lnL>
                      <a:noFill/>
                    </a:lnL>
                    <a:lnR>
                      <a:noFill/>
                    </a:lnR>
                    <a:lnT>
                      <a:noFill/>
                    </a:lnT>
                    <a:lnB>
                      <a:noFill/>
                    </a:lnB>
                  </a:tcPr>
                </a:tc>
                <a:tc>
                  <a:txBody>
                    <a:bodyPr/>
                    <a:lstStyle/>
                    <a:p>
                      <a:r>
                        <a:rPr lang="en-US"/>
                        <a:t>2 831 773,38 </a:t>
                      </a:r>
                    </a:p>
                  </a:txBody>
                  <a:tcPr anchor="ctr">
                    <a:lnL>
                      <a:noFill/>
                    </a:lnL>
                    <a:lnR>
                      <a:noFill/>
                    </a:lnR>
                    <a:lnT>
                      <a:noFill/>
                    </a:lnT>
                    <a:lnB>
                      <a:noFill/>
                    </a:lnB>
                  </a:tcPr>
                </a:tc>
                <a:tc>
                  <a:txBody>
                    <a:bodyPr/>
                    <a:lstStyle/>
                    <a:p>
                      <a:r>
                        <a:rPr lang="en-US"/>
                        <a:t>7 543 348,20 </a:t>
                      </a:r>
                    </a:p>
                  </a:txBody>
                  <a:tcPr anchor="ctr">
                    <a:lnL>
                      <a:noFill/>
                    </a:lnL>
                    <a:lnR>
                      <a:noFill/>
                    </a:lnR>
                    <a:lnT>
                      <a:noFill/>
                    </a:lnT>
                    <a:lnB>
                      <a:noFill/>
                    </a:lnB>
                  </a:tcPr>
                </a:tc>
                <a:extLst>
                  <a:ext uri="{0D108BD9-81ED-4DB2-BD59-A6C34878D82A}">
                    <a16:rowId xmlns:a16="http://schemas.microsoft.com/office/drawing/2014/main" val="4104754000"/>
                  </a:ext>
                </a:extLst>
              </a:tr>
              <a:tr h="0">
                <a:tc>
                  <a:txBody>
                    <a:bodyPr/>
                    <a:lstStyle/>
                    <a:p>
                      <a:r>
                        <a:rPr lang="en-US" dirty="0" err="1">
                          <a:solidFill>
                            <a:srgbClr val="FF0000"/>
                          </a:solidFill>
                        </a:rPr>
                        <a:t>Przejęte</a:t>
                      </a:r>
                      <a:r>
                        <a:rPr lang="en-US" dirty="0">
                          <a:solidFill>
                            <a:srgbClr val="FF0000"/>
                          </a:solidFill>
                        </a:rPr>
                        <a:t> </a:t>
                      </a:r>
                      <a:r>
                        <a:rPr lang="en-US" dirty="0" err="1">
                          <a:solidFill>
                            <a:srgbClr val="FF0000"/>
                          </a:solidFill>
                        </a:rPr>
                        <a:t>aktywa</a:t>
                      </a:r>
                      <a:r>
                        <a:rPr lang="en-US" dirty="0">
                          <a:solidFill>
                            <a:srgbClr val="FF0000"/>
                          </a:solidFill>
                        </a:rPr>
                        <a:t> – do </a:t>
                      </a:r>
                      <a:r>
                        <a:rPr lang="en-US" dirty="0" err="1">
                          <a:solidFill>
                            <a:srgbClr val="FF0000"/>
                          </a:solidFill>
                        </a:rPr>
                        <a:t>zbycia</a:t>
                      </a:r>
                      <a:endParaRPr lang="en-US" dirty="0">
                        <a:solidFill>
                          <a:srgbClr val="FF0000"/>
                        </a:solidFill>
                      </a:endParaRP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a:t>6 431 588,00 </a:t>
                      </a:r>
                    </a:p>
                  </a:txBody>
                  <a:tcPr anchor="ctr">
                    <a:lnL>
                      <a:noFill/>
                    </a:lnL>
                    <a:lnR>
                      <a:noFill/>
                    </a:lnR>
                    <a:lnT>
                      <a:noFill/>
                    </a:lnT>
                    <a:lnB>
                      <a:noFill/>
                    </a:lnB>
                  </a:tcPr>
                </a:tc>
                <a:extLst>
                  <a:ext uri="{0D108BD9-81ED-4DB2-BD59-A6C34878D82A}">
                    <a16:rowId xmlns:a16="http://schemas.microsoft.com/office/drawing/2014/main" val="3667026312"/>
                  </a:ext>
                </a:extLst>
              </a:tr>
              <a:tr h="0">
                <a:tc>
                  <a:txBody>
                    <a:bodyPr/>
                    <a:lstStyle/>
                    <a:p>
                      <a:r>
                        <a:rPr lang="en-US"/>
                        <a:t>Pozostałe</a:t>
                      </a:r>
                    </a:p>
                  </a:txBody>
                  <a:tcPr anchor="ctr">
                    <a:lnL>
                      <a:noFill/>
                    </a:lnL>
                    <a:lnR>
                      <a:noFill/>
                    </a:lnR>
                    <a:lnT>
                      <a:noFill/>
                    </a:lnT>
                    <a:lnB>
                      <a:noFill/>
                    </a:lnB>
                  </a:tcPr>
                </a:tc>
                <a:tc>
                  <a:txBody>
                    <a:bodyPr/>
                    <a:lstStyle/>
                    <a:p>
                      <a:r>
                        <a:rPr lang="en-US"/>
                        <a:t>2 831 773,38 </a:t>
                      </a:r>
                    </a:p>
                  </a:txBody>
                  <a:tcPr anchor="ctr">
                    <a:lnL>
                      <a:noFill/>
                    </a:lnL>
                    <a:lnR>
                      <a:noFill/>
                    </a:lnR>
                    <a:lnT>
                      <a:noFill/>
                    </a:lnT>
                    <a:lnB>
                      <a:noFill/>
                    </a:lnB>
                  </a:tcPr>
                </a:tc>
                <a:tc>
                  <a:txBody>
                    <a:bodyPr/>
                    <a:lstStyle/>
                    <a:p>
                      <a:r>
                        <a:rPr lang="en-US" dirty="0"/>
                        <a:t>1 111 760,20</a:t>
                      </a:r>
                    </a:p>
                  </a:txBody>
                  <a:tcPr anchor="ctr">
                    <a:lnL>
                      <a:noFill/>
                    </a:lnL>
                    <a:lnR>
                      <a:noFill/>
                    </a:lnR>
                    <a:lnT>
                      <a:noFill/>
                    </a:lnT>
                    <a:lnB>
                      <a:noFill/>
                    </a:lnB>
                  </a:tcPr>
                </a:tc>
                <a:extLst>
                  <a:ext uri="{0D108BD9-81ED-4DB2-BD59-A6C34878D82A}">
                    <a16:rowId xmlns:a16="http://schemas.microsoft.com/office/drawing/2014/main" val="1601423899"/>
                  </a:ext>
                </a:extLst>
              </a:tr>
            </a:tbl>
          </a:graphicData>
        </a:graphic>
      </p:graphicFrame>
      <p:sp>
        <p:nvSpPr>
          <p:cNvPr id="5" name="pole tekstowe 4">
            <a:extLst>
              <a:ext uri="{FF2B5EF4-FFF2-40B4-BE49-F238E27FC236}">
                <a16:creationId xmlns:a16="http://schemas.microsoft.com/office/drawing/2014/main" id="{A94320F9-9BF0-71FE-0107-0C249E56F3A6}"/>
              </a:ext>
            </a:extLst>
          </p:cNvPr>
          <p:cNvSpPr txBox="1"/>
          <p:nvPr/>
        </p:nvSpPr>
        <p:spPr>
          <a:xfrm>
            <a:off x="951365" y="3687461"/>
            <a:ext cx="9720073" cy="2585323"/>
          </a:xfrm>
          <a:prstGeom prst="rect">
            <a:avLst/>
          </a:prstGeom>
          <a:noFill/>
        </p:spPr>
        <p:txBody>
          <a:bodyPr wrap="square" rtlCol="0">
            <a:spAutoFit/>
          </a:bodyPr>
          <a:lstStyle/>
          <a:p>
            <a:pPr algn="just"/>
            <a:r>
              <a:rPr lang="pl-PL" dirty="0"/>
              <a:t>Przejęcie aktywów dłużnika – </a:t>
            </a:r>
            <a:r>
              <a:rPr lang="pl-PL" b="1" dirty="0"/>
              <a:t>na podstawie umowy zawartej pomiędzy dłużnikiem a bankiem.</a:t>
            </a:r>
            <a:r>
              <a:rPr lang="pl-PL" dirty="0"/>
              <a:t> Stosownie do treści art. 6 Prawa bankowego w związku z istniejącym zadłużeniem bank może skorzystać z uprawnienia do przejęcia np. własności nieruchomości </a:t>
            </a:r>
            <a:r>
              <a:rPr lang="pl-PL" b="1" dirty="0"/>
              <a:t>w zamian za zwolnienie z długu </a:t>
            </a:r>
            <a:r>
              <a:rPr lang="pl-PL" dirty="0"/>
              <a:t>(</a:t>
            </a:r>
            <a:r>
              <a:rPr lang="pl-PL" dirty="0" err="1"/>
              <a:t>datio</a:t>
            </a:r>
            <a:r>
              <a:rPr lang="pl-PL" dirty="0"/>
              <a:t> in </a:t>
            </a:r>
            <a:r>
              <a:rPr lang="pl-PL" dirty="0" err="1"/>
              <a:t>solutum</a:t>
            </a:r>
            <a:r>
              <a:rPr lang="pl-PL" dirty="0"/>
              <a:t> - art. 453 K.c.) lub instytucji przejęcia przedmiotu zastawu rejestrowego przez zastawnika (art. 22 </a:t>
            </a:r>
            <a:r>
              <a:rPr lang="pl-PL" dirty="0" err="1"/>
              <a:t>u.zast.rej</a:t>
            </a:r>
            <a:r>
              <a:rPr lang="pl-PL" dirty="0"/>
              <a:t>.). Jeżeli dłużnik w celu zwolnienia się z zobowiązania spełnia za zgodą wierzyciela inne świadczenie, zobowiązanie to wygasa.</a:t>
            </a:r>
          </a:p>
          <a:p>
            <a:pPr algn="just"/>
            <a:r>
              <a:rPr lang="pl-PL" dirty="0"/>
              <a:t>Zerknij proszę na interpretację </a:t>
            </a:r>
            <a:r>
              <a:rPr lang="pl-PL" b="1" dirty="0"/>
              <a:t>ILPB3/423-373/12-4/AO - Pismo wydane przez: Izbę Skarbową w Poznaniu</a:t>
            </a:r>
          </a:p>
          <a:p>
            <a:endParaRPr lang="en-US" dirty="0"/>
          </a:p>
        </p:txBody>
      </p:sp>
    </p:spTree>
    <p:extLst>
      <p:ext uri="{BB962C8B-B14F-4D97-AF65-F5344CB8AC3E}">
        <p14:creationId xmlns:p14="http://schemas.microsoft.com/office/powerpoint/2010/main" val="144812972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73A133D-424F-0158-DD7C-851AA5195C47}"/>
              </a:ext>
            </a:extLst>
          </p:cNvPr>
          <p:cNvSpPr>
            <a:spLocks noGrp="1"/>
          </p:cNvSpPr>
          <p:nvPr>
            <p:ph type="title"/>
          </p:nvPr>
        </p:nvSpPr>
        <p:spPr/>
        <p:txBody>
          <a:bodyPr/>
          <a:lstStyle/>
          <a:p>
            <a:r>
              <a:rPr lang="pl-PL" dirty="0"/>
              <a:t>Najczęstsze „błędy”</a:t>
            </a:r>
            <a:endParaRPr lang="en-US" dirty="0"/>
          </a:p>
        </p:txBody>
      </p:sp>
      <p:graphicFrame>
        <p:nvGraphicFramePr>
          <p:cNvPr id="4" name="Symbol zastępczy zawartości 3">
            <a:extLst>
              <a:ext uri="{FF2B5EF4-FFF2-40B4-BE49-F238E27FC236}">
                <a16:creationId xmlns:a16="http://schemas.microsoft.com/office/drawing/2014/main" id="{5D6D0199-1E39-DD28-1479-262575BB1A56}"/>
              </a:ext>
            </a:extLst>
          </p:cNvPr>
          <p:cNvGraphicFramePr>
            <a:graphicFrameLocks noGrp="1"/>
          </p:cNvGraphicFramePr>
          <p:nvPr>
            <p:ph idx="1"/>
            <p:extLst>
              <p:ext uri="{D42A27DB-BD31-4B8C-83A1-F6EECF244321}">
                <p14:modId xmlns:p14="http://schemas.microsoft.com/office/powerpoint/2010/main" val="4224244656"/>
              </p:ext>
            </p:extLst>
          </p:nvPr>
        </p:nvGraphicFramePr>
        <p:xfrm>
          <a:off x="1023938" y="2084832"/>
          <a:ext cx="9720261" cy="2288386"/>
        </p:xfrm>
        <a:graphic>
          <a:graphicData uri="http://schemas.openxmlformats.org/drawingml/2006/table">
            <a:tbl>
              <a:tblPr/>
              <a:tblGrid>
                <a:gridCol w="3240087">
                  <a:extLst>
                    <a:ext uri="{9D8B030D-6E8A-4147-A177-3AD203B41FA5}">
                      <a16:colId xmlns:a16="http://schemas.microsoft.com/office/drawing/2014/main" val="3546945922"/>
                    </a:ext>
                  </a:extLst>
                </a:gridCol>
                <a:gridCol w="3240087">
                  <a:extLst>
                    <a:ext uri="{9D8B030D-6E8A-4147-A177-3AD203B41FA5}">
                      <a16:colId xmlns:a16="http://schemas.microsoft.com/office/drawing/2014/main" val="1326605570"/>
                    </a:ext>
                  </a:extLst>
                </a:gridCol>
                <a:gridCol w="3240087">
                  <a:extLst>
                    <a:ext uri="{9D8B030D-6E8A-4147-A177-3AD203B41FA5}">
                      <a16:colId xmlns:a16="http://schemas.microsoft.com/office/drawing/2014/main" val="789766247"/>
                    </a:ext>
                  </a:extLst>
                </a:gridCol>
              </a:tblGrid>
              <a:tr h="728123">
                <a:tc>
                  <a:txBody>
                    <a:bodyPr/>
                    <a:lstStyle/>
                    <a:p>
                      <a:r>
                        <a:rPr lang="en-US" dirty="0" err="1"/>
                        <a:t>Zobowiązania</a:t>
                      </a:r>
                      <a:r>
                        <a:rPr lang="en-US" dirty="0"/>
                        <a:t> </a:t>
                      </a:r>
                      <a:r>
                        <a:rPr lang="en-US" dirty="0" err="1"/>
                        <a:t>wobec</a:t>
                      </a:r>
                      <a:r>
                        <a:rPr lang="en-US" dirty="0"/>
                        <a:t> </a:t>
                      </a:r>
                      <a:r>
                        <a:rPr lang="en-US" dirty="0" err="1"/>
                        <a:t>Banku</a:t>
                      </a:r>
                      <a:r>
                        <a:rPr lang="en-US" dirty="0"/>
                        <a:t> </a:t>
                      </a:r>
                      <a:r>
                        <a:rPr lang="en-US" dirty="0" err="1"/>
                        <a:t>Centralnego</a:t>
                      </a:r>
                      <a:endParaRPr lang="en-US" dirty="0"/>
                    </a:p>
                  </a:txBody>
                  <a:tcPr anchor="ctr">
                    <a:lnL>
                      <a:noFill/>
                    </a:lnL>
                    <a:lnR>
                      <a:noFill/>
                    </a:lnR>
                    <a:lnT>
                      <a:noFill/>
                    </a:lnT>
                    <a:lnB>
                      <a:noFill/>
                    </a:lnB>
                  </a:tcPr>
                </a:tc>
                <a:tc>
                  <a:txBody>
                    <a:bodyPr/>
                    <a:lstStyle/>
                    <a:p>
                      <a:r>
                        <a:rPr lang="en-US" dirty="0"/>
                        <a:t>0,00 </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extLst>
                  <a:ext uri="{0D108BD9-81ED-4DB2-BD59-A6C34878D82A}">
                    <a16:rowId xmlns:a16="http://schemas.microsoft.com/office/drawing/2014/main" val="731023245"/>
                  </a:ext>
                </a:extLst>
              </a:tr>
              <a:tr h="728123">
                <a:tc>
                  <a:txBody>
                    <a:bodyPr/>
                    <a:lstStyle/>
                    <a:p>
                      <a:r>
                        <a:rPr lang="en-US"/>
                        <a:t>Zobowiązania wobec sektora finansowego</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extLst>
                  <a:ext uri="{0D108BD9-81ED-4DB2-BD59-A6C34878D82A}">
                    <a16:rowId xmlns:a16="http://schemas.microsoft.com/office/drawing/2014/main" val="929811669"/>
                  </a:ext>
                </a:extLst>
              </a:tr>
              <a:tr h="416070">
                <a:tc>
                  <a:txBody>
                    <a:bodyPr/>
                    <a:lstStyle/>
                    <a:p>
                      <a:r>
                        <a:rPr lang="en-US"/>
                        <a:t>W rachunku bieżącym</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extLst>
                  <a:ext uri="{0D108BD9-81ED-4DB2-BD59-A6C34878D82A}">
                    <a16:rowId xmlns:a16="http://schemas.microsoft.com/office/drawing/2014/main" val="2336453221"/>
                  </a:ext>
                </a:extLst>
              </a:tr>
              <a:tr h="416070">
                <a:tc>
                  <a:txBody>
                    <a:bodyPr/>
                    <a:lstStyle/>
                    <a:p>
                      <a:r>
                        <a:rPr lang="en-US"/>
                        <a:t>Terminowe</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dirty="0"/>
                        <a:t>0,00</a:t>
                      </a:r>
                    </a:p>
                  </a:txBody>
                  <a:tcPr anchor="ctr">
                    <a:lnL>
                      <a:noFill/>
                    </a:lnL>
                    <a:lnR>
                      <a:noFill/>
                    </a:lnR>
                    <a:lnT>
                      <a:noFill/>
                    </a:lnT>
                    <a:lnB>
                      <a:noFill/>
                    </a:lnB>
                  </a:tcPr>
                </a:tc>
                <a:extLst>
                  <a:ext uri="{0D108BD9-81ED-4DB2-BD59-A6C34878D82A}">
                    <a16:rowId xmlns:a16="http://schemas.microsoft.com/office/drawing/2014/main" val="1177069738"/>
                  </a:ext>
                </a:extLst>
              </a:tr>
            </a:tbl>
          </a:graphicData>
        </a:graphic>
      </p:graphicFrame>
    </p:spTree>
    <p:extLst>
      <p:ext uri="{BB962C8B-B14F-4D97-AF65-F5344CB8AC3E}">
        <p14:creationId xmlns:p14="http://schemas.microsoft.com/office/powerpoint/2010/main" val="5171855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669839C-9EE7-6892-44F0-FB472771141A}"/>
              </a:ext>
            </a:extLst>
          </p:cNvPr>
          <p:cNvSpPr>
            <a:spLocks noGrp="1"/>
          </p:cNvSpPr>
          <p:nvPr>
            <p:ph type="title"/>
          </p:nvPr>
        </p:nvSpPr>
        <p:spPr/>
        <p:txBody>
          <a:bodyPr>
            <a:normAutofit fontScale="90000"/>
          </a:bodyPr>
          <a:lstStyle/>
          <a:p>
            <a:r>
              <a:rPr lang="pl-PL" dirty="0"/>
              <a:t>Inne „błędy” w sprawozdaniu finansowym związane z procesem łączenia</a:t>
            </a:r>
            <a:endParaRPr lang="en-US" dirty="0"/>
          </a:p>
        </p:txBody>
      </p:sp>
      <p:graphicFrame>
        <p:nvGraphicFramePr>
          <p:cNvPr id="4" name="Symbol zastępczy zawartości 3">
            <a:extLst>
              <a:ext uri="{FF2B5EF4-FFF2-40B4-BE49-F238E27FC236}">
                <a16:creationId xmlns:a16="http://schemas.microsoft.com/office/drawing/2014/main" id="{0004CC21-BAF9-F87D-BA36-BB82FBF85E53}"/>
              </a:ext>
            </a:extLst>
          </p:cNvPr>
          <p:cNvGraphicFramePr>
            <a:graphicFrameLocks noGrp="1"/>
          </p:cNvGraphicFramePr>
          <p:nvPr>
            <p:ph idx="1"/>
            <p:extLst>
              <p:ext uri="{D42A27DB-BD31-4B8C-83A1-F6EECF244321}">
                <p14:modId xmlns:p14="http://schemas.microsoft.com/office/powerpoint/2010/main" val="454642929"/>
              </p:ext>
            </p:extLst>
          </p:nvPr>
        </p:nvGraphicFramePr>
        <p:xfrm>
          <a:off x="1023938" y="2286000"/>
          <a:ext cx="9720261" cy="3154361"/>
        </p:xfrm>
        <a:graphic>
          <a:graphicData uri="http://schemas.openxmlformats.org/drawingml/2006/table">
            <a:tbl>
              <a:tblPr/>
              <a:tblGrid>
                <a:gridCol w="3240087">
                  <a:extLst>
                    <a:ext uri="{9D8B030D-6E8A-4147-A177-3AD203B41FA5}">
                      <a16:colId xmlns:a16="http://schemas.microsoft.com/office/drawing/2014/main" val="1861229151"/>
                    </a:ext>
                  </a:extLst>
                </a:gridCol>
                <a:gridCol w="3240087">
                  <a:extLst>
                    <a:ext uri="{9D8B030D-6E8A-4147-A177-3AD203B41FA5}">
                      <a16:colId xmlns:a16="http://schemas.microsoft.com/office/drawing/2014/main" val="822954993"/>
                    </a:ext>
                  </a:extLst>
                </a:gridCol>
                <a:gridCol w="3240087">
                  <a:extLst>
                    <a:ext uri="{9D8B030D-6E8A-4147-A177-3AD203B41FA5}">
                      <a16:colId xmlns:a16="http://schemas.microsoft.com/office/drawing/2014/main" val="4265563340"/>
                    </a:ext>
                  </a:extLst>
                </a:gridCol>
              </a:tblGrid>
              <a:tr h="883221">
                <a:tc>
                  <a:txBody>
                    <a:bodyPr/>
                    <a:lstStyle/>
                    <a:p>
                      <a:r>
                        <a:rPr lang="pl-PL"/>
                        <a:t>Koszty i przychody rozliczane w czasie</a:t>
                      </a:r>
                    </a:p>
                  </a:txBody>
                  <a:tcPr anchor="ctr">
                    <a:lnL>
                      <a:noFill/>
                    </a:lnL>
                    <a:lnR>
                      <a:noFill/>
                    </a:lnR>
                    <a:lnT>
                      <a:noFill/>
                    </a:lnT>
                    <a:lnB>
                      <a:noFill/>
                    </a:lnB>
                  </a:tcPr>
                </a:tc>
                <a:tc>
                  <a:txBody>
                    <a:bodyPr/>
                    <a:lstStyle/>
                    <a:p>
                      <a:r>
                        <a:rPr lang="en-US"/>
                        <a:t>131 661,20 </a:t>
                      </a:r>
                    </a:p>
                  </a:txBody>
                  <a:tcPr anchor="ctr">
                    <a:lnL>
                      <a:noFill/>
                    </a:lnL>
                    <a:lnR>
                      <a:noFill/>
                    </a:lnR>
                    <a:lnT>
                      <a:noFill/>
                    </a:lnT>
                    <a:lnB>
                      <a:noFill/>
                    </a:lnB>
                  </a:tcPr>
                </a:tc>
                <a:tc>
                  <a:txBody>
                    <a:bodyPr/>
                    <a:lstStyle/>
                    <a:p>
                      <a:r>
                        <a:rPr lang="en-US"/>
                        <a:t>165 426,46 </a:t>
                      </a:r>
                    </a:p>
                  </a:txBody>
                  <a:tcPr anchor="ctr">
                    <a:lnL>
                      <a:noFill/>
                    </a:lnL>
                    <a:lnR>
                      <a:noFill/>
                    </a:lnR>
                    <a:lnT>
                      <a:noFill/>
                    </a:lnT>
                    <a:lnB>
                      <a:noFill/>
                    </a:lnB>
                  </a:tcPr>
                </a:tc>
                <a:extLst>
                  <a:ext uri="{0D108BD9-81ED-4DB2-BD59-A6C34878D82A}">
                    <a16:rowId xmlns:a16="http://schemas.microsoft.com/office/drawing/2014/main" val="4021121400"/>
                  </a:ext>
                </a:extLst>
              </a:tr>
              <a:tr h="883221">
                <a:tc>
                  <a:txBody>
                    <a:bodyPr/>
                    <a:lstStyle/>
                    <a:p>
                      <a:r>
                        <a:rPr lang="en-US"/>
                        <a:t>Rozliczenia międzyokresowe kosztów</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tc>
                  <a:txBody>
                    <a:bodyPr/>
                    <a:lstStyle/>
                    <a:p>
                      <a:r>
                        <a:rPr lang="en-US"/>
                        <a:t>0,00 </a:t>
                      </a:r>
                    </a:p>
                  </a:txBody>
                  <a:tcPr anchor="ctr">
                    <a:lnL>
                      <a:noFill/>
                    </a:lnL>
                    <a:lnR>
                      <a:noFill/>
                    </a:lnR>
                    <a:lnT>
                      <a:noFill/>
                    </a:lnT>
                    <a:lnB>
                      <a:noFill/>
                    </a:lnB>
                  </a:tcPr>
                </a:tc>
                <a:extLst>
                  <a:ext uri="{0D108BD9-81ED-4DB2-BD59-A6C34878D82A}">
                    <a16:rowId xmlns:a16="http://schemas.microsoft.com/office/drawing/2014/main" val="2394168454"/>
                  </a:ext>
                </a:extLst>
              </a:tr>
              <a:tr h="504698">
                <a:tc>
                  <a:txBody>
                    <a:bodyPr/>
                    <a:lstStyle/>
                    <a:p>
                      <a:r>
                        <a:rPr lang="en-US"/>
                        <a:t>Ujemna wartość firmy</a:t>
                      </a:r>
                    </a:p>
                  </a:txBody>
                  <a:tcPr anchor="ctr">
                    <a:lnL>
                      <a:noFill/>
                    </a:lnL>
                    <a:lnR>
                      <a:noFill/>
                    </a:lnR>
                    <a:lnT>
                      <a:noFill/>
                    </a:lnT>
                    <a:lnB>
                      <a:noFill/>
                    </a:lnB>
                  </a:tcPr>
                </a:tc>
                <a:tc>
                  <a:txBody>
                    <a:bodyPr/>
                    <a:lstStyle/>
                    <a:p>
                      <a:r>
                        <a:rPr lang="en-US" b="1" dirty="0"/>
                        <a:t>0,00 </a:t>
                      </a:r>
                    </a:p>
                  </a:txBody>
                  <a:tcPr anchor="ctr">
                    <a:lnL>
                      <a:noFill/>
                    </a:lnL>
                    <a:lnR>
                      <a:noFill/>
                    </a:lnR>
                    <a:lnT>
                      <a:noFill/>
                    </a:lnT>
                    <a:lnB>
                      <a:noFill/>
                    </a:lnB>
                  </a:tcPr>
                </a:tc>
                <a:tc>
                  <a:txBody>
                    <a:bodyPr/>
                    <a:lstStyle/>
                    <a:p>
                      <a:r>
                        <a:rPr lang="en-US" b="1" dirty="0"/>
                        <a:t>0,00 </a:t>
                      </a:r>
                    </a:p>
                  </a:txBody>
                  <a:tcPr anchor="ctr">
                    <a:lnL>
                      <a:noFill/>
                    </a:lnL>
                    <a:lnR>
                      <a:noFill/>
                    </a:lnR>
                    <a:lnT>
                      <a:noFill/>
                    </a:lnT>
                    <a:lnB>
                      <a:noFill/>
                    </a:lnB>
                  </a:tcPr>
                </a:tc>
                <a:extLst>
                  <a:ext uri="{0D108BD9-81ED-4DB2-BD59-A6C34878D82A}">
                    <a16:rowId xmlns:a16="http://schemas.microsoft.com/office/drawing/2014/main" val="575567752"/>
                  </a:ext>
                </a:extLst>
              </a:tr>
              <a:tr h="883221">
                <a:tc>
                  <a:txBody>
                    <a:bodyPr/>
                    <a:lstStyle/>
                    <a:p>
                      <a:r>
                        <a:rPr lang="en-US" dirty="0" err="1"/>
                        <a:t>Pozostałe</a:t>
                      </a:r>
                      <a:r>
                        <a:rPr lang="en-US" dirty="0"/>
                        <a:t> </a:t>
                      </a:r>
                      <a:r>
                        <a:rPr lang="en-US" dirty="0" err="1"/>
                        <a:t>rozliczenia</a:t>
                      </a:r>
                      <a:r>
                        <a:rPr lang="en-US" dirty="0"/>
                        <a:t> </a:t>
                      </a:r>
                      <a:r>
                        <a:rPr lang="en-US" dirty="0" err="1"/>
                        <a:t>międzyokresowe</a:t>
                      </a:r>
                      <a:r>
                        <a:rPr lang="en-US" dirty="0"/>
                        <a:t> </a:t>
                      </a:r>
                      <a:r>
                        <a:rPr lang="en-US" dirty="0" err="1"/>
                        <a:t>przychodów</a:t>
                      </a:r>
                      <a:endParaRPr lang="en-US" dirty="0"/>
                    </a:p>
                  </a:txBody>
                  <a:tcPr anchor="ctr">
                    <a:lnL>
                      <a:noFill/>
                    </a:lnL>
                    <a:lnR>
                      <a:noFill/>
                    </a:lnR>
                    <a:lnT>
                      <a:noFill/>
                    </a:lnT>
                    <a:lnB>
                      <a:noFill/>
                    </a:lnB>
                  </a:tcPr>
                </a:tc>
                <a:tc>
                  <a:txBody>
                    <a:bodyPr/>
                    <a:lstStyle/>
                    <a:p>
                      <a:r>
                        <a:rPr lang="en-US"/>
                        <a:t>131 661,20 </a:t>
                      </a:r>
                    </a:p>
                  </a:txBody>
                  <a:tcPr anchor="ctr">
                    <a:lnL>
                      <a:noFill/>
                    </a:lnL>
                    <a:lnR>
                      <a:noFill/>
                    </a:lnR>
                    <a:lnT>
                      <a:noFill/>
                    </a:lnT>
                    <a:lnB>
                      <a:noFill/>
                    </a:lnB>
                  </a:tcPr>
                </a:tc>
                <a:tc>
                  <a:txBody>
                    <a:bodyPr/>
                    <a:lstStyle/>
                    <a:p>
                      <a:r>
                        <a:rPr lang="en-US" dirty="0"/>
                        <a:t>165 426,46</a:t>
                      </a:r>
                    </a:p>
                  </a:txBody>
                  <a:tcPr anchor="ctr">
                    <a:lnL>
                      <a:noFill/>
                    </a:lnL>
                    <a:lnR>
                      <a:noFill/>
                    </a:lnR>
                    <a:lnT>
                      <a:noFill/>
                    </a:lnT>
                    <a:lnB>
                      <a:noFill/>
                    </a:lnB>
                  </a:tcPr>
                </a:tc>
                <a:extLst>
                  <a:ext uri="{0D108BD9-81ED-4DB2-BD59-A6C34878D82A}">
                    <a16:rowId xmlns:a16="http://schemas.microsoft.com/office/drawing/2014/main" val="2585752041"/>
                  </a:ext>
                </a:extLst>
              </a:tr>
            </a:tbl>
          </a:graphicData>
        </a:graphic>
      </p:graphicFrame>
      <p:sp>
        <p:nvSpPr>
          <p:cNvPr id="5" name="pole tekstowe 4">
            <a:extLst>
              <a:ext uri="{FF2B5EF4-FFF2-40B4-BE49-F238E27FC236}">
                <a16:creationId xmlns:a16="http://schemas.microsoft.com/office/drawing/2014/main" id="{0487B4EE-D0AE-0151-83B4-D9C3A2470E1A}"/>
              </a:ext>
            </a:extLst>
          </p:cNvPr>
          <p:cNvSpPr txBox="1"/>
          <p:nvPr/>
        </p:nvSpPr>
        <p:spPr>
          <a:xfrm>
            <a:off x="516833" y="5744821"/>
            <a:ext cx="10728341" cy="646331"/>
          </a:xfrm>
          <a:prstGeom prst="rect">
            <a:avLst/>
          </a:prstGeom>
          <a:noFill/>
        </p:spPr>
        <p:txBody>
          <a:bodyPr wrap="square" rtlCol="0">
            <a:spAutoFit/>
          </a:bodyPr>
          <a:lstStyle/>
          <a:p>
            <a:pPr algn="just"/>
            <a:r>
              <a:rPr lang="pl-PL" b="1" dirty="0"/>
              <a:t>Bank Spółdzielczy nie może zaprezentować ujemnej ani dodatniej wartości firmy, ponieważ </a:t>
            </a:r>
            <a:r>
              <a:rPr lang="pl-PL" b="1" dirty="0">
                <a:highlight>
                  <a:srgbClr val="FFFF00"/>
                </a:highlight>
              </a:rPr>
              <a:t>w procesie łączenia nie jest ustalana cena przejęcia.</a:t>
            </a:r>
            <a:endParaRPr lang="en-US" b="1" dirty="0">
              <a:highlight>
                <a:srgbClr val="FFFF00"/>
              </a:highlight>
            </a:endParaRPr>
          </a:p>
        </p:txBody>
      </p:sp>
    </p:spTree>
    <p:extLst>
      <p:ext uri="{BB962C8B-B14F-4D97-AF65-F5344CB8AC3E}">
        <p14:creationId xmlns:p14="http://schemas.microsoft.com/office/powerpoint/2010/main" val="1853027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D3B1C78-5A48-DD66-95D4-A669F17FA766}"/>
              </a:ext>
            </a:extLst>
          </p:cNvPr>
          <p:cNvSpPr>
            <a:spLocks noGrp="1"/>
          </p:cNvSpPr>
          <p:nvPr>
            <p:ph type="title"/>
          </p:nvPr>
        </p:nvSpPr>
        <p:spPr/>
        <p:txBody>
          <a:bodyPr>
            <a:normAutofit/>
          </a:bodyPr>
          <a:lstStyle/>
          <a:p>
            <a:r>
              <a:rPr lang="pl-PL" dirty="0"/>
              <a:t>„Błędy” w sprawozdaniu finansowym</a:t>
            </a:r>
            <a:endParaRPr lang="en-US" dirty="0"/>
          </a:p>
        </p:txBody>
      </p:sp>
      <p:graphicFrame>
        <p:nvGraphicFramePr>
          <p:cNvPr id="4" name="Symbol zastępczy zawartości 3">
            <a:extLst>
              <a:ext uri="{FF2B5EF4-FFF2-40B4-BE49-F238E27FC236}">
                <a16:creationId xmlns:a16="http://schemas.microsoft.com/office/drawing/2014/main" id="{EE1FF07D-72C2-C121-2D75-F2F3A977CA6B}"/>
              </a:ext>
            </a:extLst>
          </p:cNvPr>
          <p:cNvGraphicFramePr>
            <a:graphicFrameLocks noGrp="1"/>
          </p:cNvGraphicFramePr>
          <p:nvPr>
            <p:ph idx="1"/>
            <p:extLst>
              <p:ext uri="{D42A27DB-BD31-4B8C-83A1-F6EECF244321}">
                <p14:modId xmlns:p14="http://schemas.microsoft.com/office/powerpoint/2010/main" val="2768292369"/>
              </p:ext>
            </p:extLst>
          </p:nvPr>
        </p:nvGraphicFramePr>
        <p:xfrm>
          <a:off x="1023939" y="2416879"/>
          <a:ext cx="9720261" cy="640080"/>
        </p:xfrm>
        <a:graphic>
          <a:graphicData uri="http://schemas.openxmlformats.org/drawingml/2006/table">
            <a:tbl>
              <a:tblPr/>
              <a:tblGrid>
                <a:gridCol w="3240087">
                  <a:extLst>
                    <a:ext uri="{9D8B030D-6E8A-4147-A177-3AD203B41FA5}">
                      <a16:colId xmlns:a16="http://schemas.microsoft.com/office/drawing/2014/main" val="3783354589"/>
                    </a:ext>
                  </a:extLst>
                </a:gridCol>
                <a:gridCol w="3240087">
                  <a:extLst>
                    <a:ext uri="{9D8B030D-6E8A-4147-A177-3AD203B41FA5}">
                      <a16:colId xmlns:a16="http://schemas.microsoft.com/office/drawing/2014/main" val="3772663822"/>
                    </a:ext>
                  </a:extLst>
                </a:gridCol>
                <a:gridCol w="3240087">
                  <a:extLst>
                    <a:ext uri="{9D8B030D-6E8A-4147-A177-3AD203B41FA5}">
                      <a16:colId xmlns:a16="http://schemas.microsoft.com/office/drawing/2014/main" val="2032036319"/>
                    </a:ext>
                  </a:extLst>
                </a:gridCol>
              </a:tblGrid>
              <a:tr h="0">
                <a:tc>
                  <a:txBody>
                    <a:bodyPr/>
                    <a:lstStyle/>
                    <a:p>
                      <a:r>
                        <a:rPr lang="pl-PL" dirty="0"/>
                        <a:t>Kapitał (fundusz) z aktualizacji wyceny</a:t>
                      </a:r>
                    </a:p>
                  </a:txBody>
                  <a:tcPr anchor="ctr">
                    <a:lnL>
                      <a:noFill/>
                    </a:lnL>
                    <a:lnR>
                      <a:noFill/>
                    </a:lnR>
                    <a:lnT>
                      <a:noFill/>
                    </a:lnT>
                    <a:lnB>
                      <a:noFill/>
                    </a:lnB>
                  </a:tcPr>
                </a:tc>
                <a:tc>
                  <a:txBody>
                    <a:bodyPr/>
                    <a:lstStyle/>
                    <a:p>
                      <a:r>
                        <a:rPr lang="en-US"/>
                        <a:t>186 609,26 </a:t>
                      </a:r>
                    </a:p>
                  </a:txBody>
                  <a:tcPr anchor="ctr">
                    <a:lnL>
                      <a:noFill/>
                    </a:lnL>
                    <a:lnR>
                      <a:noFill/>
                    </a:lnR>
                    <a:lnT>
                      <a:noFill/>
                    </a:lnT>
                    <a:lnB>
                      <a:noFill/>
                    </a:lnB>
                  </a:tcPr>
                </a:tc>
                <a:tc>
                  <a:txBody>
                    <a:bodyPr/>
                    <a:lstStyle/>
                    <a:p>
                      <a:r>
                        <a:rPr lang="en-US" dirty="0"/>
                        <a:t>186 609,26</a:t>
                      </a:r>
                    </a:p>
                  </a:txBody>
                  <a:tcPr anchor="ctr">
                    <a:lnL>
                      <a:noFill/>
                    </a:lnL>
                    <a:lnR>
                      <a:noFill/>
                    </a:lnR>
                    <a:lnT>
                      <a:noFill/>
                    </a:lnT>
                    <a:lnB>
                      <a:noFill/>
                    </a:lnB>
                  </a:tcPr>
                </a:tc>
                <a:extLst>
                  <a:ext uri="{0D108BD9-81ED-4DB2-BD59-A6C34878D82A}">
                    <a16:rowId xmlns:a16="http://schemas.microsoft.com/office/drawing/2014/main" val="3109535262"/>
                  </a:ext>
                </a:extLst>
              </a:tr>
            </a:tbl>
          </a:graphicData>
        </a:graphic>
      </p:graphicFrame>
      <p:sp>
        <p:nvSpPr>
          <p:cNvPr id="5" name="pole tekstowe 4">
            <a:extLst>
              <a:ext uri="{FF2B5EF4-FFF2-40B4-BE49-F238E27FC236}">
                <a16:creationId xmlns:a16="http://schemas.microsoft.com/office/drawing/2014/main" id="{FA6FD56A-9D7A-B8A2-4B30-F15AD7E46ACB}"/>
              </a:ext>
            </a:extLst>
          </p:cNvPr>
          <p:cNvSpPr txBox="1"/>
          <p:nvPr/>
        </p:nvSpPr>
        <p:spPr>
          <a:xfrm>
            <a:off x="1560443" y="4015409"/>
            <a:ext cx="9233618" cy="369332"/>
          </a:xfrm>
          <a:prstGeom prst="rect">
            <a:avLst/>
          </a:prstGeom>
          <a:noFill/>
        </p:spPr>
        <p:txBody>
          <a:bodyPr wrap="none" rtlCol="0">
            <a:spAutoFit/>
          </a:bodyPr>
          <a:lstStyle/>
          <a:p>
            <a:r>
              <a:rPr lang="pl-PL" b="1" dirty="0"/>
              <a:t>Rozważmy, czy fundusz z aktualizacji wyceny może być wartością ujemną??????</a:t>
            </a:r>
            <a:endParaRPr lang="en-US" b="1" dirty="0"/>
          </a:p>
        </p:txBody>
      </p:sp>
    </p:spTree>
    <p:extLst>
      <p:ext uri="{BB962C8B-B14F-4D97-AF65-F5344CB8AC3E}">
        <p14:creationId xmlns:p14="http://schemas.microsoft.com/office/powerpoint/2010/main" val="361783251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82876E-1DD4-FBEA-546A-5D7652BD9272}"/>
              </a:ext>
            </a:extLst>
          </p:cNvPr>
          <p:cNvSpPr>
            <a:spLocks noGrp="1"/>
          </p:cNvSpPr>
          <p:nvPr>
            <p:ph type="title"/>
          </p:nvPr>
        </p:nvSpPr>
        <p:spPr/>
        <p:txBody>
          <a:bodyPr>
            <a:normAutofit fontScale="90000"/>
          </a:bodyPr>
          <a:lstStyle/>
          <a:p>
            <a:r>
              <a:rPr lang="pl-PL" dirty="0"/>
              <a:t>Co na ten temat mówi ustawa o rachunkowości?</a:t>
            </a:r>
            <a:endParaRPr lang="en-US" dirty="0"/>
          </a:p>
        </p:txBody>
      </p:sp>
      <p:sp>
        <p:nvSpPr>
          <p:cNvPr id="3" name="Symbol zastępczy zawartości 2">
            <a:extLst>
              <a:ext uri="{FF2B5EF4-FFF2-40B4-BE49-F238E27FC236}">
                <a16:creationId xmlns:a16="http://schemas.microsoft.com/office/drawing/2014/main" id="{4CF77D8B-4ECD-B20C-57D9-17D7113A3947}"/>
              </a:ext>
            </a:extLst>
          </p:cNvPr>
          <p:cNvSpPr>
            <a:spLocks noGrp="1"/>
          </p:cNvSpPr>
          <p:nvPr>
            <p:ph idx="1"/>
          </p:nvPr>
        </p:nvSpPr>
        <p:spPr/>
        <p:txBody>
          <a:bodyPr/>
          <a:lstStyle/>
          <a:p>
            <a:pPr algn="just"/>
            <a:endParaRPr lang="pl-PL" dirty="0"/>
          </a:p>
          <a:p>
            <a:pPr algn="just"/>
            <a:r>
              <a:rPr lang="pl-PL" dirty="0"/>
              <a:t>Art. 34 ust. 4 </a:t>
            </a:r>
            <a:r>
              <a:rPr lang="pl-PL" dirty="0" err="1"/>
              <a:t>uor</a:t>
            </a:r>
            <a:r>
              <a:rPr lang="pl-PL" dirty="0"/>
              <a:t>  Skutki przeszacowania inwestycji zaliczonych do aktywów trwałych innych niż wymienione w art. 28 ust. 1 pkt 1a, powodujące wzrost ich wartości do poziomu cen rynkowych, zwiększają kapitał (fundusz) z aktualizacji wyceny. Obniżenie wartości inwestycji uprzednio przeszacowanej do wysokości kwoty, o którą podwyższono z tego tytułu kapitał (fundusz) z aktualizacji wyceny, jeżeli kwota różnicy z przeszacowania nie była do dnia wyceny rozliczona, zmniejsza ten kapitał (fundusz). W pozostałych przypadkach skutki obniżenia wartości inwestycji zalicza się do kosztów finansowych. Wzrost wartości danej inwestycji bezpośrednio wiążący się z uprzednim obniżeniem jej wartości, zaliczonym do kosztów finansowych, ujmuje się do wysokości tych kosztów jako przychody finansowe.</a:t>
            </a:r>
            <a:endParaRPr lang="en-US" dirty="0"/>
          </a:p>
        </p:txBody>
      </p:sp>
    </p:spTree>
    <p:extLst>
      <p:ext uri="{BB962C8B-B14F-4D97-AF65-F5344CB8AC3E}">
        <p14:creationId xmlns:p14="http://schemas.microsoft.com/office/powerpoint/2010/main" val="21825277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760AA19-0848-1BE1-B763-E3497EAF9C15}"/>
              </a:ext>
            </a:extLst>
          </p:cNvPr>
          <p:cNvSpPr>
            <a:spLocks noGrp="1"/>
          </p:cNvSpPr>
          <p:nvPr>
            <p:ph type="title"/>
          </p:nvPr>
        </p:nvSpPr>
        <p:spPr/>
        <p:txBody>
          <a:bodyPr>
            <a:normAutofit/>
          </a:bodyPr>
          <a:lstStyle/>
          <a:p>
            <a:r>
              <a:rPr lang="pl-PL" sz="2400" dirty="0"/>
              <a:t>Rozporządzenie w sprawie szczególnych zasad rachunkowości banków</a:t>
            </a:r>
            <a:endParaRPr lang="en-US" sz="2400" dirty="0"/>
          </a:p>
        </p:txBody>
      </p:sp>
      <p:sp>
        <p:nvSpPr>
          <p:cNvPr id="3" name="Symbol zastępczy zawartości 2">
            <a:extLst>
              <a:ext uri="{FF2B5EF4-FFF2-40B4-BE49-F238E27FC236}">
                <a16:creationId xmlns:a16="http://schemas.microsoft.com/office/drawing/2014/main" id="{B2EA4061-DCDE-B3FE-3ED8-A87B2DDA040B}"/>
              </a:ext>
            </a:extLst>
          </p:cNvPr>
          <p:cNvSpPr>
            <a:spLocks noGrp="1"/>
          </p:cNvSpPr>
          <p:nvPr>
            <p:ph idx="1"/>
          </p:nvPr>
        </p:nvSpPr>
        <p:spPr/>
        <p:txBody>
          <a:bodyPr/>
          <a:lstStyle/>
          <a:p>
            <a:pPr algn="just"/>
            <a:r>
              <a:rPr lang="pl-PL" dirty="0"/>
              <a:t>Par. 36 ust. 1 pkt 3 aktywa finansowe dostępne do sprzedaży wycenia się według wartości godziwej, </a:t>
            </a:r>
            <a:r>
              <a:rPr lang="pl-PL" b="1" dirty="0"/>
              <a:t>a skutki zmiany wartości godziwej odnosi się na kapitał (fundusz) z aktualizacji wyceny, do momentu wyłączenia aktywów finansowych z bilansu</a:t>
            </a:r>
            <a:r>
              <a:rPr lang="pl-PL" dirty="0"/>
              <a:t>, w którym skumulowane skutki zmian wartości godziwej ujęte w kapitale (funduszu) z aktualizacji wyceny ujmuje się odpowiednio w przychodach lub kosztach finansowych; naliczone odsetki ujmuje się w przychodach z tytułu odsetek; należne dywidendy ujmuje się w przychodach z udziałów lub akcji, pozostałych papierów wartościowych i innych instrumentów finansowych, o zmiennej kwocie dochodu; w przypadku, w którym nastąpiła utrata wartości składnika aktywów finansowych, bank ujmuje skumulowane straty ujęte w kapitale (funduszu) z aktualizacji wyceny jako koszty finansowe z tytułu odpisów aktualizujących;</a:t>
            </a:r>
            <a:endParaRPr lang="en-US" dirty="0"/>
          </a:p>
        </p:txBody>
      </p:sp>
    </p:spTree>
    <p:extLst>
      <p:ext uri="{BB962C8B-B14F-4D97-AF65-F5344CB8AC3E}">
        <p14:creationId xmlns:p14="http://schemas.microsoft.com/office/powerpoint/2010/main" val="350924826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E1DD031-BE28-4FFD-1AEE-BDD11A418F81}"/>
              </a:ext>
            </a:extLst>
          </p:cNvPr>
          <p:cNvSpPr>
            <a:spLocks noGrp="1"/>
          </p:cNvSpPr>
          <p:nvPr>
            <p:ph type="title"/>
          </p:nvPr>
        </p:nvSpPr>
        <p:spPr/>
        <p:txBody>
          <a:bodyPr/>
          <a:lstStyle/>
          <a:p>
            <a:r>
              <a:rPr lang="pl-PL" dirty="0"/>
              <a:t>Kamyczek do dyskusji</a:t>
            </a:r>
            <a:endParaRPr lang="en-US" dirty="0"/>
          </a:p>
        </p:txBody>
      </p:sp>
      <p:sp>
        <p:nvSpPr>
          <p:cNvPr id="3" name="Symbol zastępczy zawartości 2">
            <a:extLst>
              <a:ext uri="{FF2B5EF4-FFF2-40B4-BE49-F238E27FC236}">
                <a16:creationId xmlns:a16="http://schemas.microsoft.com/office/drawing/2014/main" id="{805CB51D-95AB-8F24-95A1-8628F5657C39}"/>
              </a:ext>
            </a:extLst>
          </p:cNvPr>
          <p:cNvSpPr>
            <a:spLocks noGrp="1"/>
          </p:cNvSpPr>
          <p:nvPr>
            <p:ph idx="1"/>
          </p:nvPr>
        </p:nvSpPr>
        <p:spPr/>
        <p:txBody>
          <a:bodyPr>
            <a:normAutofit/>
          </a:bodyPr>
          <a:lstStyle/>
          <a:p>
            <a:r>
              <a:rPr lang="pl-PL" dirty="0"/>
              <a:t>Konstytucja Rzeczypospolitej Polskiej</a:t>
            </a:r>
          </a:p>
          <a:p>
            <a:r>
              <a:rPr lang="pl-PL" dirty="0"/>
              <a:t>Art.  87.  [Źródła prawa powszechnie obowiązującego]</a:t>
            </a:r>
          </a:p>
          <a:p>
            <a:r>
              <a:rPr lang="pl-PL" dirty="0"/>
              <a:t>1. Źródłami powszechnie obowiązującego prawa Rzeczypospolitej Polskiej są: Konstytucja, ustawy, ratyfikowane umowy międzynarodowe oraz rozporządzenia.</a:t>
            </a:r>
          </a:p>
          <a:p>
            <a:endParaRPr lang="pl-PL" dirty="0"/>
          </a:p>
          <a:p>
            <a:r>
              <a:rPr lang="pl-PL" dirty="0"/>
              <a:t>Art.  92.  [Upoważnienie do wydawania rozporządzeń]</a:t>
            </a:r>
          </a:p>
          <a:p>
            <a:pPr algn="just"/>
            <a:r>
              <a:rPr lang="pl-PL" dirty="0"/>
              <a:t>1. Rozporządzenia są wydawane przez organy wskazane w Konstytucji, na podstawie szczegółowego upoważnienia zawartego w ustawie i w celu jej wykonania. Upoważnienie powinno określać organ właściwy do wydania rozporządzenia i zakres spraw przekazanych do uregulowania oraz wytyczne dotyczące treści aktu.[…]</a:t>
            </a:r>
          </a:p>
          <a:p>
            <a:r>
              <a:rPr lang="pl-PL" dirty="0"/>
              <a:t>Wyrok TK z 18 lutego 2014 r., sygn. U 2/12 </a:t>
            </a:r>
            <a:endParaRPr lang="en-US" dirty="0"/>
          </a:p>
        </p:txBody>
      </p:sp>
    </p:spTree>
    <p:extLst>
      <p:ext uri="{BB962C8B-B14F-4D97-AF65-F5344CB8AC3E}">
        <p14:creationId xmlns:p14="http://schemas.microsoft.com/office/powerpoint/2010/main" val="26369469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971FD4E-2F86-06CA-6C43-AFC2D237C9B3}"/>
              </a:ext>
            </a:extLst>
          </p:cNvPr>
          <p:cNvSpPr>
            <a:spLocks noGrp="1"/>
          </p:cNvSpPr>
          <p:nvPr>
            <p:ph type="title"/>
          </p:nvPr>
        </p:nvSpPr>
        <p:spPr/>
        <p:txBody>
          <a:bodyPr>
            <a:normAutofit fontScale="90000"/>
          </a:bodyPr>
          <a:lstStyle/>
          <a:p>
            <a:r>
              <a:rPr lang="pl-PL" dirty="0"/>
              <a:t>„Błędy” – ale nie wynikające ze złej polityki rachunkowości</a:t>
            </a:r>
            <a:endParaRPr lang="en-US" dirty="0"/>
          </a:p>
        </p:txBody>
      </p:sp>
      <p:sp>
        <p:nvSpPr>
          <p:cNvPr id="3" name="Symbol zastępczy zawartości 2">
            <a:extLst>
              <a:ext uri="{FF2B5EF4-FFF2-40B4-BE49-F238E27FC236}">
                <a16:creationId xmlns:a16="http://schemas.microsoft.com/office/drawing/2014/main" id="{BFE6EB83-5E75-C897-CAE4-8F28BB87E4D9}"/>
              </a:ext>
            </a:extLst>
          </p:cNvPr>
          <p:cNvSpPr>
            <a:spLocks noGrp="1"/>
          </p:cNvSpPr>
          <p:nvPr>
            <p:ph idx="1"/>
          </p:nvPr>
        </p:nvSpPr>
        <p:spPr>
          <a:xfrm>
            <a:off x="1024128" y="2286000"/>
            <a:ext cx="10594715" cy="4023360"/>
          </a:xfrm>
        </p:spPr>
        <p:txBody>
          <a:bodyPr/>
          <a:lstStyle/>
          <a:p>
            <a:r>
              <a:rPr lang="pl-PL" dirty="0"/>
              <a:t>Fundusz ogólnego ryzyka bankowego 	800 000,00 	800 000,00</a:t>
            </a:r>
          </a:p>
          <a:p>
            <a:endParaRPr lang="pl-PL" dirty="0"/>
          </a:p>
          <a:p>
            <a:pPr algn="ctr"/>
            <a:r>
              <a:rPr lang="pl-PL" b="1" dirty="0"/>
              <a:t>??????Dlaczego nie mamy w zwyczaju tworzenia funduszu ogólnego ryzyka bankowego?????</a:t>
            </a:r>
          </a:p>
          <a:p>
            <a:pPr algn="ctr"/>
            <a:r>
              <a:rPr lang="pl-PL" b="1" dirty="0"/>
              <a:t>Dlaczego tego nie robimy???????</a:t>
            </a:r>
            <a:endParaRPr lang="en-US" b="1" dirty="0"/>
          </a:p>
        </p:txBody>
      </p:sp>
    </p:spTree>
    <p:extLst>
      <p:ext uri="{BB962C8B-B14F-4D97-AF65-F5344CB8AC3E}">
        <p14:creationId xmlns:p14="http://schemas.microsoft.com/office/powerpoint/2010/main" val="40568718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824E5DD-AE6D-9CE1-5BC0-942F4A91F5F7}"/>
              </a:ext>
            </a:extLst>
          </p:cNvPr>
          <p:cNvSpPr>
            <a:spLocks noGrp="1"/>
          </p:cNvSpPr>
          <p:nvPr>
            <p:ph type="title"/>
          </p:nvPr>
        </p:nvSpPr>
        <p:spPr/>
        <p:txBody>
          <a:bodyPr/>
          <a:lstStyle/>
          <a:p>
            <a:r>
              <a:rPr lang="pl-PL" dirty="0"/>
              <a:t>Rezerwa na ryzyko ogólne</a:t>
            </a:r>
            <a:endParaRPr lang="en-US" dirty="0"/>
          </a:p>
        </p:txBody>
      </p:sp>
      <p:sp>
        <p:nvSpPr>
          <p:cNvPr id="3" name="Symbol zastępczy zawartości 2">
            <a:extLst>
              <a:ext uri="{FF2B5EF4-FFF2-40B4-BE49-F238E27FC236}">
                <a16:creationId xmlns:a16="http://schemas.microsoft.com/office/drawing/2014/main" id="{DF411C8B-4469-090C-3BAF-8A9297863370}"/>
              </a:ext>
            </a:extLst>
          </p:cNvPr>
          <p:cNvSpPr>
            <a:spLocks noGrp="1"/>
          </p:cNvSpPr>
          <p:nvPr>
            <p:ph idx="1"/>
          </p:nvPr>
        </p:nvSpPr>
        <p:spPr/>
        <p:txBody>
          <a:bodyPr>
            <a:normAutofit fontScale="92500" lnSpcReduction="20000"/>
          </a:bodyPr>
          <a:lstStyle/>
          <a:p>
            <a:pPr algn="just"/>
            <a:r>
              <a:rPr lang="pl-PL" dirty="0"/>
              <a:t>Art.  130.  Banki mogą tworzyć w ciężar kosztów rezerwę na ryzyko ogólne, służącą pokryciu niezidentyfikowanego ryzyka związanego z prowadzeniem działalności bankowej. Banki tworzą i rozwiązują tę rezerwę na podstawie oceny tego ryzyka, uwzględniającej w szczególności wielkość należności oraz udzielonych zobowiązań pozabilansowych.</a:t>
            </a:r>
          </a:p>
          <a:p>
            <a:pPr algn="just"/>
            <a:r>
              <a:rPr lang="pl-PL" dirty="0"/>
              <a:t>2. Wielkość rocznego odpisu na rezerwę na ryzyko ogólne, o której mowa w ust. 1, wynosi:</a:t>
            </a:r>
          </a:p>
          <a:p>
            <a:pPr algn="just"/>
            <a:r>
              <a:rPr lang="pl-PL" dirty="0"/>
              <a:t>1) co najwyżej 1,5% niespłaconej kwoty kredytów i pożyczek pieniężnych pomniejszonej o kwotę kredytów i pożyczek pieniężnych, zaklasyfikowanych zgodnie z odrębnymi przepisami do kategorii straconych według stanu na koniec poprzedniego roku obrotowego;</a:t>
            </a:r>
          </a:p>
          <a:p>
            <a:pPr algn="just"/>
            <a:r>
              <a:rPr lang="pl-PL" dirty="0"/>
              <a:t>2) nie więcej niż kwota odpisu dokonanego w bieżącym roku obrotowym z zysku za rok poprzedni na fundusz ogólnego ryzyka, o którym mowa w art. 26 ust. 1 lit. f rozporządzenia nr 575/2013.</a:t>
            </a:r>
          </a:p>
          <a:p>
            <a:pPr algn="just"/>
            <a:r>
              <a:rPr lang="pl-PL" dirty="0"/>
              <a:t>3. Odpis, o którym mowa w ust. 2, może być dokonywany nie częściej niż raz w miesiącu w równych kwotach. Do czasu dokonania odpisu na fundusz ogólnego ryzyka w bieżącym roku obrotowym podstawą wyznaczania kwot mogą być przewidywania lub propozycje tego odpisu zawarte w planie finansowym.</a:t>
            </a:r>
          </a:p>
          <a:p>
            <a:pPr algn="just"/>
            <a:r>
              <a:rPr lang="pl-PL" dirty="0"/>
              <a:t>4. Bank rozwiązuje rezerwę na ryzyko ogólne, jeżeli w ocenie banku ustały okoliczności uzasadniające dalsze jej utrzymywanie.</a:t>
            </a:r>
            <a:endParaRPr lang="en-US" dirty="0"/>
          </a:p>
        </p:txBody>
      </p:sp>
    </p:spTree>
    <p:extLst>
      <p:ext uri="{BB962C8B-B14F-4D97-AF65-F5344CB8AC3E}">
        <p14:creationId xmlns:p14="http://schemas.microsoft.com/office/powerpoint/2010/main" val="35424527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BABAEF5-AFA9-803D-E950-D40785C1A78C}"/>
              </a:ext>
            </a:extLst>
          </p:cNvPr>
          <p:cNvSpPr>
            <a:spLocks noGrp="1"/>
          </p:cNvSpPr>
          <p:nvPr>
            <p:ph type="title"/>
          </p:nvPr>
        </p:nvSpPr>
        <p:spPr/>
        <p:txBody>
          <a:bodyPr/>
          <a:lstStyle/>
          <a:p>
            <a:r>
              <a:rPr lang="pl-PL" dirty="0"/>
              <a:t>Rezerwa na ryzyko ogólne a KUP</a:t>
            </a:r>
            <a:endParaRPr lang="en-US" dirty="0"/>
          </a:p>
        </p:txBody>
      </p:sp>
      <p:sp>
        <p:nvSpPr>
          <p:cNvPr id="3" name="Symbol zastępczy zawartości 2">
            <a:extLst>
              <a:ext uri="{FF2B5EF4-FFF2-40B4-BE49-F238E27FC236}">
                <a16:creationId xmlns:a16="http://schemas.microsoft.com/office/drawing/2014/main" id="{07B926D1-685D-2480-4757-BC49E2F0BB54}"/>
              </a:ext>
            </a:extLst>
          </p:cNvPr>
          <p:cNvSpPr>
            <a:spLocks noGrp="1"/>
          </p:cNvSpPr>
          <p:nvPr>
            <p:ph idx="1"/>
          </p:nvPr>
        </p:nvSpPr>
        <p:spPr/>
        <p:txBody>
          <a:bodyPr/>
          <a:lstStyle/>
          <a:p>
            <a:r>
              <a:rPr lang="pl-PL" dirty="0"/>
              <a:t>Art. 15 ust. 1h ustawy o CIT W bankach kosztem uzyskania przychodów są także:</a:t>
            </a:r>
          </a:p>
          <a:p>
            <a:r>
              <a:rPr lang="pl-PL" dirty="0"/>
              <a:t>1) </a:t>
            </a:r>
            <a:r>
              <a:rPr lang="pl-PL" b="1" dirty="0"/>
              <a:t>rezerwa na ryzyko ogólne </a:t>
            </a:r>
            <a:r>
              <a:rPr lang="pl-PL" dirty="0"/>
              <a:t>tworzona w roku podatkowym zgodnie </a:t>
            </a:r>
            <a:r>
              <a:rPr lang="pl-PL" b="1" dirty="0"/>
              <a:t>z art. 130 </a:t>
            </a:r>
            <a:r>
              <a:rPr lang="pl-PL" dirty="0"/>
              <a:t>ustawy z dnia 29 sierpnia 1997 r. - Prawo bankowe;</a:t>
            </a:r>
            <a:endParaRPr lang="en-US" dirty="0"/>
          </a:p>
        </p:txBody>
      </p:sp>
    </p:spTree>
    <p:extLst>
      <p:ext uri="{BB962C8B-B14F-4D97-AF65-F5344CB8AC3E}">
        <p14:creationId xmlns:p14="http://schemas.microsoft.com/office/powerpoint/2010/main" val="3104839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3CB22B3-4C02-F270-579F-45B3D7894ABB}"/>
              </a:ext>
            </a:extLst>
          </p:cNvPr>
          <p:cNvSpPr>
            <a:spLocks noGrp="1"/>
          </p:cNvSpPr>
          <p:nvPr>
            <p:ph type="title"/>
          </p:nvPr>
        </p:nvSpPr>
        <p:spPr/>
        <p:txBody>
          <a:bodyPr>
            <a:normAutofit fontScale="90000"/>
          </a:bodyPr>
          <a:lstStyle/>
          <a:p>
            <a:r>
              <a:rPr lang="pl-PL" b="1" dirty="0"/>
              <a:t>Odpowiedzialność kierownika jednostki</a:t>
            </a:r>
            <a:endParaRPr lang="en-US" b="1" dirty="0"/>
          </a:p>
        </p:txBody>
      </p:sp>
      <p:sp>
        <p:nvSpPr>
          <p:cNvPr id="3" name="Symbol zastępczy zawartości 2">
            <a:extLst>
              <a:ext uri="{FF2B5EF4-FFF2-40B4-BE49-F238E27FC236}">
                <a16:creationId xmlns:a16="http://schemas.microsoft.com/office/drawing/2014/main" id="{55B7BF03-B5CD-37E6-C563-EEDD3C54DF68}"/>
              </a:ext>
            </a:extLst>
          </p:cNvPr>
          <p:cNvSpPr>
            <a:spLocks noGrp="1"/>
          </p:cNvSpPr>
          <p:nvPr>
            <p:ph idx="1"/>
          </p:nvPr>
        </p:nvSpPr>
        <p:spPr/>
        <p:txBody>
          <a:bodyPr>
            <a:normAutofit/>
          </a:bodyPr>
          <a:lstStyle/>
          <a:p>
            <a:r>
              <a:rPr lang="pl-PL" b="1" dirty="0"/>
              <a:t>Art. 77 </a:t>
            </a:r>
            <a:r>
              <a:rPr lang="pl-PL" b="1" dirty="0" err="1"/>
              <a:t>uor</a:t>
            </a:r>
            <a:r>
              <a:rPr lang="pl-PL" b="1" dirty="0"/>
              <a:t> </a:t>
            </a:r>
            <a:r>
              <a:rPr lang="pl-PL" dirty="0"/>
              <a:t>– grzywna lub kara pozbawienia wolności do lat 2</a:t>
            </a:r>
          </a:p>
          <a:p>
            <a:r>
              <a:rPr lang="pl-PL" dirty="0"/>
              <a:t>Przestępstwo stypizowane w art. 77 </a:t>
            </a:r>
            <a:r>
              <a:rPr lang="pl-PL" dirty="0" err="1"/>
              <a:t>uor</a:t>
            </a:r>
            <a:r>
              <a:rPr lang="pl-PL" dirty="0"/>
              <a:t> jest występkiem.</a:t>
            </a:r>
          </a:p>
          <a:p>
            <a:pPr algn="just"/>
            <a:r>
              <a:rPr lang="pl-PL" dirty="0"/>
              <a:t>Minimalna grzywna może wynieść 100 zł (10 stawek po 10 zł), a maksymalna 720 000 zł (360 stawek po 2000 zł) – por. art. 33 par. 3 Kk.</a:t>
            </a:r>
          </a:p>
          <a:p>
            <a:pPr algn="just"/>
            <a:endParaRPr lang="pl-PL" dirty="0"/>
          </a:p>
          <a:p>
            <a:r>
              <a:rPr lang="pl-PL" i="1" dirty="0"/>
              <a:t>Wyrok Sądu Apelacyjnego w Katowicach z dnia 27 stycznia 2017 r., sygn. akt II </a:t>
            </a:r>
            <a:r>
              <a:rPr lang="pl-PL" i="1" dirty="0" err="1"/>
              <a:t>AKa</a:t>
            </a:r>
            <a:r>
              <a:rPr lang="pl-PL" i="1" dirty="0"/>
              <a:t> 419/16</a:t>
            </a:r>
          </a:p>
          <a:p>
            <a:r>
              <a:rPr lang="pl-PL" i="1" dirty="0"/>
              <a:t>Podstawa orzeczenia grzywny w oparciu o art. 77 ust. 2 ustawy o rachunkowości. </a:t>
            </a:r>
          </a:p>
          <a:p>
            <a:r>
              <a:rPr lang="pl-PL" b="1" i="1" dirty="0"/>
              <a:t>TEZA</a:t>
            </a:r>
          </a:p>
          <a:p>
            <a:pPr algn="just"/>
            <a:r>
              <a:rPr lang="pl-PL" i="1" dirty="0"/>
              <a:t>Wymierzając karę grzywny za przestępstwo z art. 77 ust. 2 ustawy o rachunkowości wskazane jest powołanie obok tego przepisu także art. 33 § 1 i 3 k.k., bowiem przepisy tej ustawy nie zawierają własnych granic i zasad wymiaru kary grzywny, wobec czego z mocy art. 116 k.k. stosuje się regulacje z kodeksu karnego.</a:t>
            </a:r>
          </a:p>
          <a:p>
            <a:pPr algn="just"/>
            <a:endParaRPr lang="pl-PL" dirty="0"/>
          </a:p>
          <a:p>
            <a:pPr algn="just"/>
            <a:endParaRPr lang="pl-PL" dirty="0"/>
          </a:p>
          <a:p>
            <a:pPr algn="just"/>
            <a:endParaRPr lang="pl-PL" dirty="0"/>
          </a:p>
          <a:p>
            <a:pPr algn="just"/>
            <a:endParaRPr lang="en-US" dirty="0"/>
          </a:p>
        </p:txBody>
      </p:sp>
    </p:spTree>
    <p:extLst>
      <p:ext uri="{BB962C8B-B14F-4D97-AF65-F5344CB8AC3E}">
        <p14:creationId xmlns:p14="http://schemas.microsoft.com/office/powerpoint/2010/main" val="8982937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37D61BA-5D30-8A33-F2EE-75A8F885FCC8}"/>
              </a:ext>
            </a:extLst>
          </p:cNvPr>
          <p:cNvSpPr>
            <a:spLocks noGrp="1"/>
          </p:cNvSpPr>
          <p:nvPr>
            <p:ph type="title"/>
          </p:nvPr>
        </p:nvSpPr>
        <p:spPr/>
        <p:txBody>
          <a:bodyPr/>
          <a:lstStyle/>
          <a:p>
            <a:r>
              <a:rPr lang="pl-PL" dirty="0"/>
              <a:t>Błędy w informacji dodatkowej</a:t>
            </a:r>
            <a:endParaRPr lang="en-US" dirty="0"/>
          </a:p>
        </p:txBody>
      </p:sp>
      <p:sp>
        <p:nvSpPr>
          <p:cNvPr id="3" name="Symbol zastępczy zawartości 2">
            <a:extLst>
              <a:ext uri="{FF2B5EF4-FFF2-40B4-BE49-F238E27FC236}">
                <a16:creationId xmlns:a16="http://schemas.microsoft.com/office/drawing/2014/main" id="{0CA88908-9CF2-B599-4969-C24C085D934C}"/>
              </a:ext>
            </a:extLst>
          </p:cNvPr>
          <p:cNvSpPr>
            <a:spLocks noGrp="1"/>
          </p:cNvSpPr>
          <p:nvPr>
            <p:ph idx="1"/>
          </p:nvPr>
        </p:nvSpPr>
        <p:spPr/>
        <p:txBody>
          <a:bodyPr>
            <a:normAutofit fontScale="92500" lnSpcReduction="10000"/>
          </a:bodyPr>
          <a:lstStyle/>
          <a:p>
            <a:pPr algn="just"/>
            <a:r>
              <a:rPr lang="pl-PL" dirty="0"/>
              <a:t>Błędne dane dotyczące okresu porównawczego - BO nie zawsze jest równe BZ z poprzedniego sprawozdania finansowego,</a:t>
            </a:r>
          </a:p>
          <a:p>
            <a:pPr algn="just"/>
            <a:r>
              <a:rPr lang="pl-PL" dirty="0"/>
              <a:t>Pochowane wiersze w formacie pdf,</a:t>
            </a:r>
          </a:p>
          <a:p>
            <a:pPr algn="just"/>
            <a:r>
              <a:rPr lang="pl-PL" dirty="0"/>
              <a:t>Pkt 6. Informacje o kredytach i pożyczkach oraz innych należnościach banku, a także o instrumentach zabezpieczających przed ryzykiem kredytowym, wycenianych w wartości godziwej przez wynik finansowy: - </a:t>
            </a:r>
            <a:r>
              <a:rPr lang="pl-PL" b="1" dirty="0"/>
              <a:t>banki spółdzielcze nie stosują rachunkowości zabezpieczeń,</a:t>
            </a:r>
          </a:p>
          <a:p>
            <a:pPr algn="just"/>
            <a:r>
              <a:rPr lang="pl-PL" dirty="0"/>
              <a:t>Wycena akcji w banku zrzeszającym - </a:t>
            </a:r>
            <a:r>
              <a:rPr lang="pl-PL" i="1" dirty="0"/>
              <a:t>Na dzień bilansowy akcje w Banku Zrzeszającym oraz udziały w SSOZ i certyfikaty inwestycyjne zostały wycenione według ceny nabycia zgodnie z par. 36 ust. 3 rozporządzenia Ministra Finansów z dnia 1 października 2010 roku w sprawie szczególnych zasad rachunkowości banków,</a:t>
            </a:r>
          </a:p>
          <a:p>
            <a:pPr algn="just"/>
            <a:r>
              <a:rPr lang="pl-PL" dirty="0"/>
              <a:t>Informacja na temat rezerw celowych i odpisów aktualizujących,</a:t>
            </a:r>
          </a:p>
          <a:p>
            <a:pPr algn="just"/>
            <a:r>
              <a:rPr lang="pl-PL" dirty="0"/>
              <a:t>Pkt 38.7. Informacje o udzielonych zobowiązaniach finansowych, w tym o udzielonych zobowiązaniach nieodwołalnych – wypisywane są w tym punkcie różne informacje nie zawsze zgodne z danymi w księgach rachunkowych</a:t>
            </a:r>
            <a:endParaRPr lang="en-US" dirty="0"/>
          </a:p>
        </p:txBody>
      </p:sp>
    </p:spTree>
    <p:extLst>
      <p:ext uri="{BB962C8B-B14F-4D97-AF65-F5344CB8AC3E}">
        <p14:creationId xmlns:p14="http://schemas.microsoft.com/office/powerpoint/2010/main" val="206435832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C4A02FD-38E6-10B4-2A6D-45D094F7D1BC}"/>
              </a:ext>
            </a:extLst>
          </p:cNvPr>
          <p:cNvSpPr>
            <a:spLocks noGrp="1"/>
          </p:cNvSpPr>
          <p:nvPr>
            <p:ph type="title"/>
          </p:nvPr>
        </p:nvSpPr>
        <p:spPr/>
        <p:txBody>
          <a:bodyPr/>
          <a:lstStyle/>
          <a:p>
            <a:r>
              <a:rPr lang="pl-PL" dirty="0"/>
              <a:t>„Błędy” w informacji dodatkowej</a:t>
            </a:r>
            <a:endParaRPr lang="en-US" dirty="0"/>
          </a:p>
        </p:txBody>
      </p:sp>
      <p:sp>
        <p:nvSpPr>
          <p:cNvPr id="3" name="Symbol zastępczy zawartości 2">
            <a:extLst>
              <a:ext uri="{FF2B5EF4-FFF2-40B4-BE49-F238E27FC236}">
                <a16:creationId xmlns:a16="http://schemas.microsoft.com/office/drawing/2014/main" id="{8BEEF486-BF45-0D52-DFCF-072424386B6E}"/>
              </a:ext>
            </a:extLst>
          </p:cNvPr>
          <p:cNvSpPr>
            <a:spLocks noGrp="1"/>
          </p:cNvSpPr>
          <p:nvPr>
            <p:ph idx="1"/>
          </p:nvPr>
        </p:nvSpPr>
        <p:spPr/>
        <p:txBody>
          <a:bodyPr/>
          <a:lstStyle/>
          <a:p>
            <a:pPr algn="just"/>
            <a:r>
              <a:rPr lang="pl-PL" dirty="0"/>
              <a:t>Pkt</a:t>
            </a:r>
            <a:r>
              <a:rPr lang="pl-PL" i="1" dirty="0"/>
              <a:t> </a:t>
            </a:r>
            <a:r>
              <a:rPr lang="pl-PL" dirty="0"/>
              <a:t>47.2 Na temat obciążenia ryzykiem kredytowym, w tym sumy wartości ekspozycji kredytowych będących aktywami lub zobowiązaniami pozabilansowymi, pomniejszone o wartość utworzonych rezerw celowych i odpisów aktualizujących bez uwzględnienia zabezpieczeń prawnych, która jest podstawą kalkulacji wymogu kapitałowego, o którym mowa w art. 128 ustawy – Prawo bankowe: - </a:t>
            </a:r>
            <a:r>
              <a:rPr lang="pl-PL" b="1" dirty="0"/>
              <a:t>informacje zawarte w tym punkcie nie zgadzają się z informacjami zawartymi w pkt 1. Informacja o spełnieniu przez Bank wymogów, o których mowa w art. 128 ustawy – Prawo bankowe.</a:t>
            </a:r>
            <a:endParaRPr lang="en-US" b="1" dirty="0"/>
          </a:p>
        </p:txBody>
      </p:sp>
    </p:spTree>
    <p:extLst>
      <p:ext uri="{BB962C8B-B14F-4D97-AF65-F5344CB8AC3E}">
        <p14:creationId xmlns:p14="http://schemas.microsoft.com/office/powerpoint/2010/main" val="42007488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1AA81E5-DF03-EC9D-22F7-99DBAF6AC869}"/>
              </a:ext>
            </a:extLst>
          </p:cNvPr>
          <p:cNvSpPr>
            <a:spLocks noGrp="1"/>
          </p:cNvSpPr>
          <p:nvPr>
            <p:ph type="title"/>
          </p:nvPr>
        </p:nvSpPr>
        <p:spPr/>
        <p:txBody>
          <a:bodyPr/>
          <a:lstStyle/>
          <a:p>
            <a:r>
              <a:rPr lang="pl-PL" dirty="0"/>
              <a:t>„Błędy” w informacji dodatkowej</a:t>
            </a:r>
            <a:endParaRPr lang="en-US" dirty="0"/>
          </a:p>
        </p:txBody>
      </p:sp>
      <p:sp>
        <p:nvSpPr>
          <p:cNvPr id="3" name="Symbol zastępczy zawartości 2">
            <a:extLst>
              <a:ext uri="{FF2B5EF4-FFF2-40B4-BE49-F238E27FC236}">
                <a16:creationId xmlns:a16="http://schemas.microsoft.com/office/drawing/2014/main" id="{43091623-BF38-37C7-422A-1A0AB60FBAA9}"/>
              </a:ext>
            </a:extLst>
          </p:cNvPr>
          <p:cNvSpPr>
            <a:spLocks noGrp="1"/>
          </p:cNvSpPr>
          <p:nvPr>
            <p:ph idx="1"/>
          </p:nvPr>
        </p:nvSpPr>
        <p:spPr/>
        <p:txBody>
          <a:bodyPr>
            <a:normAutofit/>
          </a:bodyPr>
          <a:lstStyle/>
          <a:p>
            <a:r>
              <a:rPr lang="pl-PL" sz="3200" b="1" i="0" dirty="0">
                <a:solidFill>
                  <a:srgbClr val="000000"/>
                </a:solidFill>
                <a:effectLst/>
              </a:rPr>
              <a:t>Pkt 48. Analiza wiekowa przeterminowanych na dzień bilansowy wszystkich rodzajów aktywów finansowych w podziale na aktywa finansowe, w przypadku, w którym nastąpiła utrata wartości, i pozostałe aktywa:</a:t>
            </a:r>
            <a:r>
              <a:rPr lang="pl-PL" sz="3200" dirty="0"/>
              <a:t> - te informacje muszą się zgadzać z danymi z bilansu…</a:t>
            </a:r>
            <a:br>
              <a:rPr lang="pl-PL" sz="3200" dirty="0"/>
            </a:br>
            <a:endParaRPr lang="en-US" sz="3200" dirty="0"/>
          </a:p>
        </p:txBody>
      </p:sp>
    </p:spTree>
    <p:extLst>
      <p:ext uri="{BB962C8B-B14F-4D97-AF65-F5344CB8AC3E}">
        <p14:creationId xmlns:p14="http://schemas.microsoft.com/office/powerpoint/2010/main" val="21957314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F2B43B-2585-8A3D-6D10-42A84873D4A0}"/>
              </a:ext>
            </a:extLst>
          </p:cNvPr>
          <p:cNvSpPr>
            <a:spLocks noGrp="1"/>
          </p:cNvSpPr>
          <p:nvPr>
            <p:ph type="title"/>
          </p:nvPr>
        </p:nvSpPr>
        <p:spPr/>
        <p:txBody>
          <a:bodyPr>
            <a:normAutofit/>
          </a:bodyPr>
          <a:lstStyle/>
          <a:p>
            <a:r>
              <a:rPr lang="pl-PL" dirty="0"/>
              <a:t>„Błędy” w sprawozdaniu z działalności</a:t>
            </a:r>
            <a:endParaRPr lang="en-US" dirty="0"/>
          </a:p>
        </p:txBody>
      </p:sp>
      <p:sp>
        <p:nvSpPr>
          <p:cNvPr id="3" name="Symbol zastępczy zawartości 2">
            <a:extLst>
              <a:ext uri="{FF2B5EF4-FFF2-40B4-BE49-F238E27FC236}">
                <a16:creationId xmlns:a16="http://schemas.microsoft.com/office/drawing/2014/main" id="{6D235641-5402-102B-2FCB-B954583EFE63}"/>
              </a:ext>
            </a:extLst>
          </p:cNvPr>
          <p:cNvSpPr>
            <a:spLocks noGrp="1"/>
          </p:cNvSpPr>
          <p:nvPr>
            <p:ph idx="1"/>
          </p:nvPr>
        </p:nvSpPr>
        <p:spPr>
          <a:xfrm>
            <a:off x="526774" y="2103120"/>
            <a:ext cx="10598426" cy="3931920"/>
          </a:xfrm>
        </p:spPr>
        <p:txBody>
          <a:bodyPr>
            <a:normAutofit/>
          </a:bodyPr>
          <a:lstStyle/>
          <a:p>
            <a:r>
              <a:rPr lang="pl-PL" b="1" dirty="0"/>
              <a:t>Brak informacji, o której mowa w art. 111a Prawa bankowego</a:t>
            </a:r>
          </a:p>
          <a:p>
            <a:endParaRPr lang="pl-PL" b="1" dirty="0"/>
          </a:p>
          <a:p>
            <a:pPr algn="just"/>
            <a:r>
              <a:rPr lang="pl-PL" dirty="0"/>
              <a:t>1. Bank podaje w sprawozdaniu z działalności jednostki, o którym mowa w ustawie z dnia 29 września 1994 r. o rachunkowości, dodatkowo:</a:t>
            </a:r>
          </a:p>
          <a:p>
            <a:pPr lvl="1" algn="just"/>
            <a:r>
              <a:rPr lang="pl-PL" sz="2000" dirty="0"/>
              <a:t>1) informacje o jego działalności w podziale na poszczególne państwa członkowskie i państwa trzecie, w których posiada podmioty zależne, na zasadzie skonsolidowanej za dany rok obrotowy;</a:t>
            </a:r>
          </a:p>
          <a:p>
            <a:pPr lvl="1" algn="just"/>
            <a:r>
              <a:rPr lang="pl-PL" sz="2000" dirty="0"/>
              <a:t>2) informację o stopie zwrotu z aktywów obliczonej jako iloraz zysku netto i sumy bilansowej;</a:t>
            </a:r>
          </a:p>
          <a:p>
            <a:pPr lvl="1" algn="just"/>
            <a:r>
              <a:rPr lang="pl-PL" sz="2000" dirty="0"/>
              <a:t>3) informację o zawarciu umowy, o której mowa w art. 141t ust. 1, stronach umowy, jej przedmiocie oraz kosztach, o ile działa w jednym z holdingów, o których mowa w art. 141f ust. 1 pkt 1, albo o braku takiej umowy.</a:t>
            </a:r>
            <a:endParaRPr lang="en-US" sz="2000" dirty="0"/>
          </a:p>
        </p:txBody>
      </p:sp>
    </p:spTree>
    <p:extLst>
      <p:ext uri="{BB962C8B-B14F-4D97-AF65-F5344CB8AC3E}">
        <p14:creationId xmlns:p14="http://schemas.microsoft.com/office/powerpoint/2010/main" val="6281211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A0E7EFC-340F-A7A1-186C-36838A09BCA6}"/>
              </a:ext>
            </a:extLst>
          </p:cNvPr>
          <p:cNvSpPr>
            <a:spLocks noGrp="1"/>
          </p:cNvSpPr>
          <p:nvPr>
            <p:ph type="title"/>
          </p:nvPr>
        </p:nvSpPr>
        <p:spPr/>
        <p:txBody>
          <a:bodyPr>
            <a:normAutofit/>
          </a:bodyPr>
          <a:lstStyle/>
          <a:p>
            <a:r>
              <a:rPr lang="pl-PL" dirty="0"/>
              <a:t>„Błędy” w sprawozdaniu z działalności</a:t>
            </a:r>
            <a:endParaRPr lang="en-US" dirty="0"/>
          </a:p>
        </p:txBody>
      </p:sp>
      <p:sp>
        <p:nvSpPr>
          <p:cNvPr id="3" name="Symbol zastępczy zawartości 2">
            <a:extLst>
              <a:ext uri="{FF2B5EF4-FFF2-40B4-BE49-F238E27FC236}">
                <a16:creationId xmlns:a16="http://schemas.microsoft.com/office/drawing/2014/main" id="{D300ED79-571C-DB40-093C-6BC010C2D4EB}"/>
              </a:ext>
            </a:extLst>
          </p:cNvPr>
          <p:cNvSpPr>
            <a:spLocks noGrp="1"/>
          </p:cNvSpPr>
          <p:nvPr>
            <p:ph idx="1"/>
          </p:nvPr>
        </p:nvSpPr>
        <p:spPr/>
        <p:txBody>
          <a:bodyPr>
            <a:normAutofit/>
          </a:bodyPr>
          <a:lstStyle/>
          <a:p>
            <a:r>
              <a:rPr lang="pl-PL" dirty="0"/>
              <a:t>2. Informacje, o których mowa w ust. 1 pkt 1, zawierają:</a:t>
            </a:r>
          </a:p>
          <a:p>
            <a:pPr lvl="1"/>
            <a:r>
              <a:rPr lang="pl-PL" dirty="0"/>
              <a:t>1) nazwę, charakter i lokalizację geograficzną działalności;</a:t>
            </a:r>
          </a:p>
          <a:p>
            <a:pPr lvl="1"/>
            <a:r>
              <a:rPr lang="pl-PL" dirty="0"/>
              <a:t>2) obrót w danym roku wykazywany w sprawozdaniu finansowym;</a:t>
            </a:r>
          </a:p>
          <a:p>
            <a:pPr lvl="1"/>
            <a:r>
              <a:rPr lang="pl-PL" dirty="0"/>
              <a:t>3) liczbę pracowników w przeliczeniu na pełne etaty;</a:t>
            </a:r>
          </a:p>
          <a:p>
            <a:pPr lvl="1"/>
            <a:r>
              <a:rPr lang="pl-PL" dirty="0"/>
              <a:t>4) zysk lub stratę przed opodatkowaniem;</a:t>
            </a:r>
          </a:p>
          <a:p>
            <a:pPr lvl="1"/>
            <a:r>
              <a:rPr lang="pl-PL" dirty="0"/>
              <a:t>5) podatek dochodowy;</a:t>
            </a:r>
          </a:p>
          <a:p>
            <a:pPr lvl="1"/>
            <a:r>
              <a:rPr lang="pl-PL" dirty="0"/>
              <a:t>6) otrzymane finansowe wsparcie pochodzące ze środków publicznych, w szczególności na podstawie ustawy z dnia 12 lutego 2009 r. o udzielaniu przez Skarb Państwa wsparcia instytucjom finansowym (Dz. U. z 2016 r. poz. 1436 oraz z 2021 r. poz. 1598).</a:t>
            </a:r>
          </a:p>
          <a:p>
            <a:r>
              <a:rPr lang="pl-PL" b="1" dirty="0"/>
              <a:t>3. Informacje, o których mowa w ust. 2, podlegają badaniu przez biegłego rewidenta.</a:t>
            </a:r>
            <a:endParaRPr lang="en-US" b="1" dirty="0"/>
          </a:p>
        </p:txBody>
      </p:sp>
    </p:spTree>
    <p:extLst>
      <p:ext uri="{BB962C8B-B14F-4D97-AF65-F5344CB8AC3E}">
        <p14:creationId xmlns:p14="http://schemas.microsoft.com/office/powerpoint/2010/main" val="38424584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00192D8-40A9-BF77-5558-26BDABD3B534}"/>
              </a:ext>
            </a:extLst>
          </p:cNvPr>
          <p:cNvSpPr>
            <a:spLocks noGrp="1"/>
          </p:cNvSpPr>
          <p:nvPr>
            <p:ph type="title"/>
          </p:nvPr>
        </p:nvSpPr>
        <p:spPr/>
        <p:txBody>
          <a:bodyPr>
            <a:normAutofit/>
          </a:bodyPr>
          <a:lstStyle/>
          <a:p>
            <a:r>
              <a:rPr lang="pl-PL" dirty="0"/>
              <a:t>„Błędy” w sprawozdaniu z działalności</a:t>
            </a:r>
            <a:endParaRPr lang="en-US" dirty="0"/>
          </a:p>
        </p:txBody>
      </p:sp>
      <p:sp>
        <p:nvSpPr>
          <p:cNvPr id="3" name="Symbol zastępczy zawartości 2">
            <a:extLst>
              <a:ext uri="{FF2B5EF4-FFF2-40B4-BE49-F238E27FC236}">
                <a16:creationId xmlns:a16="http://schemas.microsoft.com/office/drawing/2014/main" id="{36C2665A-7EC4-9C6D-861A-51EACFE46897}"/>
              </a:ext>
            </a:extLst>
          </p:cNvPr>
          <p:cNvSpPr>
            <a:spLocks noGrp="1"/>
          </p:cNvSpPr>
          <p:nvPr>
            <p:ph idx="1"/>
          </p:nvPr>
        </p:nvSpPr>
        <p:spPr/>
        <p:txBody>
          <a:bodyPr/>
          <a:lstStyle/>
          <a:p>
            <a:r>
              <a:rPr lang="pl-PL" dirty="0"/>
              <a:t>Opisy przyrody!!!!!! Biegły gubi się z tych opisach</a:t>
            </a:r>
            <a:r>
              <a:rPr lang="pl-PL" dirty="0">
                <a:sym typeface="Wingdings" panose="05000000000000000000" pitchFamily="2" charset="2"/>
              </a:rPr>
              <a:t></a:t>
            </a:r>
          </a:p>
          <a:p>
            <a:endParaRPr lang="pl-PL" dirty="0">
              <a:sym typeface="Wingdings" panose="05000000000000000000" pitchFamily="2" charset="2"/>
            </a:endParaRPr>
          </a:p>
          <a:p>
            <a:r>
              <a:rPr lang="pl-PL" dirty="0">
                <a:sym typeface="Wingdings" panose="05000000000000000000" pitchFamily="2" charset="2"/>
              </a:rPr>
              <a:t>Krótko, treściwie, na temat!!!!!!!!</a:t>
            </a:r>
          </a:p>
          <a:p>
            <a:endParaRPr lang="pl-PL" dirty="0">
              <a:sym typeface="Wingdings" panose="05000000000000000000" pitchFamily="2" charset="2"/>
            </a:endParaRPr>
          </a:p>
          <a:p>
            <a:r>
              <a:rPr lang="pl-PL" dirty="0">
                <a:sym typeface="Wingdings" panose="05000000000000000000" pitchFamily="2" charset="2"/>
              </a:rPr>
              <a:t>Proszę pamiętać, że na ZP Prezes może powiedzieć o sukcesach banku szeroko. Nie powinno się liczyć na to, że szczątkowe badanie sprawozdania z działalności przez biegłego rewidenta „wesprze” siłę przekazu sprawozdania z działalności. Może to wprowadzić interesariusza w błąd, a po co??????</a:t>
            </a:r>
            <a:endParaRPr lang="en-US" dirty="0"/>
          </a:p>
        </p:txBody>
      </p:sp>
    </p:spTree>
    <p:extLst>
      <p:ext uri="{BB962C8B-B14F-4D97-AF65-F5344CB8AC3E}">
        <p14:creationId xmlns:p14="http://schemas.microsoft.com/office/powerpoint/2010/main" val="26763154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4E14D77-FE09-609D-BF7B-331B66B664B0}"/>
              </a:ext>
            </a:extLst>
          </p:cNvPr>
          <p:cNvSpPr>
            <a:spLocks noGrp="1"/>
          </p:cNvSpPr>
          <p:nvPr>
            <p:ph type="title"/>
          </p:nvPr>
        </p:nvSpPr>
        <p:spPr/>
        <p:txBody>
          <a:bodyPr/>
          <a:lstStyle/>
          <a:p>
            <a:r>
              <a:rPr lang="pl-PL" dirty="0"/>
              <a:t>Uproszczenia</a:t>
            </a:r>
            <a:endParaRPr lang="en-US" dirty="0"/>
          </a:p>
        </p:txBody>
      </p:sp>
      <p:sp>
        <p:nvSpPr>
          <p:cNvPr id="3" name="Symbol zastępczy zawartości 2">
            <a:extLst>
              <a:ext uri="{FF2B5EF4-FFF2-40B4-BE49-F238E27FC236}">
                <a16:creationId xmlns:a16="http://schemas.microsoft.com/office/drawing/2014/main" id="{946FC7B9-7B12-DDDE-F41B-B5320896F31B}"/>
              </a:ext>
            </a:extLst>
          </p:cNvPr>
          <p:cNvSpPr>
            <a:spLocks noGrp="1"/>
          </p:cNvSpPr>
          <p:nvPr>
            <p:ph idx="1"/>
          </p:nvPr>
        </p:nvSpPr>
        <p:spPr/>
        <p:txBody>
          <a:bodyPr>
            <a:normAutofit lnSpcReduction="10000"/>
          </a:bodyPr>
          <a:lstStyle/>
          <a:p>
            <a:endParaRPr lang="pl-PL" dirty="0"/>
          </a:p>
          <a:p>
            <a:r>
              <a:rPr lang="pl-PL" dirty="0"/>
              <a:t>Art. 4 ust. 4 </a:t>
            </a:r>
            <a:r>
              <a:rPr lang="pl-PL" dirty="0" err="1"/>
              <a:t>uor</a:t>
            </a:r>
            <a:r>
              <a:rPr lang="pl-PL" dirty="0"/>
              <a:t> Jednostka może w ramach przyjętych zasad (polityki) rachunkowości stosować uproszczenia, jeżeli nie wywiera to istotnie ujemnego wpływu na realizację obowiązku określonego w ust. 1.</a:t>
            </a:r>
          </a:p>
          <a:p>
            <a:endParaRPr lang="pl-PL" dirty="0"/>
          </a:p>
          <a:p>
            <a:pPr algn="just"/>
            <a:r>
              <a:rPr lang="pl-PL" i="1" dirty="0"/>
              <a:t>1. Jednostki obowiązane są stosować przyjęte zasady (politykę) rachunkowości, rzetelnie i jasno przedstawiając sytuację majątkową i finansową oraz wynik finansowy., </a:t>
            </a:r>
            <a:r>
              <a:rPr lang="pl-PL" b="1" i="1" dirty="0">
                <a:solidFill>
                  <a:srgbClr val="FF0000"/>
                </a:solidFill>
              </a:rPr>
              <a:t>ALE!!!!!!!!!</a:t>
            </a:r>
          </a:p>
          <a:p>
            <a:pPr algn="just"/>
            <a:r>
              <a:rPr lang="pl-PL" b="1" i="1" dirty="0">
                <a:solidFill>
                  <a:srgbClr val="FF0000"/>
                </a:solidFill>
              </a:rPr>
              <a:t>Art. 28 ust. 11. Na dzień nabycia lub powstania ujmuje się w księgach rachunkowych nabyte lub powstałe:</a:t>
            </a:r>
          </a:p>
          <a:p>
            <a:pPr algn="just"/>
            <a:r>
              <a:rPr lang="pl-PL" b="1" i="1" dirty="0">
                <a:solidFill>
                  <a:srgbClr val="FF0000"/>
                </a:solidFill>
              </a:rPr>
              <a:t>1) zapasy rzeczowych składników aktywów obrotowych - według cen nabycia lub kosztów wytworzenia;</a:t>
            </a:r>
          </a:p>
          <a:p>
            <a:pPr algn="just"/>
            <a:r>
              <a:rPr lang="pl-PL" b="1" i="1" dirty="0">
                <a:solidFill>
                  <a:srgbClr val="FF0000"/>
                </a:solidFill>
              </a:rPr>
              <a:t>2) należności i zobowiązania, w tym również z tytułu pożyczek - według wartości nominalnej.</a:t>
            </a:r>
          </a:p>
          <a:p>
            <a:pPr algn="just"/>
            <a:r>
              <a:rPr lang="pl-PL" b="1" i="1" dirty="0">
                <a:solidFill>
                  <a:srgbClr val="FF0000"/>
                </a:solidFill>
              </a:rPr>
              <a:t>12. Przepis ust. 11 pkt 2 nie dotyczy banków.</a:t>
            </a:r>
          </a:p>
          <a:p>
            <a:endParaRPr lang="en-US" dirty="0"/>
          </a:p>
        </p:txBody>
      </p:sp>
    </p:spTree>
    <p:extLst>
      <p:ext uri="{BB962C8B-B14F-4D97-AF65-F5344CB8AC3E}">
        <p14:creationId xmlns:p14="http://schemas.microsoft.com/office/powerpoint/2010/main" val="29636039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effectLst/>
      </p:bgPr>
    </p:bg>
    <p:spTree>
      <p:nvGrpSpPr>
        <p:cNvPr id="1" name=""/>
        <p:cNvGrpSpPr/>
        <p:nvPr/>
      </p:nvGrpSpPr>
      <p:grpSpPr>
        <a:xfrm>
          <a:off x="0" y="0"/>
          <a:ext cx="0" cy="0"/>
          <a:chOff x="0" y="0"/>
          <a:chExt cx="0" cy="0"/>
        </a:xfrm>
      </p:grpSpPr>
      <p:sp>
        <p:nvSpPr>
          <p:cNvPr id="4" name="Tytuł 3">
            <a:extLst>
              <a:ext uri="{FF2B5EF4-FFF2-40B4-BE49-F238E27FC236}">
                <a16:creationId xmlns:a16="http://schemas.microsoft.com/office/drawing/2014/main" id="{EA47ECFB-29BE-5F65-D814-49BAFBCDE9C1}"/>
              </a:ext>
            </a:extLst>
          </p:cNvPr>
          <p:cNvSpPr>
            <a:spLocks noGrp="1"/>
          </p:cNvSpPr>
          <p:nvPr>
            <p:ph type="title"/>
          </p:nvPr>
        </p:nvSpPr>
        <p:spPr>
          <a:xfrm>
            <a:off x="1563623" y="2094308"/>
            <a:ext cx="9070848" cy="3481543"/>
          </a:xfrm>
        </p:spPr>
        <p:txBody>
          <a:bodyPr/>
          <a:lstStyle/>
          <a:p>
            <a:r>
              <a:rPr lang="pl-PL" sz="6000" dirty="0"/>
              <a:t>Dziękuję Państwu za uwagę!</a:t>
            </a:r>
            <a:br>
              <a:rPr lang="pl-PL" sz="6000" dirty="0"/>
            </a:br>
            <a:r>
              <a:rPr lang="pl-PL" sz="6000" dirty="0"/>
              <a:t>do zobaczenia!</a:t>
            </a:r>
            <a:endParaRPr lang="en-US" sz="6000" dirty="0"/>
          </a:p>
        </p:txBody>
      </p:sp>
      <p:sp>
        <p:nvSpPr>
          <p:cNvPr id="5" name="Symbol zastępczy tekstu 4">
            <a:extLst>
              <a:ext uri="{FF2B5EF4-FFF2-40B4-BE49-F238E27FC236}">
                <a16:creationId xmlns:a16="http://schemas.microsoft.com/office/drawing/2014/main" id="{0356CA22-4015-549D-8339-C609AA112F07}"/>
              </a:ext>
            </a:extLst>
          </p:cNvPr>
          <p:cNvSpPr>
            <a:spLocks noGrp="1"/>
          </p:cNvSpPr>
          <p:nvPr>
            <p:ph type="body" idx="1"/>
          </p:nvPr>
        </p:nvSpPr>
        <p:spPr/>
        <p:txBody>
          <a:bodyPr/>
          <a:lstStyle/>
          <a:p>
            <a:endParaRPr lang="en-US"/>
          </a:p>
        </p:txBody>
      </p:sp>
      <p:pic>
        <p:nvPicPr>
          <p:cNvPr id="6" name="Picture 2" descr="ZRBS">
            <a:extLst>
              <a:ext uri="{FF2B5EF4-FFF2-40B4-BE49-F238E27FC236}">
                <a16:creationId xmlns:a16="http://schemas.microsoft.com/office/drawing/2014/main" id="{2533E375-635E-5CBE-E866-D40B7B62DE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0296" y="1119899"/>
            <a:ext cx="3157268" cy="1431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3892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FC05D3E-A8DF-11A0-6747-7B6B734BDFB1}"/>
              </a:ext>
            </a:extLst>
          </p:cNvPr>
          <p:cNvSpPr>
            <a:spLocks noGrp="1"/>
          </p:cNvSpPr>
          <p:nvPr>
            <p:ph type="title"/>
          </p:nvPr>
        </p:nvSpPr>
        <p:spPr/>
        <p:txBody>
          <a:bodyPr>
            <a:noAutofit/>
          </a:bodyPr>
          <a:lstStyle/>
          <a:p>
            <a:r>
              <a:rPr lang="pl-PL" sz="2800" dirty="0"/>
              <a:t>Troszkę orzecznictwa – wyrok Sądu Apelacyjnego w Gdańsku</a:t>
            </a:r>
            <a:br>
              <a:rPr lang="pl-PL" sz="2800" dirty="0"/>
            </a:br>
            <a:r>
              <a:rPr lang="pl-PL" sz="2800" dirty="0"/>
              <a:t>z dnia 24 października 2019 r.  II </a:t>
            </a:r>
            <a:r>
              <a:rPr lang="pl-PL" sz="2800" dirty="0" err="1"/>
              <a:t>AKa</a:t>
            </a:r>
            <a:r>
              <a:rPr lang="pl-PL" sz="2800" dirty="0"/>
              <a:t> 352/18</a:t>
            </a:r>
            <a:br>
              <a:rPr lang="pl-PL" sz="2800" dirty="0"/>
            </a:br>
            <a:r>
              <a:rPr lang="pl-PL" sz="2800" dirty="0"/>
              <a:t>Społeczna szkodliwość czynów związanych ze sprawozdaniami finansowymi </a:t>
            </a:r>
            <a:endParaRPr lang="en-US" sz="2800" dirty="0"/>
          </a:p>
        </p:txBody>
      </p:sp>
      <p:sp>
        <p:nvSpPr>
          <p:cNvPr id="3" name="Symbol zastępczy zawartości 2">
            <a:extLst>
              <a:ext uri="{FF2B5EF4-FFF2-40B4-BE49-F238E27FC236}">
                <a16:creationId xmlns:a16="http://schemas.microsoft.com/office/drawing/2014/main" id="{99D3DC06-978D-F7A6-FA12-60DD08245058}"/>
              </a:ext>
            </a:extLst>
          </p:cNvPr>
          <p:cNvSpPr>
            <a:spLocks noGrp="1"/>
          </p:cNvSpPr>
          <p:nvPr>
            <p:ph idx="1"/>
          </p:nvPr>
        </p:nvSpPr>
        <p:spPr/>
        <p:txBody>
          <a:bodyPr>
            <a:noAutofit/>
          </a:bodyPr>
          <a:lstStyle/>
          <a:p>
            <a:pPr algn="just"/>
            <a:r>
              <a:rPr lang="pl-PL" sz="2400" dirty="0"/>
              <a:t>10) w dniu 15 lipca 2016 r. w G., pełniąc funkcję Prezesa Zarządu (...) Sp. z o.o. z siedzibą w S. i będąc na mocy </a:t>
            </a:r>
            <a:r>
              <a:rPr lang="pl-PL" sz="2400" dirty="0">
                <a:hlinkClick r:id="rId2">
                  <a:extLst>
                    <a:ext uri="{A12FA001-AC4F-418D-AE19-62706E023703}">
                      <ahyp:hlinkClr xmlns:ahyp="http://schemas.microsoft.com/office/drawing/2018/hyperlinkcolor" val="tx"/>
                    </a:ext>
                  </a:extLst>
                </a:hlinkClick>
              </a:rPr>
              <a:t>art. 4 ust. 5</a:t>
            </a:r>
            <a:r>
              <a:rPr lang="pl-PL" sz="2400" dirty="0"/>
              <a:t>, </a:t>
            </a:r>
            <a:r>
              <a:rPr lang="pl-PL" sz="2400" dirty="0">
                <a:hlinkClick r:id="rId3">
                  <a:extLst>
                    <a:ext uri="{A12FA001-AC4F-418D-AE19-62706E023703}">
                      <ahyp:hlinkClr xmlns:ahyp="http://schemas.microsoft.com/office/drawing/2018/hyperlinkcolor" val="tx"/>
                    </a:ext>
                  </a:extLst>
                </a:hlinkClick>
              </a:rPr>
              <a:t>art. 49</a:t>
            </a:r>
            <a:r>
              <a:rPr lang="pl-PL" sz="2400" dirty="0"/>
              <a:t>, </a:t>
            </a:r>
            <a:r>
              <a:rPr lang="pl-PL" sz="2400" dirty="0">
                <a:hlinkClick r:id="rId4">
                  <a:extLst>
                    <a:ext uri="{A12FA001-AC4F-418D-AE19-62706E023703}">
                      <ahyp:hlinkClr xmlns:ahyp="http://schemas.microsoft.com/office/drawing/2018/hyperlinkcolor" val="tx"/>
                    </a:ext>
                  </a:extLst>
                </a:hlinkClick>
              </a:rPr>
              <a:t>art. 52</a:t>
            </a:r>
            <a:r>
              <a:rPr lang="pl-PL" sz="2400" dirty="0"/>
              <a:t> i </a:t>
            </a:r>
            <a:r>
              <a:rPr lang="pl-PL" sz="2400" dirty="0">
                <a:hlinkClick r:id="rId5">
                  <a:extLst>
                    <a:ext uri="{A12FA001-AC4F-418D-AE19-62706E023703}">
                      <ahyp:hlinkClr xmlns:ahyp="http://schemas.microsoft.com/office/drawing/2018/hyperlinkcolor" val="tx"/>
                    </a:ext>
                  </a:extLst>
                </a:hlinkClick>
              </a:rPr>
              <a:t>art. 69</a:t>
            </a:r>
            <a:r>
              <a:rPr lang="pl-PL" sz="2400" dirty="0"/>
              <a:t> ustawy z dnia 29 września 1994 r. o rachunkowości (Dz. U. z 2018 r. poz. 395 z </a:t>
            </a:r>
            <a:r>
              <a:rPr lang="pl-PL" sz="2400" dirty="0" err="1"/>
              <a:t>późn</a:t>
            </a:r>
            <a:r>
              <a:rPr lang="pl-PL" sz="2400" dirty="0"/>
              <a:t>. zm.), jako kierownik jednostki osobą odpowiedzialną za wykonanie określonych w ustawie obowiązków w zakresie rachunkowości, w tym polegających na sporządzeniu sprawozdania finansowego i złożeniu do rejestru sądowego sprawozdania finansowego spółki w ciągu 15 dni od jego zatwierdzenia, nie złożył do rejestru sądowego prowadzonego przez Sąd Rejonowy Gdańsk-Północ w Gdańsku, Wydział VII Gospodarczy, rocznego sprawozdania finansowego ww. spółki za rok 2015, tj. z </a:t>
            </a:r>
            <a:r>
              <a:rPr lang="pl-PL" sz="2400" dirty="0">
                <a:hlinkClick r:id="rId6">
                  <a:extLst>
                    <a:ext uri="{A12FA001-AC4F-418D-AE19-62706E023703}">
                      <ahyp:hlinkClr xmlns:ahyp="http://schemas.microsoft.com/office/drawing/2018/hyperlinkcolor" val="tx"/>
                    </a:ext>
                  </a:extLst>
                </a:hlinkClick>
              </a:rPr>
              <a:t>art. 77 pkt 2</a:t>
            </a:r>
            <a:r>
              <a:rPr lang="pl-PL" sz="2400" dirty="0"/>
              <a:t> w </a:t>
            </a:r>
            <a:r>
              <a:rPr lang="pl-PL" sz="2400" dirty="0" err="1"/>
              <a:t>zb.</a:t>
            </a:r>
            <a:r>
              <a:rPr lang="pl-PL" sz="2400" dirty="0"/>
              <a:t> z </a:t>
            </a:r>
            <a:r>
              <a:rPr lang="pl-PL" sz="2400" dirty="0">
                <a:hlinkClick r:id="rId7">
                  <a:extLst>
                    <a:ext uri="{A12FA001-AC4F-418D-AE19-62706E023703}">
                      <ahyp:hlinkClr xmlns:ahyp="http://schemas.microsoft.com/office/drawing/2018/hyperlinkcolor" val="tx"/>
                    </a:ext>
                  </a:extLst>
                </a:hlinkClick>
              </a:rPr>
              <a:t>art. 79 pkt 4</a:t>
            </a:r>
            <a:r>
              <a:rPr lang="pl-PL" sz="2400" dirty="0"/>
              <a:t> ustawy z dnia 29 września 1994 r. o rachunkowości (Dz. U. z 2018 r. poz. 395 z </a:t>
            </a:r>
            <a:r>
              <a:rPr lang="pl-PL" sz="2400" dirty="0" err="1"/>
              <a:t>późn</a:t>
            </a:r>
            <a:r>
              <a:rPr lang="pl-PL" sz="2400" dirty="0"/>
              <a:t>. zm.) w zw. z </a:t>
            </a:r>
            <a:r>
              <a:rPr lang="pl-PL" sz="2400" dirty="0">
                <a:hlinkClick r:id="rId8">
                  <a:extLst>
                    <a:ext uri="{A12FA001-AC4F-418D-AE19-62706E023703}">
                      <ahyp:hlinkClr xmlns:ahyp="http://schemas.microsoft.com/office/drawing/2018/hyperlinkcolor" val="tx"/>
                    </a:ext>
                  </a:extLst>
                </a:hlinkClick>
              </a:rPr>
              <a:t>art. 11 § 2</a:t>
            </a:r>
            <a:r>
              <a:rPr lang="pl-PL" sz="2400" dirty="0"/>
              <a:t> k.k.;</a:t>
            </a:r>
            <a:endParaRPr lang="en-US" sz="2400" dirty="0"/>
          </a:p>
        </p:txBody>
      </p:sp>
    </p:spTree>
    <p:extLst>
      <p:ext uri="{BB962C8B-B14F-4D97-AF65-F5344CB8AC3E}">
        <p14:creationId xmlns:p14="http://schemas.microsoft.com/office/powerpoint/2010/main" val="1015236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a:extLst>
              <a:ext uri="{FF2B5EF4-FFF2-40B4-BE49-F238E27FC236}">
                <a16:creationId xmlns:a16="http://schemas.microsoft.com/office/drawing/2014/main" id="{D0B266C1-B676-BE93-797C-907C39325CC6}"/>
              </a:ext>
            </a:extLst>
          </p:cNvPr>
          <p:cNvSpPr>
            <a:spLocks noGrp="1"/>
          </p:cNvSpPr>
          <p:nvPr>
            <p:ph idx="1"/>
          </p:nvPr>
        </p:nvSpPr>
        <p:spPr>
          <a:xfrm>
            <a:off x="350873" y="616688"/>
            <a:ext cx="11398103" cy="5418352"/>
          </a:xfrm>
        </p:spPr>
        <p:txBody>
          <a:bodyPr>
            <a:normAutofit fontScale="92500" lnSpcReduction="20000"/>
          </a:bodyPr>
          <a:lstStyle/>
          <a:p>
            <a:pPr algn="just"/>
            <a:r>
              <a:rPr lang="pl-PL" dirty="0"/>
              <a:t>Przypomnieć trzeba, że sprawozdanie finansowe stanowi podstawowe źródło informacji o sytuacji </a:t>
            </a:r>
            <a:r>
              <a:rPr lang="pl-PL" dirty="0" err="1"/>
              <a:t>ekonomiczno</a:t>
            </a:r>
            <a:r>
              <a:rPr lang="pl-PL" dirty="0"/>
              <a:t> - finansowej jednostki. Obowiązek jego sporządzenia i złożenia sprawozdania w Krajowym Rejestrze Sądowym spoczywa na wszystkich jednostkach podlegającym przepisom ustawy z 29 września 1994 r. o rachunkowości. Sprawozdania winny spełniać kryterium rzetelności i przejrzystości. Grono osób i instytucji zainteresowanych wglądem w sprawozdanie finansowe spółki jest szerokie. M.in. wnikliwie sprawozdaniom finansowym przyglądają się instytucje finansowe udzielające kredytów, pożyczek, leasingodawcy oraz państwowe i samorządowe instytucje przyznające dotacje. Obowiązek prezentowania informacji kompletnych, prawdziwych, zrozumiałych jest jednym z ważniejszych obowiązków nałożonych przez ustawodawcę na kierownika jednostki. Sprawozdanie finansowe jest jednym z dokumentów stanowiących podstawowe źródło informacji o działalności i osiąganych wynikach gospodarczych przedsiębiorstwa. Zarówno uczestnicy obrotu gospodarczego, jak i osoby, które mają w tym interes, mają prawo mieć zaufanie do informacji zapisanych w dostępnym ogólnie sprawozdaniu finansowym. Jest to najważniejsze źródło informacji. </a:t>
            </a:r>
            <a:r>
              <a:rPr lang="pl-PL" b="1" dirty="0"/>
              <a:t>Przywołane przepisy chronią więc w szerokim rozumieniu pewność obrotu gospodarczego, a narażenie na niebezpieczeństwo ma charakter abstrakcyjny</a:t>
            </a:r>
            <a:r>
              <a:rPr lang="pl-PL" dirty="0"/>
              <a:t>. Powyższa analiza pozwala na stwierdzenie, że dobro chronione za pomocą wskazanych przepisów ma wysoką wartość.</a:t>
            </a:r>
          </a:p>
          <a:p>
            <a:pPr algn="just"/>
            <a:endParaRPr lang="pl-PL" dirty="0"/>
          </a:p>
          <a:p>
            <a:pPr algn="just"/>
            <a:r>
              <a:rPr lang="pl-PL" dirty="0"/>
              <a:t>Odnosząc się do sposobu i okoliczności popełnionego przestępstwa trzeba zauważyć, że oskarżony </a:t>
            </a:r>
            <a:r>
              <a:rPr lang="pl-PL" b="1" dirty="0"/>
              <a:t>zaniedbał wywiązania się z poważnych obowiązków ciążących na nim</a:t>
            </a:r>
            <a:r>
              <a:rPr lang="pl-PL" dirty="0"/>
              <a:t>. Dopiero toczące się postępowanie karne zmotywowało go do spowodowania sporządzenia sprawozdania finansowego i złożenia go w KRK. Nastąpiło to jednak po upływie znacznego czasu od tego, w którym oskarżony powinien był się wywiązać z nałożonych na niego ustawą o rachunkowości obowiązków. Nie stwierdzono przy tym, tak jak oczekiwała apelująca, istotnych okoliczności usprawiedliwiających oskarżonego.</a:t>
            </a:r>
          </a:p>
          <a:p>
            <a:pPr algn="just"/>
            <a:endParaRPr lang="pl-PL" dirty="0"/>
          </a:p>
          <a:p>
            <a:pPr algn="just"/>
            <a:r>
              <a:rPr lang="pl-PL" dirty="0"/>
              <a:t>Przywołane okoliczności sprzeciwiały się uznaniu, że społeczna szkodliwość czynu, którego dopuścił się oskarżony była znikoma, również przy uwzględnieniu tej podnoszonej przez obrońcę, a więc, że nie doszło do popełnienia szkody na skutek działania I. T. </a:t>
            </a:r>
            <a:r>
              <a:rPr lang="pl-PL" b="1" dirty="0"/>
              <a:t>Wszystkie powyższe okoliczności, pozwalają na ocenę stopnia społecznej szkodliwości jako średniego.</a:t>
            </a:r>
            <a:endParaRPr lang="en-US" b="1" dirty="0"/>
          </a:p>
        </p:txBody>
      </p:sp>
    </p:spTree>
    <p:extLst>
      <p:ext uri="{BB962C8B-B14F-4D97-AF65-F5344CB8AC3E}">
        <p14:creationId xmlns:p14="http://schemas.microsoft.com/office/powerpoint/2010/main" val="473578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a:extLst>
              <a:ext uri="{FF2B5EF4-FFF2-40B4-BE49-F238E27FC236}">
                <a16:creationId xmlns:a16="http://schemas.microsoft.com/office/drawing/2014/main" id="{F70AA95D-C34C-5F55-7985-F398B6CE8A05}"/>
              </a:ext>
            </a:extLst>
          </p:cNvPr>
          <p:cNvSpPr>
            <a:spLocks noGrp="1"/>
          </p:cNvSpPr>
          <p:nvPr>
            <p:ph idx="1"/>
          </p:nvPr>
        </p:nvSpPr>
        <p:spPr>
          <a:xfrm>
            <a:off x="1066800" y="584791"/>
            <a:ext cx="10058400" cy="5450249"/>
          </a:xfrm>
        </p:spPr>
        <p:txBody>
          <a:bodyPr>
            <a:normAutofit/>
          </a:bodyPr>
          <a:lstStyle/>
          <a:p>
            <a:pPr algn="just"/>
            <a:r>
              <a:rPr lang="pl-PL" sz="2800" dirty="0"/>
              <a:t>VI. oskarżonego I. T. uznał za winnego popełnienia czynu zarzucanego mu w punkcie 10, który zakwalifikował z art. 77 pkt 2 w </a:t>
            </a:r>
            <a:r>
              <a:rPr lang="pl-PL" sz="2800" dirty="0" err="1"/>
              <a:t>zb.</a:t>
            </a:r>
            <a:r>
              <a:rPr lang="pl-PL" sz="2800" dirty="0"/>
              <a:t> z art. 79 pkt 4 ustawy z dnia 29 września 1994 r. o rachunkowości (Dz. U. z 2018 r. poz. 395 z </a:t>
            </a:r>
            <a:r>
              <a:rPr lang="pl-PL" sz="2800" dirty="0" err="1"/>
              <a:t>późn</a:t>
            </a:r>
            <a:r>
              <a:rPr lang="pl-PL" sz="2800" dirty="0"/>
              <a:t>. zm.) w zw. z art. 11 § 2 k.k. i za to, przy zastosowaniu art. 11 § 3 k.k., na podstawie art. 77 pkt 2 ustawy z dnia 29 września 1994 r o rachunkowości i art. 33 § 1 i 3 k.k. skazał go na karę 50 (pięćdziesięciu) stawek dziennych grzywny po 50 (pięćdziesiąt) złotych każda;</a:t>
            </a:r>
            <a:endParaRPr lang="en-US" sz="2800" dirty="0"/>
          </a:p>
        </p:txBody>
      </p:sp>
    </p:spTree>
    <p:extLst>
      <p:ext uri="{BB962C8B-B14F-4D97-AF65-F5344CB8AC3E}">
        <p14:creationId xmlns:p14="http://schemas.microsoft.com/office/powerpoint/2010/main" val="2305104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AFAE495-CB04-421D-0312-8665D5834684}"/>
              </a:ext>
            </a:extLst>
          </p:cNvPr>
          <p:cNvSpPr>
            <a:spLocks noGrp="1"/>
          </p:cNvSpPr>
          <p:nvPr>
            <p:ph type="title"/>
          </p:nvPr>
        </p:nvSpPr>
        <p:spPr/>
        <p:txBody>
          <a:bodyPr>
            <a:normAutofit/>
          </a:bodyPr>
          <a:lstStyle/>
          <a:p>
            <a:r>
              <a:rPr lang="pl-PL" dirty="0"/>
              <a:t>Odpowiedzialność kierownika jednostki</a:t>
            </a:r>
            <a:endParaRPr lang="en-US" dirty="0"/>
          </a:p>
        </p:txBody>
      </p:sp>
      <p:sp>
        <p:nvSpPr>
          <p:cNvPr id="3" name="Symbol zastępczy zawartości 2">
            <a:extLst>
              <a:ext uri="{FF2B5EF4-FFF2-40B4-BE49-F238E27FC236}">
                <a16:creationId xmlns:a16="http://schemas.microsoft.com/office/drawing/2014/main" id="{FD023D15-7B94-48B0-1154-6E1CA821B051}"/>
              </a:ext>
            </a:extLst>
          </p:cNvPr>
          <p:cNvSpPr>
            <a:spLocks noGrp="1"/>
          </p:cNvSpPr>
          <p:nvPr>
            <p:ph idx="1"/>
          </p:nvPr>
        </p:nvSpPr>
        <p:spPr>
          <a:xfrm>
            <a:off x="1066800" y="2103119"/>
            <a:ext cx="10058400" cy="4340013"/>
          </a:xfrm>
        </p:spPr>
        <p:txBody>
          <a:bodyPr>
            <a:normAutofit/>
          </a:bodyPr>
          <a:lstStyle/>
          <a:p>
            <a:pPr algn="just"/>
            <a:r>
              <a:rPr lang="pl-PL" dirty="0"/>
              <a:t>Przestępstwa bilansowe zostały także stypizowane w art. 79 </a:t>
            </a:r>
            <a:r>
              <a:rPr lang="pl-PL" dirty="0" err="1"/>
              <a:t>uor</a:t>
            </a:r>
            <a:r>
              <a:rPr lang="pl-PL" dirty="0"/>
              <a:t>, wśród nich znajduje się przepis karny „chroniący” czynności wykonywane przez biegłego rewidenta, ponieważ określona w art. 79 pkt 2  </a:t>
            </a:r>
            <a:r>
              <a:rPr lang="pl-PL" b="1" dirty="0"/>
              <a:t>czynność sprawcza może przybrać postać:</a:t>
            </a:r>
          </a:p>
          <a:p>
            <a:pPr algn="just"/>
            <a:r>
              <a:rPr lang="pl-PL" b="1" dirty="0">
                <a:solidFill>
                  <a:srgbClr val="FF0000"/>
                </a:solidFill>
              </a:rPr>
              <a:t>1) nieudzielenia informacji, wyjaśnień, oświadczeń biegłemu rewidentowi,</a:t>
            </a:r>
          </a:p>
          <a:p>
            <a:pPr algn="just"/>
            <a:r>
              <a:rPr lang="pl-PL" b="1" dirty="0">
                <a:solidFill>
                  <a:srgbClr val="FF0000"/>
                </a:solidFill>
              </a:rPr>
              <a:t>2) udzielenia niezgodnych ze stanem faktycznym informacji, wyjaśnień, oświadczeń biegłemu rewidentowi,</a:t>
            </a:r>
          </a:p>
          <a:p>
            <a:pPr algn="just"/>
            <a:r>
              <a:rPr lang="pl-PL" b="1" dirty="0">
                <a:solidFill>
                  <a:srgbClr val="FF0000"/>
                </a:solidFill>
              </a:rPr>
              <a:t>3) niedopuszczenia biegłego rewidenta do pełnienia obowiązków.</a:t>
            </a:r>
          </a:p>
        </p:txBody>
      </p:sp>
    </p:spTree>
    <p:extLst>
      <p:ext uri="{BB962C8B-B14F-4D97-AF65-F5344CB8AC3E}">
        <p14:creationId xmlns:p14="http://schemas.microsoft.com/office/powerpoint/2010/main" val="28888341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dło">
  <a:themeElements>
    <a:clrScheme name="Niebieskozielony">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Mydło">
      <a:maj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aramond"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ydło">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3F20CFC1-E34F-405B-AA49-5BE0E194F1B3}"/>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Mydło</Template>
  <TotalTime>3816</TotalTime>
  <Words>35780</Words>
  <Application>Microsoft Office PowerPoint</Application>
  <PresentationFormat>Panoramiczny</PresentationFormat>
  <Paragraphs>719</Paragraphs>
  <Slides>57</Slides>
  <Notes>2</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57</vt:i4>
      </vt:variant>
    </vt:vector>
  </HeadingPairs>
  <TitlesOfParts>
    <vt:vector size="62" baseType="lpstr">
      <vt:lpstr>Arial</vt:lpstr>
      <vt:lpstr>Calibri</vt:lpstr>
      <vt:lpstr>Garamond</vt:lpstr>
      <vt:lpstr>Wingdings</vt:lpstr>
      <vt:lpstr>Mydło</vt:lpstr>
      <vt:lpstr>dlaczego czasami nie możemy dogadać się z biegłym rewidentem? na przykładzie sprawozdania finansowego banku</vt:lpstr>
      <vt:lpstr>Wstęp do rozważań - obwiązki kierownika jednostki</vt:lpstr>
      <vt:lpstr>Kierownik jednostki – przypomnijmy sobie kim jest?</vt:lpstr>
      <vt:lpstr>Odpowiedzialność kierownika jednostki oraz organu nadzorującego za sprawozdania jednostki</vt:lpstr>
      <vt:lpstr>Odpowiedzialność kierownika jednostki</vt:lpstr>
      <vt:lpstr>Troszkę orzecznictwa – wyrok Sądu Apelacyjnego w Gdańsku z dnia 24 października 2019 r.  II AKa 352/18 Społeczna szkodliwość czynów związanych ze sprawozdaniami finansowymi </vt:lpstr>
      <vt:lpstr>Prezentacja programu PowerPoint</vt:lpstr>
      <vt:lpstr>Prezentacja programu PowerPoint</vt:lpstr>
      <vt:lpstr>Odpowiedzialność kierownika jednostki</vt:lpstr>
      <vt:lpstr>IV KK 200/14, Bezskutkowy charakter przestępstwa z art. 79 ustawy z 1994 r. o rachunkowości. - Wyrok Sądu Najwyższego  </vt:lpstr>
      <vt:lpstr>Odpowiedzialność kierownika jednostki</vt:lpstr>
      <vt:lpstr>„Moc” biegłego rewidenta – jej źródło</vt:lpstr>
      <vt:lpstr>Trochę orzecznictwa…</vt:lpstr>
      <vt:lpstr>Trochę orzecznictwa</vt:lpstr>
      <vt:lpstr> Pismo z dnia 19 marca 1996 r. Ministerstwo Finansów DR-I/JDa/108/96 – stare, ale nic się w tej kwestii nie zmieniło</vt:lpstr>
      <vt:lpstr>Przypadki drastyczne</vt:lpstr>
      <vt:lpstr>1 przypadek drastyczny</vt:lpstr>
      <vt:lpstr>Wynagrodzenie za badanie</vt:lpstr>
      <vt:lpstr>SF – wpływ biegłego rewidenta - zasada podstawowa</vt:lpstr>
      <vt:lpstr>Nie zgadzamy się z ustaleniami biegłego rewidenta!</vt:lpstr>
      <vt:lpstr>Nie zgadzamy się z ustaleniami biegłego rewidenta!</vt:lpstr>
      <vt:lpstr>Nie zgadzamy się z ustaleniami biegłego rewidenta!</vt:lpstr>
      <vt:lpstr>Nie zgadzamy się z ustaleniami biegłego rewidenta!</vt:lpstr>
      <vt:lpstr>Pomyłki w sprawozdaniu finansowym</vt:lpstr>
      <vt:lpstr>Wstęp do rozważań</vt:lpstr>
      <vt:lpstr>Sprawozdanie finansowe banku wg PSR</vt:lpstr>
      <vt:lpstr>Najczęstsze „błędy”</vt:lpstr>
      <vt:lpstr>Najczęstsze „błędy”</vt:lpstr>
      <vt:lpstr>Najczęstsze „błędy”</vt:lpstr>
      <vt:lpstr>Najczęstsze „błędy”</vt:lpstr>
      <vt:lpstr>Najczęstsze „błędy”</vt:lpstr>
      <vt:lpstr>Najczęstsze „błędy”</vt:lpstr>
      <vt:lpstr>Pozycje pozabilansowe</vt:lpstr>
      <vt:lpstr>Pozycje pozabilansowe</vt:lpstr>
      <vt:lpstr>Pozycje pozabilansowe</vt:lpstr>
      <vt:lpstr>Pozycje pozabilansowe</vt:lpstr>
      <vt:lpstr>Najczęstsze „błędy”</vt:lpstr>
      <vt:lpstr>Najczęstsze „błędy”</vt:lpstr>
      <vt:lpstr>Najczęstsze „błędy”</vt:lpstr>
      <vt:lpstr>Najczęstsze „błędy”</vt:lpstr>
      <vt:lpstr>Najczęstsze „błędy”</vt:lpstr>
      <vt:lpstr>Inne „błędy” w sprawozdaniu finansowym związane z procesem łączenia</vt:lpstr>
      <vt:lpstr>„Błędy” w sprawozdaniu finansowym</vt:lpstr>
      <vt:lpstr>Co na ten temat mówi ustawa o rachunkowości?</vt:lpstr>
      <vt:lpstr>Rozporządzenie w sprawie szczególnych zasad rachunkowości banków</vt:lpstr>
      <vt:lpstr>Kamyczek do dyskusji</vt:lpstr>
      <vt:lpstr>„Błędy” – ale nie wynikające ze złej polityki rachunkowości</vt:lpstr>
      <vt:lpstr>Rezerwa na ryzyko ogólne</vt:lpstr>
      <vt:lpstr>Rezerwa na ryzyko ogólne a KUP</vt:lpstr>
      <vt:lpstr>Błędy w informacji dodatkowej</vt:lpstr>
      <vt:lpstr>„Błędy” w informacji dodatkowej</vt:lpstr>
      <vt:lpstr>„Błędy” w informacji dodatkowej</vt:lpstr>
      <vt:lpstr>„Błędy” w sprawozdaniu z działalności</vt:lpstr>
      <vt:lpstr>„Błędy” w sprawozdaniu z działalności</vt:lpstr>
      <vt:lpstr>„Błędy” w sprawozdaniu z działalności</vt:lpstr>
      <vt:lpstr>Uproszczenia</vt:lpstr>
      <vt:lpstr>Dziękuję Państwu za uwagę! do zobaczenia!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Sprawozdanie Finansowe banku wg psr i mssf</dc:title>
  <dc:creator>Dorota Sowińska-Kobelak</dc:creator>
  <cp:lastModifiedBy>Dorota Sowińska-Kobelak</cp:lastModifiedBy>
  <cp:revision>52</cp:revision>
  <dcterms:created xsi:type="dcterms:W3CDTF">2022-06-15T22:30:03Z</dcterms:created>
  <dcterms:modified xsi:type="dcterms:W3CDTF">2024-11-13T19:42:27Z</dcterms:modified>
</cp:coreProperties>
</file>