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321" r:id="rId2"/>
    <p:sldId id="325" r:id="rId3"/>
    <p:sldId id="400" r:id="rId4"/>
    <p:sldId id="326" r:id="rId5"/>
    <p:sldId id="327" r:id="rId6"/>
    <p:sldId id="379" r:id="rId7"/>
    <p:sldId id="378" r:id="rId8"/>
    <p:sldId id="380" r:id="rId9"/>
    <p:sldId id="384" r:id="rId10"/>
    <p:sldId id="259" r:id="rId11"/>
    <p:sldId id="330" r:id="rId12"/>
    <p:sldId id="381" r:id="rId13"/>
    <p:sldId id="331" r:id="rId14"/>
    <p:sldId id="375" r:id="rId15"/>
    <p:sldId id="382" r:id="rId16"/>
    <p:sldId id="376" r:id="rId17"/>
    <p:sldId id="401" r:id="rId18"/>
    <p:sldId id="385" r:id="rId19"/>
    <p:sldId id="386" r:id="rId20"/>
    <p:sldId id="292" r:id="rId2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097" y="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A0B77B-0330-4DD0-A58E-5CAB2F17C911}" type="datetimeFigureOut">
              <a:rPr lang="pl-PL" smtClean="0"/>
              <a:t>11.05.2024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0F3A20-FB56-4427-9098-1FDE14FD525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6978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21239B2-6373-4CA2-9580-9B26EADCB11E}" type="datetimeFigureOut">
              <a:rPr lang="pl-PL" smtClean="0"/>
              <a:pPr/>
              <a:t>11.05.2024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8380391-F657-4F31-B85F-443B894E875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239B2-6373-4CA2-9580-9B26EADCB11E}" type="datetimeFigureOut">
              <a:rPr lang="pl-PL" smtClean="0"/>
              <a:pPr/>
              <a:t>11.05.2024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0391-F657-4F31-B85F-443B894E875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21239B2-6373-4CA2-9580-9B26EADCB11E}" type="datetimeFigureOut">
              <a:rPr lang="pl-PL" smtClean="0"/>
              <a:pPr/>
              <a:t>11.05.2024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7" name="Prostokąt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8380391-F657-4F31-B85F-443B894E875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239B2-6373-4CA2-9580-9B26EADCB11E}" type="datetimeFigureOut">
              <a:rPr lang="pl-PL" smtClean="0"/>
              <a:pPr/>
              <a:t>11.05.2024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380391-F657-4F31-B85F-443B894E875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Prostokąt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daty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239B2-6373-4CA2-9580-9B26EADCB11E}" type="datetimeFigureOut">
              <a:rPr lang="pl-PL" smtClean="0"/>
              <a:pPr/>
              <a:t>11.05.2024</a:t>
            </a:fld>
            <a:endParaRPr lang="pl-PL"/>
          </a:p>
        </p:txBody>
      </p:sp>
      <p:sp>
        <p:nvSpPr>
          <p:cNvPr id="13" name="Symbol zastępczy numeru slajd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8380391-F657-4F31-B85F-443B894E875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4" name="Symbol zastępczy stopki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21239B2-6373-4CA2-9580-9B26EADCB11E}" type="datetimeFigureOut">
              <a:rPr lang="pl-PL" smtClean="0"/>
              <a:pPr/>
              <a:t>11.05.2024</a:t>
            </a:fld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8380391-F657-4F31-B85F-443B894E875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2" name="Symbol zastępczy stopki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21239B2-6373-4CA2-9580-9B26EADCB11E}" type="datetimeFigureOut">
              <a:rPr lang="pl-PL" smtClean="0"/>
              <a:pPr/>
              <a:t>11.05.2024</a:t>
            </a:fld>
            <a:endParaRPr lang="pl-PL"/>
          </a:p>
        </p:txBody>
      </p:sp>
      <p:sp>
        <p:nvSpPr>
          <p:cNvPr id="12" name="Symbol zastępczy numeru slajd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8380391-F657-4F31-B85F-443B894E875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4" name="Symbol zastępczy stopki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l-PL"/>
          </a:p>
        </p:txBody>
      </p:sp>
      <p:sp>
        <p:nvSpPr>
          <p:cNvPr id="16" name="Symbol zastępczy tekstu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5" name="Symbol zastępczy tekstu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239B2-6373-4CA2-9580-9B26EADCB11E}" type="datetimeFigureOut">
              <a:rPr lang="pl-PL" smtClean="0"/>
              <a:pPr/>
              <a:t>11.05.2024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380391-F657-4F31-B85F-443B894E875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239B2-6373-4CA2-9580-9B26EADCB11E}" type="datetimeFigureOut">
              <a:rPr lang="pl-PL" smtClean="0"/>
              <a:pPr/>
              <a:t>11.05.2024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8380391-F657-4F31-B85F-443B894E875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239B2-6373-4CA2-9580-9B26EADCB11E}" type="datetimeFigureOut">
              <a:rPr lang="pl-PL" smtClean="0"/>
              <a:pPr/>
              <a:t>11.05.2024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380391-F657-4F31-B85F-443B894E875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Prostokąt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1" name="Prostokąt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ymbol zastępczy daty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21239B2-6373-4CA2-9580-9B26EADCB11E}" type="datetimeFigureOut">
              <a:rPr lang="pl-PL" smtClean="0"/>
              <a:pPr/>
              <a:t>11.05.2024</a:t>
            </a:fld>
            <a:endParaRPr lang="pl-PL"/>
          </a:p>
        </p:txBody>
      </p:sp>
      <p:sp>
        <p:nvSpPr>
          <p:cNvPr id="13" name="Symbol zastępczy numeru slajd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8380391-F657-4F31-B85F-443B894E875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4" name="Symbol zastępczy stopki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21239B2-6373-4CA2-9580-9B26EADCB11E}" type="datetimeFigureOut">
              <a:rPr lang="pl-PL" smtClean="0"/>
              <a:pPr/>
              <a:t>11.05.2024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Prostokąt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8380391-F657-4F31-B85F-443B894E875E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970" y="1916832"/>
            <a:ext cx="8357494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rostokąt 3"/>
          <p:cNvSpPr/>
          <p:nvPr/>
        </p:nvSpPr>
        <p:spPr>
          <a:xfrm>
            <a:off x="390970" y="476672"/>
            <a:ext cx="8280920" cy="100811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Seminarium dyplomowe</a:t>
            </a:r>
            <a:endParaRPr lang="pl-PL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47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Wybór tematu pracy</a:t>
            </a:r>
            <a:endParaRPr lang="pl-PL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Dyplomant definiuje temat samodzielnie</a:t>
            </a:r>
          </a:p>
          <a:p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Dyplomant dokonuje wyboru spośród tematów zaproponowanych przez Kierownika studiów podyplomowych MBA lub potencjalnych opiekunów pracy</a:t>
            </a:r>
          </a:p>
          <a:p>
            <a:endParaRPr lang="pl-PL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Propozycje tematów pracy</a:t>
            </a:r>
            <a:endParaRPr lang="pl-PL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11560" y="1628800"/>
            <a:ext cx="8153400" cy="5157192"/>
          </a:xfrm>
        </p:spPr>
        <p:txBody>
          <a:bodyPr>
            <a:normAutofit/>
          </a:bodyPr>
          <a:lstStyle/>
          <a:p>
            <a:pPr>
              <a:buNone/>
            </a:pPr>
            <a:endParaRPr lang="pl-PL" sz="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Zarządzanie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jakością obsługi klientów w banku spółdzielczym X</a:t>
            </a:r>
          </a:p>
          <a:p>
            <a:pPr marL="514350" indent="-514350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Zarządzanie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ryzykiem w banku spółdzielczym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Y</a:t>
            </a:r>
          </a:p>
          <a:p>
            <a:pPr marL="514350" indent="-514350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Zarządzanie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zasobami ludzkimi w banku spółdzielczym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Z</a:t>
            </a:r>
          </a:p>
          <a:p>
            <a:pPr marL="514350" indent="-514350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Zarządzanie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ryzykiem kredytowym w banku spółdzielczym </a:t>
            </a:r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Zarządzanie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kapitałem banku dla maksymalizacji płynności finansowej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w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banku spółdzielczym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X</a:t>
            </a:r>
          </a:p>
          <a:p>
            <a:pPr marL="514350" indent="-514350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Zarządzanie bankiem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spółdzielczym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przykładzie ...</a:t>
            </a:r>
            <a:endParaRPr lang="pl-PL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sz="2200" b="1" i="1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sz="2200" b="1" i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934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Propozycje tematów pracy</a:t>
            </a:r>
            <a:endParaRPr lang="pl-PL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11560" y="1628800"/>
            <a:ext cx="8153400" cy="5157192"/>
          </a:xfrm>
        </p:spPr>
        <p:txBody>
          <a:bodyPr>
            <a:normAutofit/>
          </a:bodyPr>
          <a:lstStyle/>
          <a:p>
            <a:pPr>
              <a:buNone/>
            </a:pPr>
            <a:endParaRPr lang="pl-PL" sz="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spcBef>
                <a:spcPts val="600"/>
              </a:spcBef>
              <a:spcAft>
                <a:spcPts val="1200"/>
              </a:spcAft>
              <a:buFont typeface="+mj-lt"/>
              <a:buAutoNum type="arabicPeriod" startAt="7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Nowoczesne formy usług bankowych ze szczególnym uwzględnieniem bankowości mobilnej</a:t>
            </a:r>
          </a:p>
          <a:p>
            <a:pPr marL="514350" indent="-514350">
              <a:spcBef>
                <a:spcPts val="600"/>
              </a:spcBef>
              <a:spcAft>
                <a:spcPts val="1200"/>
              </a:spcAft>
              <a:buFont typeface="+mj-lt"/>
              <a:buAutoNum type="arabicPeriod" startAt="7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Rynkowe uwarunkowania działalności kredytowej banków spółdzielczych na przykładzie ...</a:t>
            </a:r>
          </a:p>
          <a:p>
            <a:pPr marL="514350" indent="-514350">
              <a:spcBef>
                <a:spcPts val="600"/>
              </a:spcBef>
              <a:spcAft>
                <a:spcPts val="1200"/>
              </a:spcAft>
              <a:buFont typeface="+mj-lt"/>
              <a:buAutoNum type="arabicPeriod" startAt="7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Metodologia oceny zdolności kredytowej na przykładzie …</a:t>
            </a:r>
          </a:p>
          <a:p>
            <a:pPr marL="514350" indent="-514350">
              <a:spcBef>
                <a:spcPts val="600"/>
              </a:spcBef>
              <a:spcAft>
                <a:spcPts val="1200"/>
              </a:spcAft>
              <a:buFont typeface="+mj-lt"/>
              <a:buAutoNum type="arabicPeriod" startAt="7"/>
            </a:pP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Bankowość internetowa i elektroniczna jako nowoczesne formy sprzedaży usług bankowych</a:t>
            </a:r>
          </a:p>
          <a:p>
            <a:pPr marL="514350" indent="-514350">
              <a:spcBef>
                <a:spcPts val="600"/>
              </a:spcBef>
              <a:spcAft>
                <a:spcPts val="1200"/>
              </a:spcAft>
              <a:buFont typeface="+mj-lt"/>
              <a:buAutoNum type="arabicPeriod" startAt="7"/>
            </a:pP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Systemy informatyczne w bankowości spółdzielczej</a:t>
            </a:r>
          </a:p>
          <a:p>
            <a:pPr marL="514350" indent="-514350">
              <a:spcBef>
                <a:spcPts val="600"/>
              </a:spcBef>
              <a:spcAft>
                <a:spcPts val="1200"/>
              </a:spcAft>
              <a:buFont typeface="+mj-lt"/>
              <a:buAutoNum type="arabicPeriod" startAt="7"/>
            </a:pP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Controlling w banku spółdzielczym X</a:t>
            </a:r>
          </a:p>
          <a:p>
            <a:pPr marL="514350" indent="-514350">
              <a:spcBef>
                <a:spcPts val="600"/>
              </a:spcBef>
              <a:spcAft>
                <a:spcPts val="1200"/>
              </a:spcAft>
              <a:buFont typeface="+mj-lt"/>
              <a:buAutoNum type="arabicPeriod" startAt="7"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sz="2200" b="1" i="1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sz="2200" b="1" i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73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Propozycje tematów pracy</a:t>
            </a:r>
            <a:endParaRPr lang="pl-PL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11560" y="1700808"/>
            <a:ext cx="8352928" cy="5157192"/>
          </a:xfrm>
        </p:spPr>
        <p:txBody>
          <a:bodyPr>
            <a:normAutofit/>
          </a:bodyPr>
          <a:lstStyle/>
          <a:p>
            <a:pPr>
              <a:buNone/>
            </a:pPr>
            <a:endParaRPr lang="pl-PL" sz="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13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Produkt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bankowy w świetle koncepcji marketingu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na przykładzie…</a:t>
            </a:r>
            <a:endParaRPr lang="pl-PL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13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Ryzyko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operacyjne w banku na przykładzie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pl-PL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13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Wykorzystanie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koncepcji zarządzania na przykładzie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….</a:t>
            </a:r>
            <a:endParaRPr lang="pl-PL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13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Motywacja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i selekcja pracowników jako główny element zarządzania zasobami ludzkimi w banku spółdzielczym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Y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13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Sprawozdawczość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finansowa i jej wykorzystanie w ocenie stanu finansowego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banku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spółdzielczego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Z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13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Projekcje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finansowe i ich wykorzystanie w zarządzaniu strategicznym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bankiem spółdzielczym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X</a:t>
            </a:r>
          </a:p>
          <a:p>
            <a:pPr>
              <a:buNone/>
            </a:pPr>
            <a:endParaRPr lang="pl-PL" sz="2200" b="1" i="1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sz="2200" b="1" i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53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Tematy pracy – </a:t>
            </a:r>
            <a:r>
              <a:rPr lang="pl-PL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edycja </a:t>
            </a:r>
            <a:r>
              <a:rPr lang="pl-PL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1-3</a:t>
            </a:r>
            <a:endParaRPr lang="pl-PL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11560" y="1700808"/>
            <a:ext cx="8352928" cy="5157192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pl-PL" sz="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Zautomatyzowane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systemy oceny zdolności kredytowej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w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ograniczeniu ryzyka kredytowego i wzrostu konkurencyjności w banku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spółdzielczym</a:t>
            </a:r>
            <a:endParaRPr lang="pl-PL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Rola rachunku przepływów pieniężnych w ocenie i zarządzaniu płynnością przedsiębiorstw na przykładzie wybranych klientów Banku Spółdzielczego w Pleszewie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Podnoszenie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funduszy własnych w banku spółdzielczym poprzez zmianę sposobu finansowania nieruchomości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własnych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Struktura portfela kredytowego w świetle generowanego ryzyka jako podstawowy element zarządzania bankiem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spółdzielczym</a:t>
            </a:r>
          </a:p>
          <a:p>
            <a:pPr>
              <a:buNone/>
            </a:pPr>
            <a:endParaRPr lang="pl-PL" sz="2200" b="1" i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84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Tematy pracy – </a:t>
            </a:r>
            <a:r>
              <a:rPr lang="pl-PL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edycja </a:t>
            </a:r>
            <a:r>
              <a:rPr lang="pl-PL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1-3</a:t>
            </a:r>
            <a:endParaRPr lang="pl-PL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11560" y="1700808"/>
            <a:ext cx="8352928" cy="5157192"/>
          </a:xfrm>
        </p:spPr>
        <p:txBody>
          <a:bodyPr>
            <a:normAutofit/>
          </a:bodyPr>
          <a:lstStyle/>
          <a:p>
            <a:pPr>
              <a:buNone/>
            </a:pPr>
            <a:endParaRPr lang="pl-PL" sz="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Zachowania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młodych konsumentów na rynku usług bankowości elektronicznej świadczonych przez banki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spółdzielcze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Rola zabezpieczenia hipotecznego w procesie zarządzania bankiem spółdzielczym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Zarządzanie ryzykiem kredytowym w banku spółdzielczym </a:t>
            </a:r>
            <a:br>
              <a:rPr lang="pl-PL" sz="2400" dirty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na przykładzie Banku Spółdzielczego w Zatorze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Platforma ubezpieczeniowa jako nowa forma dystrybucji usług w Banku Spółdzielczym w Zatorze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endParaRPr lang="pl-PL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sz="2200" b="1" i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43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Tematy pracy – </a:t>
            </a:r>
            <a:r>
              <a:rPr lang="pl-PL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edycja </a:t>
            </a:r>
            <a:r>
              <a:rPr lang="pl-PL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l-PL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-3</a:t>
            </a:r>
            <a:endParaRPr lang="pl-PL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11560" y="1700808"/>
            <a:ext cx="8352928" cy="5157192"/>
          </a:xfrm>
        </p:spPr>
        <p:txBody>
          <a:bodyPr>
            <a:normAutofit/>
          </a:bodyPr>
          <a:lstStyle/>
          <a:p>
            <a:pPr>
              <a:buNone/>
            </a:pPr>
            <a:endParaRPr lang="pl-PL" sz="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9"/>
            </a:pP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Nowoczesne kanały dystrybucji usług bankowych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przykładzie banków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spółdzielczych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9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Technologia </a:t>
            </a:r>
            <a:r>
              <a:rPr lang="pl-PL" sz="2400" dirty="0" err="1">
                <a:latin typeface="Times New Roman" pitchFamily="18" charset="0"/>
                <a:cs typeface="Times New Roman" pitchFamily="18" charset="0"/>
              </a:rPr>
              <a:t>blockchain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 jako narzędzie zwiększające efektywność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zarządzania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bankiem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spółdzielczym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9"/>
            </a:pP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Znaczenie procesu zarządzania ryzykiem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płynności </a:t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Banku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Spółdzielczym XYZ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9"/>
            </a:pPr>
            <a:r>
              <a:rPr lang="pl-PL" sz="2400" dirty="0" err="1">
                <a:latin typeface="Times New Roman" pitchFamily="18" charset="0"/>
                <a:cs typeface="Times New Roman" pitchFamily="18" charset="0"/>
              </a:rPr>
              <a:t>Coachingowy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 styl zarządzania w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banku </a:t>
            </a:r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spóldzielczym</a:t>
            </a:r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9"/>
            </a:pP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Zarządzenie restrukturyzacją w zmiennym otoczeniu ekonomicznym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technologicznym na przykładzie Vistula Banku Spółdzielczego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9"/>
            </a:pPr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9"/>
            </a:pPr>
            <a:endParaRPr lang="pl-PL" sz="20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9"/>
            </a:pPr>
            <a:endParaRPr lang="pl-PL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79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Tematy pracy – </a:t>
            </a:r>
            <a:r>
              <a:rPr lang="pl-PL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edycja </a:t>
            </a:r>
            <a:r>
              <a:rPr lang="pl-PL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l-PL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-3</a:t>
            </a:r>
            <a:endParaRPr lang="pl-PL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11560" y="1700808"/>
            <a:ext cx="8352928" cy="5157192"/>
          </a:xfrm>
        </p:spPr>
        <p:txBody>
          <a:bodyPr>
            <a:normAutofit/>
          </a:bodyPr>
          <a:lstStyle/>
          <a:p>
            <a:pPr>
              <a:buNone/>
            </a:pPr>
            <a:endParaRPr lang="pl-PL" sz="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14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Zarządzenie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przetwarzaniem informacji zawartych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w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chmurze obliczeniowej na przykładzie Małopolskiego Banku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Spółdzielczego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14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Zarządzanie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funduszem udziałowym ukierunkowane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kształtowanie rozwoju banku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spółdzielczego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14"/>
            </a:pP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Zarządzanie zmianą w banku spółdzielczym na przykładzie Banku Spółdzielczego w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Rymanowie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14"/>
            </a:pP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Zarządzenie bankiem spółdzielczym w czasie realizacji Wewnętrznego Planu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Naprawy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14"/>
            </a:pP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Zarządzanie wizerunkiem banku na przykładzie Banku Spółdzielczego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w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Jastrzębiu Zdroju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14"/>
            </a:pPr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14"/>
            </a:pPr>
            <a:endParaRPr lang="pl-PL" sz="20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14"/>
            </a:pPr>
            <a:endParaRPr lang="pl-PL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82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Temat/tytuł pracy</a:t>
            </a:r>
            <a:endParaRPr lang="pl-PL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11560" y="1889448"/>
            <a:ext cx="8153400" cy="4968552"/>
          </a:xfrm>
        </p:spPr>
        <p:txBody>
          <a:bodyPr>
            <a:normAutofit/>
          </a:bodyPr>
          <a:lstStyle/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krótki, zwięzły, w formie równoważnika zdania,</a:t>
            </a:r>
          </a:p>
          <a:p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poprawny językowo, zgodny z zasadami polskiej gramatyki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i ortografii,</a:t>
            </a:r>
          </a:p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przedstawiający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problem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aktualny, </a:t>
            </a:r>
          </a:p>
          <a:p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ciekawy i „poznawczo intrygujący”, </a:t>
            </a:r>
            <a:br>
              <a:rPr lang="pl-PL" sz="2400" dirty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zachęcający do przeczytania całej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pracy,</a:t>
            </a:r>
          </a:p>
          <a:p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precyzyjny i wskazujący sedno podjętego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problemu,</a:t>
            </a:r>
          </a:p>
          <a:p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o prostej konstrukcji (najlepiej bez przecinków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nie powinien zawierać wyrazów wskazujących </a:t>
            </a:r>
            <a:br>
              <a:rPr lang="pl-PL" sz="2400" dirty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na czynności badawcze lub narzędzia: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i="1" dirty="0" smtClean="0">
                <a:latin typeface="Times New Roman" pitchFamily="18" charset="0"/>
                <a:cs typeface="Times New Roman" pitchFamily="18" charset="0"/>
              </a:rPr>
              <a:t>analiza</a:t>
            </a:r>
            <a:r>
              <a:rPr lang="pl-PL" sz="2400" i="1" dirty="0">
                <a:latin typeface="Times New Roman" pitchFamily="18" charset="0"/>
                <a:cs typeface="Times New Roman" pitchFamily="18" charset="0"/>
              </a:rPr>
              <a:t>, badanie, diagnoza, </a:t>
            </a:r>
            <a:r>
              <a:rPr lang="pl-PL" sz="2400" i="1" dirty="0" smtClean="0">
                <a:latin typeface="Times New Roman" pitchFamily="18" charset="0"/>
                <a:cs typeface="Times New Roman" pitchFamily="18" charset="0"/>
              </a:rPr>
              <a:t>charakterystyka, wpływ*</a:t>
            </a:r>
            <a:endParaRPr lang="pl-PL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53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Temat/tytuł pracy</a:t>
            </a:r>
            <a:endParaRPr lang="pl-PL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11560" y="1700808"/>
            <a:ext cx="8153400" cy="5157192"/>
          </a:xfrm>
        </p:spPr>
        <p:txBody>
          <a:bodyPr>
            <a:normAutofit/>
          </a:bodyPr>
          <a:lstStyle/>
          <a:p>
            <a:pPr>
              <a:buNone/>
            </a:pPr>
            <a:endParaRPr lang="pl-PL" sz="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dopuszcza się ukrywanie prawdziwej nazwy badanego podmiotu</a:t>
            </a:r>
          </a:p>
          <a:p>
            <a:pPr>
              <a:buNone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	np</a:t>
            </a:r>
            <a:r>
              <a:rPr lang="pl-PL" sz="2400" i="1" dirty="0" smtClean="0">
                <a:latin typeface="Times New Roman" pitchFamily="18" charset="0"/>
                <a:cs typeface="Times New Roman" pitchFamily="18" charset="0"/>
              </a:rPr>
              <a:t>. 	</a:t>
            </a:r>
            <a:r>
              <a:rPr lang="pl-PL" sz="2200" b="1" i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„… na przykładzie przedsiębiorstwa X”, </a:t>
            </a:r>
          </a:p>
          <a:p>
            <a:pPr>
              <a:buNone/>
            </a:pPr>
            <a:r>
              <a:rPr lang="pl-PL" sz="2200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sz="2200" b="1" i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	„… w gospodarstwie rolnym Pana Iksińskiego”,</a:t>
            </a:r>
          </a:p>
          <a:p>
            <a:pPr>
              <a:buNone/>
            </a:pPr>
            <a:r>
              <a:rPr lang="pl-PL" sz="2200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sz="2200" b="1" i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	„…przedsiębiorstwo ABC... ”</a:t>
            </a:r>
          </a:p>
          <a:p>
            <a:pPr>
              <a:buNone/>
            </a:pPr>
            <a:r>
              <a:rPr lang="pl-PL" sz="2200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sz="2200" b="1" i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	„…w banku spółdzielczym X”</a:t>
            </a:r>
          </a:p>
          <a:p>
            <a:pPr>
              <a:buNone/>
            </a:pPr>
            <a:endParaRPr lang="pl-PL" sz="2200" b="1" i="1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sz="2200" b="1" i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47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latin typeface="Book Antiqua" panose="02040602050305030304" pitchFamily="18" charset="0"/>
              </a:rPr>
              <a:t>Semestr 3 </a:t>
            </a:r>
            <a:endParaRPr lang="pl-PL" b="1" dirty="0">
              <a:latin typeface="Book Antiqua" panose="0204060205030503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207824" cy="5141168"/>
          </a:xfrm>
        </p:spPr>
        <p:txBody>
          <a:bodyPr>
            <a:normAutofit/>
          </a:bodyPr>
          <a:lstStyle/>
          <a:p>
            <a:endParaRPr lang="pl-PL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Zjazd XIII 	</a:t>
            </a:r>
            <a:r>
              <a:rPr lang="pl-PL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27-28.09.2024</a:t>
            </a:r>
            <a:endParaRPr lang="pl-PL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Zjazd XIV	</a:t>
            </a:r>
            <a:r>
              <a:rPr lang="pl-PL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18-19.10.2024</a:t>
            </a:r>
          </a:p>
          <a:p>
            <a:pPr marL="0" indent="0">
              <a:buNone/>
            </a:pPr>
            <a:r>
              <a:rPr lang="pl-P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Zjazd </a:t>
            </a:r>
            <a:r>
              <a:rPr lang="pl-P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XV</a:t>
            </a:r>
            <a:r>
              <a:rPr lang="pl-P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15-16.11.2024</a:t>
            </a:r>
            <a:endParaRPr lang="pl-PL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Zjazd XVI	</a:t>
            </a:r>
            <a:r>
              <a:rPr lang="pl-PL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06-07.12.2024</a:t>
            </a:r>
            <a:endParaRPr lang="pl-PL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Zjazd XVII	</a:t>
            </a:r>
            <a:r>
              <a:rPr lang="pl-PL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17-18.01.2025</a:t>
            </a:r>
          </a:p>
          <a:p>
            <a:pPr marL="0" indent="0">
              <a:buNone/>
            </a:pPr>
            <a:endParaRPr lang="pl-PL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pl-PL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Egzamin dyplomowy – luty </a:t>
            </a:r>
            <a:r>
              <a:rPr lang="pl-PL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2025</a:t>
            </a:r>
            <a:endParaRPr lang="pl-PL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Uroczyste zakończenie – marzec </a:t>
            </a:r>
            <a:r>
              <a:rPr lang="pl-PL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2025</a:t>
            </a:r>
            <a:endParaRPr lang="pl-PL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227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11560" y="1268760"/>
            <a:ext cx="8153400" cy="44958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pl-PL" sz="48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pl-PL" sz="4800" b="1" i="1" smtClean="0">
                <a:latin typeface="Times New Roman" pitchFamily="18" charset="0"/>
                <a:cs typeface="Times New Roman" pitchFamily="18" charset="0"/>
              </a:rPr>
              <a:t>Dziękujemy </a:t>
            </a:r>
            <a:r>
              <a:rPr lang="pl-PL" sz="4800" b="1" i="1" dirty="0" smtClean="0">
                <a:latin typeface="Times New Roman" pitchFamily="18" charset="0"/>
                <a:cs typeface="Times New Roman" pitchFamily="18" charset="0"/>
              </a:rPr>
              <a:t>za uwagę!</a:t>
            </a:r>
            <a:endParaRPr lang="pl-PL" sz="4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latin typeface="Book Antiqua" panose="02040602050305030304" pitchFamily="18" charset="0"/>
              </a:rPr>
              <a:t>Praca dyplomowa</a:t>
            </a:r>
            <a:endParaRPr lang="pl-PL" b="1" dirty="0">
              <a:latin typeface="Book Antiqua" panose="020406020503050303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27851"/>
            <a:ext cx="8640960" cy="2609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ymbol zastępczy zawartości 2"/>
          <p:cNvSpPr txBox="1">
            <a:spLocks/>
          </p:cNvSpPr>
          <p:nvPr/>
        </p:nvSpPr>
        <p:spPr>
          <a:xfrm>
            <a:off x="2915816" y="4781124"/>
            <a:ext cx="6147251" cy="1072952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Font typeface="Wingdings"/>
              <a:buNone/>
            </a:pPr>
            <a:r>
              <a:rPr lang="pl-PL" sz="24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+ Ustawa Prawo o szkolnictwie wyższym (2018) </a:t>
            </a:r>
            <a:br>
              <a:rPr lang="pl-PL" sz="24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</a:br>
            <a:r>
              <a:rPr lang="pl-PL" sz="24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   art. 76 ust. 2 (def. </a:t>
            </a:r>
            <a:r>
              <a:rPr lang="pl-PL" sz="2400" b="1" dirty="0">
                <a:solidFill>
                  <a:srgbClr val="C00000"/>
                </a:solidFill>
                <a:latin typeface="Book Antiqua" panose="02040602050305030304" pitchFamily="18" charset="0"/>
              </a:rPr>
              <a:t>p</a:t>
            </a:r>
            <a:r>
              <a:rPr lang="pl-PL" sz="24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racy dyplomowej)</a:t>
            </a:r>
          </a:p>
        </p:txBody>
      </p:sp>
    </p:spTree>
    <p:extLst>
      <p:ext uri="{BB962C8B-B14F-4D97-AF65-F5344CB8AC3E}">
        <p14:creationId xmlns:p14="http://schemas.microsoft.com/office/powerpoint/2010/main" val="2017811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latin typeface="Book Antiqua" panose="02040602050305030304" pitchFamily="18" charset="0"/>
              </a:rPr>
              <a:t>Praca dyplomowa</a:t>
            </a:r>
            <a:endParaRPr lang="pl-PL" b="1" dirty="0">
              <a:latin typeface="Book Antiqua" panose="02040602050305030304" pitchFamily="18" charset="0"/>
            </a:endParaRPr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107166" y="4509120"/>
            <a:ext cx="8353265" cy="216024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Font typeface="Wingdings"/>
              <a:buNone/>
            </a:pPr>
            <a:r>
              <a:rPr lang="pl-PL" sz="24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	Opiekun: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pl-PL" sz="18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wykładowca studiów MBA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pl-PL" sz="1800" b="1" dirty="0">
                <a:solidFill>
                  <a:srgbClr val="C00000"/>
                </a:solidFill>
                <a:latin typeface="Book Antiqua" panose="02040602050305030304" pitchFamily="18" charset="0"/>
              </a:rPr>
              <a:t>o</a:t>
            </a:r>
            <a:r>
              <a:rPr lang="pl-PL" sz="18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soba posiadająca stopień/tytuł naukowy (dr, dr hab./prof. dr hab.) 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pl-PL" sz="1800" b="1" dirty="0">
                <a:solidFill>
                  <a:srgbClr val="C00000"/>
                </a:solidFill>
                <a:latin typeface="Book Antiqua" panose="02040602050305030304" pitchFamily="18" charset="0"/>
              </a:rPr>
              <a:t>p</a:t>
            </a:r>
            <a:r>
              <a:rPr lang="pl-PL" sz="18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romotor pomocniczy (bez stopnia naukowego)</a:t>
            </a:r>
          </a:p>
        </p:txBody>
      </p:sp>
      <p:sp>
        <p:nvSpPr>
          <p:cNvPr id="6" name="Prostokąt 5"/>
          <p:cNvSpPr/>
          <p:nvPr/>
        </p:nvSpPr>
        <p:spPr>
          <a:xfrm>
            <a:off x="539552" y="2204864"/>
            <a:ext cx="80648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eriod" startAt="2"/>
            </a:pPr>
            <a:r>
              <a:rPr lang="pl-PL" sz="2400" dirty="0" smtClean="0">
                <a:latin typeface="Garamond"/>
                <a:ea typeface="Calibri"/>
                <a:cs typeface="Calibri"/>
              </a:rPr>
              <a:t>Słuchacz </a:t>
            </a:r>
            <a:r>
              <a:rPr lang="pl-PL" sz="2400" dirty="0">
                <a:latin typeface="Garamond"/>
                <a:ea typeface="Calibri"/>
                <a:cs typeface="Calibri"/>
              </a:rPr>
              <a:t>przygotowuje pracę dyplomową </a:t>
            </a:r>
            <a:r>
              <a:rPr lang="pl-PL" sz="2400" u="sng" dirty="0">
                <a:latin typeface="Garamond"/>
                <a:ea typeface="Calibri"/>
                <a:cs typeface="Calibri"/>
              </a:rPr>
              <a:t>pod kierunkiem opiekuna</a:t>
            </a:r>
            <a:r>
              <a:rPr lang="pl-PL" sz="2400" dirty="0">
                <a:latin typeface="Garamond"/>
                <a:ea typeface="Calibri"/>
                <a:cs typeface="Calibri"/>
              </a:rPr>
              <a:t>, na którym spoczywa obowiązek merytorycznej opieki nad pracą. Opiekuna pracy dyplomowej powołuje kierownik studiów.</a:t>
            </a:r>
            <a:endParaRPr lang="pl-PL" sz="2400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Symbol" panose="05050102010706020507" pitchFamily="18" charset="2"/>
              <a:buChar char="-"/>
            </a:pPr>
            <a:endParaRPr lang="pl-PL" dirty="0" smtClean="0"/>
          </a:p>
          <a:p>
            <a:pPr lvl="1">
              <a:buFont typeface="Symbol" panose="05050102010706020507" pitchFamily="18" charset="2"/>
              <a:buChar char="-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17494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latin typeface="Book Antiqua" panose="02040602050305030304" pitchFamily="18" charset="0"/>
              </a:rPr>
              <a:t>Potencjalni promotorzy</a:t>
            </a:r>
            <a:endParaRPr lang="pl-PL" b="1" dirty="0">
              <a:latin typeface="Book Antiqua" panose="02040602050305030304" pitchFamily="18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347729" y="1753198"/>
            <a:ext cx="8568952" cy="511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15000"/>
              </a:lnSpc>
              <a:buFontTx/>
              <a:buAutoNum type="arabicPeriod"/>
            </a:pPr>
            <a:r>
              <a:rPr lang="pl-PL" sz="2400" dirty="0" smtClean="0">
                <a:solidFill>
                  <a:srgbClr val="00B050"/>
                </a:solidFill>
                <a:latin typeface="Garamond"/>
                <a:ea typeface="Calibri"/>
                <a:cs typeface="Calibri"/>
              </a:rPr>
              <a:t>Dr </a:t>
            </a:r>
            <a:r>
              <a:rPr lang="pl-PL" sz="2400" b="1" dirty="0" smtClean="0">
                <a:solidFill>
                  <a:srgbClr val="00B050"/>
                </a:solidFill>
                <a:latin typeface="Garamond"/>
                <a:ea typeface="Calibri"/>
                <a:cs typeface="Calibri"/>
              </a:rPr>
              <a:t>Rafał Balina </a:t>
            </a:r>
            <a:r>
              <a:rPr lang="pl-PL" sz="2400" dirty="0" smtClean="0">
                <a:solidFill>
                  <a:srgbClr val="00B050"/>
                </a:solidFill>
                <a:latin typeface="Garamond"/>
                <a:ea typeface="Calibri"/>
                <a:cs typeface="Calibri"/>
              </a:rPr>
              <a:t>(SGGW W-wa)</a:t>
            </a:r>
          </a:p>
          <a:p>
            <a:pPr marL="457200" indent="-457200" algn="just">
              <a:lnSpc>
                <a:spcPct val="115000"/>
              </a:lnSpc>
              <a:buFontTx/>
              <a:buAutoNum type="arabicPeriod"/>
            </a:pPr>
            <a:r>
              <a:rPr lang="pl-PL" sz="2400" dirty="0" smtClean="0">
                <a:solidFill>
                  <a:srgbClr val="00B050"/>
                </a:solidFill>
                <a:latin typeface="Garamond"/>
                <a:ea typeface="Calibri"/>
                <a:cs typeface="Calibri"/>
              </a:rPr>
              <a:t>Dr </a:t>
            </a:r>
            <a:r>
              <a:rPr lang="pl-PL" sz="2400" dirty="0">
                <a:solidFill>
                  <a:srgbClr val="00B050"/>
                </a:solidFill>
                <a:latin typeface="Garamond"/>
                <a:ea typeface="Calibri"/>
                <a:cs typeface="Calibri"/>
              </a:rPr>
              <a:t>Tadeusz </a:t>
            </a:r>
            <a:r>
              <a:rPr lang="pl-PL" sz="2400" b="1" dirty="0">
                <a:solidFill>
                  <a:srgbClr val="00B050"/>
                </a:solidFill>
                <a:latin typeface="Garamond"/>
                <a:ea typeface="Calibri"/>
                <a:cs typeface="Calibri"/>
              </a:rPr>
              <a:t>Białek</a:t>
            </a:r>
            <a:r>
              <a:rPr lang="pl-PL" sz="2400" dirty="0">
                <a:solidFill>
                  <a:srgbClr val="00B050"/>
                </a:solidFill>
                <a:latin typeface="Garamond"/>
                <a:ea typeface="Calibri"/>
                <a:cs typeface="Calibri"/>
              </a:rPr>
              <a:t> (ZBP/ZRBS W-wa)</a:t>
            </a:r>
          </a:p>
          <a:p>
            <a:pPr marL="457200" indent="-457200" algn="just">
              <a:lnSpc>
                <a:spcPct val="115000"/>
              </a:lnSpc>
              <a:buFontTx/>
              <a:buAutoNum type="arabicPeriod"/>
            </a:pPr>
            <a:r>
              <a:rPr lang="pl-PL" sz="2400" dirty="0" smtClean="0">
                <a:latin typeface="Garamond"/>
                <a:ea typeface="Calibri"/>
                <a:cs typeface="Calibri"/>
              </a:rPr>
              <a:t>Dr </a:t>
            </a:r>
            <a:r>
              <a:rPr lang="pl-PL" sz="2400" dirty="0">
                <a:latin typeface="Garamond"/>
                <a:ea typeface="Calibri"/>
                <a:cs typeface="Calibri"/>
              </a:rPr>
              <a:t>inż. Piotr </a:t>
            </a:r>
            <a:r>
              <a:rPr lang="pl-PL" sz="2400" b="1" dirty="0">
                <a:latin typeface="Garamond"/>
                <a:ea typeface="Calibri"/>
                <a:cs typeface="Calibri"/>
              </a:rPr>
              <a:t>Cymanow</a:t>
            </a:r>
            <a:r>
              <a:rPr lang="pl-PL" sz="2400" dirty="0">
                <a:latin typeface="Garamond"/>
                <a:ea typeface="Calibri"/>
                <a:cs typeface="Calibri"/>
              </a:rPr>
              <a:t> (UR Kraków)</a:t>
            </a:r>
          </a:p>
          <a:p>
            <a:pPr marL="457200" lvl="0" indent="-457200" algn="just">
              <a:lnSpc>
                <a:spcPct val="115000"/>
              </a:lnSpc>
              <a:buFontTx/>
              <a:buAutoNum type="arabicPeriod"/>
            </a:pPr>
            <a:r>
              <a:rPr lang="pl-PL" sz="2400" dirty="0">
                <a:latin typeface="Garamond" panose="02020404030301010803" pitchFamily="18" charset="0"/>
                <a:ea typeface="Calibri"/>
                <a:cs typeface="Times New Roman"/>
              </a:rPr>
              <a:t>Dr </a:t>
            </a:r>
            <a:r>
              <a:rPr lang="pl-PL" sz="2400" dirty="0" smtClean="0">
                <a:latin typeface="Garamond" panose="02020404030301010803" pitchFamily="18" charset="0"/>
                <a:ea typeface="Calibri"/>
                <a:cs typeface="Times New Roman"/>
              </a:rPr>
              <a:t>hab. Klaudia </a:t>
            </a:r>
            <a:r>
              <a:rPr lang="pl-PL" sz="2400" b="1" dirty="0">
                <a:latin typeface="Garamond" panose="02020404030301010803" pitchFamily="18" charset="0"/>
                <a:ea typeface="Calibri"/>
                <a:cs typeface="Times New Roman"/>
              </a:rPr>
              <a:t>Cymanow-</a:t>
            </a:r>
            <a:r>
              <a:rPr lang="pl-PL" sz="2400" b="1" dirty="0" err="1">
                <a:latin typeface="Garamond" panose="02020404030301010803" pitchFamily="18" charset="0"/>
                <a:ea typeface="Calibri"/>
                <a:cs typeface="Times New Roman"/>
              </a:rPr>
              <a:t>Sosin</a:t>
            </a:r>
            <a:r>
              <a:rPr lang="pl-PL" sz="2400" dirty="0">
                <a:latin typeface="Garamond" panose="02020404030301010803" pitchFamily="18" charset="0"/>
                <a:ea typeface="Calibri"/>
                <a:cs typeface="Times New Roman"/>
              </a:rPr>
              <a:t> (UPJPII w Krakowie)</a:t>
            </a:r>
          </a:p>
          <a:p>
            <a:pPr marL="457200" indent="-457200" algn="just">
              <a:lnSpc>
                <a:spcPct val="115000"/>
              </a:lnSpc>
              <a:buFontTx/>
              <a:buAutoNum type="arabicPeriod"/>
            </a:pPr>
            <a:r>
              <a:rPr lang="pl-PL" sz="2400" dirty="0" smtClean="0">
                <a:latin typeface="Garamond"/>
                <a:ea typeface="Calibri"/>
                <a:cs typeface="Calibri"/>
              </a:rPr>
              <a:t>Prof. URK d</a:t>
            </a:r>
            <a:r>
              <a:rPr lang="pl-PL" sz="2400" dirty="0" smtClean="0">
                <a:latin typeface="Garamond"/>
                <a:ea typeface="Calibri"/>
                <a:cs typeface="Calibri"/>
              </a:rPr>
              <a:t>r </a:t>
            </a:r>
            <a:r>
              <a:rPr lang="pl-PL" sz="2400" dirty="0">
                <a:latin typeface="Garamond"/>
                <a:ea typeface="Calibri"/>
                <a:cs typeface="Calibri"/>
              </a:rPr>
              <a:t>inż. Mariusz </a:t>
            </a:r>
            <a:r>
              <a:rPr lang="pl-PL" sz="2400" b="1" dirty="0">
                <a:latin typeface="Garamond"/>
                <a:ea typeface="Calibri"/>
                <a:cs typeface="Calibri"/>
              </a:rPr>
              <a:t>Dacko </a:t>
            </a:r>
            <a:r>
              <a:rPr lang="pl-PL" sz="2400" dirty="0">
                <a:latin typeface="Garamond"/>
                <a:ea typeface="Calibri"/>
                <a:cs typeface="Calibri"/>
              </a:rPr>
              <a:t>(UR Kraków</a:t>
            </a:r>
            <a:r>
              <a:rPr lang="pl-PL" sz="2400" dirty="0" smtClean="0">
                <a:latin typeface="Garamond"/>
                <a:ea typeface="Calibri"/>
                <a:cs typeface="Calibri"/>
              </a:rPr>
              <a:t>)</a:t>
            </a:r>
          </a:p>
          <a:p>
            <a:pPr marL="457200" indent="-457200" algn="just">
              <a:lnSpc>
                <a:spcPct val="115000"/>
              </a:lnSpc>
              <a:buFontTx/>
              <a:buAutoNum type="arabicPeriod"/>
            </a:pPr>
            <a:r>
              <a:rPr lang="pl-PL" sz="2400" dirty="0" smtClean="0">
                <a:solidFill>
                  <a:srgbClr val="00B050"/>
                </a:solidFill>
                <a:latin typeface="Garamond"/>
                <a:ea typeface="Calibri"/>
                <a:cs typeface="Calibri"/>
              </a:rPr>
              <a:t>Prof. UEK dr hab. Jacek </a:t>
            </a:r>
            <a:r>
              <a:rPr lang="pl-PL" sz="2400" b="1" dirty="0" smtClean="0">
                <a:solidFill>
                  <a:srgbClr val="00B050"/>
                </a:solidFill>
                <a:latin typeface="Garamond"/>
                <a:ea typeface="Calibri"/>
                <a:cs typeface="Calibri"/>
              </a:rPr>
              <a:t>Duda</a:t>
            </a:r>
            <a:r>
              <a:rPr lang="pl-PL" sz="2400" dirty="0" smtClean="0">
                <a:solidFill>
                  <a:srgbClr val="00B050"/>
                </a:solidFill>
                <a:latin typeface="Garamond"/>
                <a:ea typeface="Calibri"/>
                <a:cs typeface="Calibri"/>
              </a:rPr>
              <a:t> (UEK Kraków)</a:t>
            </a:r>
          </a:p>
          <a:p>
            <a:pPr marL="457200" indent="-457200" algn="just">
              <a:lnSpc>
                <a:spcPct val="115000"/>
              </a:lnSpc>
              <a:buFontTx/>
              <a:buAutoNum type="arabicPeriod"/>
            </a:pPr>
            <a:r>
              <a:rPr lang="pl-PL" sz="2400" dirty="0" smtClean="0">
                <a:solidFill>
                  <a:srgbClr val="00B050"/>
                </a:solidFill>
                <a:latin typeface="Garamond"/>
                <a:ea typeface="Calibri"/>
                <a:cs typeface="Calibri"/>
              </a:rPr>
              <a:t>Dr Wojciech </a:t>
            </a:r>
            <a:r>
              <a:rPr lang="pl-PL" sz="2400" b="1" dirty="0" err="1" smtClean="0">
                <a:solidFill>
                  <a:srgbClr val="00B050"/>
                </a:solidFill>
                <a:latin typeface="Garamond"/>
                <a:ea typeface="Calibri"/>
                <a:cs typeface="Calibri"/>
              </a:rPr>
              <a:t>Fill</a:t>
            </a:r>
            <a:r>
              <a:rPr lang="pl-PL" sz="2400" b="1" dirty="0" smtClean="0">
                <a:solidFill>
                  <a:srgbClr val="00B050"/>
                </a:solidFill>
                <a:latin typeface="Garamond"/>
                <a:ea typeface="Calibri"/>
                <a:cs typeface="Calibri"/>
              </a:rPr>
              <a:t> </a:t>
            </a:r>
            <a:r>
              <a:rPr lang="pl-PL" sz="2400" dirty="0" smtClean="0">
                <a:solidFill>
                  <a:srgbClr val="00B050"/>
                </a:solidFill>
                <a:latin typeface="Garamond"/>
                <a:ea typeface="Calibri"/>
                <a:cs typeface="Calibri"/>
              </a:rPr>
              <a:t>(UEK Kraków)</a:t>
            </a:r>
            <a:endParaRPr lang="pl-PL" sz="2400" dirty="0">
              <a:solidFill>
                <a:srgbClr val="00B050"/>
              </a:solidFill>
              <a:latin typeface="Garamond"/>
              <a:ea typeface="Calibri"/>
              <a:cs typeface="Calibri"/>
            </a:endParaRPr>
          </a:p>
          <a:p>
            <a:pPr marL="457200" lvl="0" indent="-457200" algn="just">
              <a:lnSpc>
                <a:spcPct val="115000"/>
              </a:lnSpc>
              <a:spcAft>
                <a:spcPts val="0"/>
              </a:spcAft>
              <a:buAutoNum type="arabicPeriod"/>
            </a:pPr>
            <a:r>
              <a:rPr lang="pl-PL" sz="2400" dirty="0" smtClean="0">
                <a:latin typeface="Garamond"/>
                <a:ea typeface="Calibri"/>
                <a:cs typeface="Calibri"/>
              </a:rPr>
              <a:t>Prof</a:t>
            </a:r>
            <a:r>
              <a:rPr lang="pl-PL" sz="2400" dirty="0">
                <a:latin typeface="Garamond"/>
                <a:ea typeface="Calibri"/>
                <a:cs typeface="Calibri"/>
              </a:rPr>
              <a:t>. UEK dr hab. Artur </a:t>
            </a:r>
            <a:r>
              <a:rPr lang="pl-PL" sz="2400" b="1" dirty="0">
                <a:latin typeface="Garamond"/>
                <a:ea typeface="Calibri"/>
                <a:cs typeface="Calibri"/>
              </a:rPr>
              <a:t>Hołda</a:t>
            </a:r>
            <a:r>
              <a:rPr lang="pl-PL" sz="2400" dirty="0">
                <a:latin typeface="Garamond"/>
                <a:ea typeface="Calibri"/>
                <a:cs typeface="Calibri"/>
              </a:rPr>
              <a:t> (UEK Kraków)</a:t>
            </a:r>
          </a:p>
          <a:p>
            <a:pPr marL="457200" lvl="0" indent="-457200" algn="just">
              <a:lnSpc>
                <a:spcPct val="115000"/>
              </a:lnSpc>
              <a:spcAft>
                <a:spcPts val="0"/>
              </a:spcAft>
              <a:buAutoNum type="arabicPeriod"/>
            </a:pPr>
            <a:r>
              <a:rPr lang="pl-PL" sz="2400" dirty="0" smtClean="0">
                <a:latin typeface="Garamond"/>
                <a:ea typeface="Calibri"/>
                <a:cs typeface="Calibri"/>
              </a:rPr>
              <a:t>Dr inż. Marcin </a:t>
            </a:r>
            <a:r>
              <a:rPr lang="pl-PL" sz="2400" b="1" dirty="0" smtClean="0">
                <a:latin typeface="Garamond"/>
                <a:ea typeface="Calibri"/>
                <a:cs typeface="Calibri"/>
              </a:rPr>
              <a:t>Idzik</a:t>
            </a:r>
            <a:r>
              <a:rPr lang="pl-PL" sz="2400" dirty="0" smtClean="0">
                <a:latin typeface="Garamond"/>
                <a:ea typeface="Calibri"/>
                <a:cs typeface="Calibri"/>
              </a:rPr>
              <a:t> (SGGW W-</a:t>
            </a:r>
            <a:r>
              <a:rPr lang="pl-PL" sz="2400" dirty="0" err="1" smtClean="0">
                <a:latin typeface="Garamond"/>
                <a:ea typeface="Calibri"/>
                <a:cs typeface="Calibri"/>
              </a:rPr>
              <a:t>wa</a:t>
            </a:r>
            <a:r>
              <a:rPr lang="pl-PL" sz="2400" dirty="0" smtClean="0">
                <a:latin typeface="Garamond"/>
                <a:ea typeface="Calibri"/>
                <a:cs typeface="Calibri"/>
              </a:rPr>
              <a:t>)</a:t>
            </a:r>
          </a:p>
          <a:p>
            <a:pPr marL="457200" indent="-457200" algn="just">
              <a:lnSpc>
                <a:spcPct val="115000"/>
              </a:lnSpc>
              <a:buFontTx/>
              <a:buAutoNum type="arabicPeriod"/>
            </a:pPr>
            <a:r>
              <a:rPr lang="pl-PL" sz="2400" dirty="0" smtClean="0">
                <a:latin typeface="Garamond" panose="02020404030301010803" pitchFamily="18" charset="0"/>
                <a:ea typeface="Calibri"/>
                <a:cs typeface="Times New Roman"/>
              </a:rPr>
              <a:t>Prof</a:t>
            </a:r>
            <a:r>
              <a:rPr lang="pl-PL" sz="2400" dirty="0">
                <a:latin typeface="Garamond" panose="02020404030301010803" pitchFamily="18" charset="0"/>
                <a:ea typeface="Calibri"/>
                <a:cs typeface="Times New Roman"/>
              </a:rPr>
              <a:t>. UEK dr hab. Tomasz </a:t>
            </a:r>
            <a:r>
              <a:rPr lang="pl-PL" sz="2400" b="1" dirty="0">
                <a:latin typeface="Garamond" panose="02020404030301010803" pitchFamily="18" charset="0"/>
                <a:ea typeface="Calibri"/>
                <a:cs typeface="Times New Roman"/>
              </a:rPr>
              <a:t>Kafel</a:t>
            </a:r>
            <a:r>
              <a:rPr lang="pl-PL" sz="2400" dirty="0">
                <a:latin typeface="Garamond" panose="02020404030301010803" pitchFamily="18" charset="0"/>
                <a:ea typeface="Calibri"/>
                <a:cs typeface="Times New Roman"/>
              </a:rPr>
              <a:t> (UEK Kraków)</a:t>
            </a:r>
          </a:p>
          <a:p>
            <a:pPr marL="457200" lvl="0" indent="-457200" algn="just">
              <a:lnSpc>
                <a:spcPct val="115000"/>
              </a:lnSpc>
              <a:spcAft>
                <a:spcPts val="0"/>
              </a:spcAft>
              <a:buAutoNum type="arabicPeriod"/>
            </a:pPr>
            <a:r>
              <a:rPr lang="pl-PL" sz="2400" dirty="0" smtClean="0">
                <a:latin typeface="Garamond"/>
                <a:ea typeface="Calibri"/>
                <a:cs typeface="Calibri"/>
              </a:rPr>
              <a:t>Dr hab. inż. Józef </a:t>
            </a:r>
            <a:r>
              <a:rPr lang="pl-PL" sz="2400" b="1" dirty="0" smtClean="0">
                <a:latin typeface="Garamond"/>
                <a:ea typeface="Calibri"/>
                <a:cs typeface="Calibri"/>
              </a:rPr>
              <a:t>Kania</a:t>
            </a:r>
            <a:r>
              <a:rPr lang="pl-PL" sz="2400" dirty="0" smtClean="0">
                <a:latin typeface="Garamond"/>
                <a:ea typeface="Calibri"/>
                <a:cs typeface="Calibri"/>
              </a:rPr>
              <a:t> (UR Kraków)</a:t>
            </a:r>
          </a:p>
          <a:p>
            <a:pPr marL="457200" indent="-457200" algn="just">
              <a:lnSpc>
                <a:spcPct val="115000"/>
              </a:lnSpc>
              <a:buFontTx/>
              <a:buAutoNum type="arabicPeriod"/>
            </a:pPr>
            <a:endParaRPr lang="pl-PL" sz="2000" dirty="0">
              <a:latin typeface="Garamond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99554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latin typeface="Book Antiqua" panose="02040602050305030304" pitchFamily="18" charset="0"/>
              </a:rPr>
              <a:t>Potencjalni promotorzy</a:t>
            </a:r>
            <a:endParaRPr lang="pl-PL" b="1" dirty="0">
              <a:latin typeface="Book Antiqua" panose="02040602050305030304" pitchFamily="18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335660" y="1844824"/>
            <a:ext cx="8568952" cy="6038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15000"/>
              </a:lnSpc>
              <a:buFont typeface="+mj-lt"/>
              <a:buAutoNum type="arabicPeriod" startAt="11"/>
            </a:pPr>
            <a:r>
              <a:rPr lang="pl-PL" sz="2400" dirty="0">
                <a:latin typeface="Garamond"/>
                <a:ea typeface="Calibri"/>
                <a:cs typeface="Calibri"/>
              </a:rPr>
              <a:t>Dr Krzysztof </a:t>
            </a:r>
            <a:r>
              <a:rPr lang="pl-PL" sz="2400" b="1" dirty="0">
                <a:latin typeface="Garamond"/>
                <a:ea typeface="Calibri"/>
                <a:cs typeface="Calibri"/>
              </a:rPr>
              <a:t>Kil</a:t>
            </a:r>
            <a:r>
              <a:rPr lang="pl-PL" sz="2400" dirty="0">
                <a:latin typeface="Garamond"/>
                <a:ea typeface="Calibri"/>
                <a:cs typeface="Calibri"/>
              </a:rPr>
              <a:t> (UEK Kraków)</a:t>
            </a:r>
          </a:p>
          <a:p>
            <a:pPr marL="457200" indent="-457200" algn="just">
              <a:lnSpc>
                <a:spcPct val="115000"/>
              </a:lnSpc>
              <a:buFont typeface="+mj-lt"/>
              <a:buAutoNum type="arabicPeriod" startAt="11"/>
            </a:pPr>
            <a:r>
              <a:rPr lang="pl-PL" sz="2400" dirty="0" smtClean="0">
                <a:latin typeface="Garamond"/>
                <a:ea typeface="Calibri"/>
                <a:cs typeface="Calibri"/>
              </a:rPr>
              <a:t>Prof. UEK dr hab. Małgorzata </a:t>
            </a:r>
            <a:r>
              <a:rPr lang="pl-PL" sz="2400" b="1" dirty="0" smtClean="0">
                <a:latin typeface="Garamond"/>
                <a:ea typeface="Calibri"/>
                <a:cs typeface="Calibri"/>
              </a:rPr>
              <a:t>Mędrala</a:t>
            </a:r>
            <a:r>
              <a:rPr lang="pl-PL" sz="2400" dirty="0" smtClean="0">
                <a:latin typeface="Garamond"/>
                <a:ea typeface="Calibri"/>
                <a:cs typeface="Calibri"/>
              </a:rPr>
              <a:t> (UEK Kraków)</a:t>
            </a:r>
          </a:p>
          <a:p>
            <a:pPr marL="457200" indent="-457200" algn="just">
              <a:lnSpc>
                <a:spcPct val="115000"/>
              </a:lnSpc>
              <a:buFont typeface="+mj-lt"/>
              <a:buAutoNum type="arabicPeriod" startAt="11"/>
            </a:pPr>
            <a:r>
              <a:rPr lang="pl-PL" sz="2400" dirty="0" smtClean="0">
                <a:latin typeface="Garamond"/>
                <a:ea typeface="Calibri"/>
                <a:cs typeface="Calibri"/>
              </a:rPr>
              <a:t>Prof</a:t>
            </a:r>
            <a:r>
              <a:rPr lang="pl-PL" sz="2400" dirty="0">
                <a:latin typeface="Garamond"/>
                <a:ea typeface="Calibri"/>
                <a:cs typeface="Calibri"/>
              </a:rPr>
              <a:t>. dr hab. Ewa </a:t>
            </a:r>
            <a:r>
              <a:rPr lang="pl-PL" sz="2400" b="1" dirty="0">
                <a:latin typeface="Garamond"/>
                <a:ea typeface="Calibri"/>
                <a:cs typeface="Calibri"/>
              </a:rPr>
              <a:t>Miklaszewska</a:t>
            </a:r>
            <a:r>
              <a:rPr lang="pl-PL" sz="2400" dirty="0">
                <a:latin typeface="Garamond"/>
                <a:ea typeface="Calibri"/>
                <a:cs typeface="Calibri"/>
              </a:rPr>
              <a:t> (UEK Kraków)</a:t>
            </a:r>
          </a:p>
          <a:p>
            <a:pPr marL="457200" indent="-457200" algn="just">
              <a:lnSpc>
                <a:spcPct val="115000"/>
              </a:lnSpc>
              <a:buFont typeface="+mj-lt"/>
              <a:buAutoNum type="arabicPeriod" startAt="11"/>
            </a:pPr>
            <a:r>
              <a:rPr lang="pl-PL" sz="2400" dirty="0">
                <a:latin typeface="Garamond"/>
                <a:ea typeface="Calibri"/>
                <a:cs typeface="Calibri"/>
              </a:rPr>
              <a:t>Prof. dr hab. inż. Wiesław </a:t>
            </a:r>
            <a:r>
              <a:rPr lang="pl-PL" sz="2400" b="1" dirty="0">
                <a:latin typeface="Garamond"/>
                <a:ea typeface="Calibri"/>
                <a:cs typeface="Calibri"/>
              </a:rPr>
              <a:t>Musiał</a:t>
            </a:r>
            <a:r>
              <a:rPr lang="pl-PL" sz="2400" dirty="0">
                <a:latin typeface="Garamond"/>
                <a:ea typeface="Calibri"/>
                <a:cs typeface="Calibri"/>
              </a:rPr>
              <a:t> (UR Kraków</a:t>
            </a:r>
            <a:r>
              <a:rPr lang="pl-PL" sz="2400" dirty="0" smtClean="0">
                <a:latin typeface="Garamond"/>
                <a:ea typeface="Calibri"/>
                <a:cs typeface="Calibri"/>
              </a:rPr>
              <a:t>)</a:t>
            </a:r>
          </a:p>
          <a:p>
            <a:pPr marL="457200" indent="-457200" algn="just">
              <a:lnSpc>
                <a:spcPct val="115000"/>
              </a:lnSpc>
              <a:buFont typeface="+mj-lt"/>
              <a:buAutoNum type="arabicPeriod" startAt="11"/>
            </a:pPr>
            <a:r>
              <a:rPr lang="pl-PL" sz="2400" dirty="0" smtClean="0">
                <a:latin typeface="Garamond"/>
                <a:ea typeface="Calibri"/>
                <a:cs typeface="Calibri"/>
              </a:rPr>
              <a:t>Dr </a:t>
            </a:r>
            <a:r>
              <a:rPr lang="pl-PL" sz="2400" dirty="0">
                <a:latin typeface="Garamond"/>
                <a:ea typeface="Calibri"/>
                <a:cs typeface="Calibri"/>
              </a:rPr>
              <a:t>Przemysław </a:t>
            </a:r>
            <a:r>
              <a:rPr lang="pl-PL" sz="2400" b="1" dirty="0">
                <a:latin typeface="Garamond"/>
                <a:ea typeface="Calibri"/>
                <a:cs typeface="Calibri"/>
              </a:rPr>
              <a:t>Piasecki </a:t>
            </a:r>
            <a:r>
              <a:rPr lang="pl-PL" sz="2400" dirty="0">
                <a:latin typeface="Garamond"/>
                <a:ea typeface="Calibri"/>
                <a:cs typeface="Calibri"/>
              </a:rPr>
              <a:t>(UE Poznań)</a:t>
            </a:r>
          </a:p>
          <a:p>
            <a:pPr marL="457200" lvl="0" indent="-4572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 startAt="11"/>
            </a:pPr>
            <a:r>
              <a:rPr lang="pl-PL" sz="2400" dirty="0" smtClean="0">
                <a:latin typeface="Garamond"/>
                <a:ea typeface="Calibri"/>
                <a:cs typeface="Calibri"/>
              </a:rPr>
              <a:t>Prof</a:t>
            </a:r>
            <a:r>
              <a:rPr lang="pl-PL" sz="2400" dirty="0">
                <a:latin typeface="Garamond"/>
                <a:ea typeface="Calibri"/>
                <a:cs typeface="Calibri"/>
              </a:rPr>
              <a:t>. </a:t>
            </a:r>
            <a:r>
              <a:rPr lang="pl-PL" sz="2400" dirty="0" smtClean="0">
                <a:latin typeface="Garamond"/>
                <a:ea typeface="Calibri"/>
                <a:cs typeface="Calibri"/>
              </a:rPr>
              <a:t>URK </a:t>
            </a:r>
            <a:r>
              <a:rPr lang="pl-PL" sz="2400" dirty="0">
                <a:latin typeface="Garamond"/>
                <a:ea typeface="Calibri"/>
                <a:cs typeface="Calibri"/>
              </a:rPr>
              <a:t>dr hab. Jakub </a:t>
            </a:r>
            <a:r>
              <a:rPr lang="pl-PL" sz="2400" b="1" dirty="0">
                <a:latin typeface="Garamond"/>
                <a:ea typeface="Calibri"/>
                <a:cs typeface="Calibri"/>
              </a:rPr>
              <a:t>Piecuch</a:t>
            </a:r>
            <a:r>
              <a:rPr lang="pl-PL" sz="2400" dirty="0">
                <a:latin typeface="Garamond"/>
                <a:ea typeface="Calibri"/>
                <a:cs typeface="Calibri"/>
              </a:rPr>
              <a:t> (UR Kraków)  </a:t>
            </a:r>
          </a:p>
          <a:p>
            <a:pPr marL="457200" lvl="0" indent="-457200" algn="just">
              <a:lnSpc>
                <a:spcPct val="115000"/>
              </a:lnSpc>
              <a:buFont typeface="+mj-lt"/>
              <a:buAutoNum type="arabicPeriod" startAt="11"/>
            </a:pPr>
            <a:r>
              <a:rPr lang="pl-PL" sz="2400" dirty="0" smtClean="0">
                <a:solidFill>
                  <a:srgbClr val="00B050"/>
                </a:solidFill>
                <a:latin typeface="Garamond"/>
                <a:ea typeface="Calibri"/>
                <a:cs typeface="Calibri"/>
              </a:rPr>
              <a:t>Dr Dorota </a:t>
            </a:r>
            <a:r>
              <a:rPr lang="pl-PL" sz="2400" b="1" dirty="0" smtClean="0">
                <a:solidFill>
                  <a:srgbClr val="00B050"/>
                </a:solidFill>
                <a:latin typeface="Garamond"/>
                <a:ea typeface="Calibri"/>
                <a:cs typeface="Calibri"/>
              </a:rPr>
              <a:t>Sowińska-</a:t>
            </a:r>
            <a:r>
              <a:rPr lang="pl-PL" sz="2400" b="1" dirty="0" err="1" smtClean="0">
                <a:solidFill>
                  <a:srgbClr val="00B050"/>
                </a:solidFill>
                <a:latin typeface="Garamond"/>
                <a:ea typeface="Calibri"/>
                <a:cs typeface="Calibri"/>
              </a:rPr>
              <a:t>Kobelak</a:t>
            </a:r>
            <a:r>
              <a:rPr lang="pl-PL" sz="2400" dirty="0" smtClean="0">
                <a:solidFill>
                  <a:srgbClr val="00B050"/>
                </a:solidFill>
                <a:latin typeface="Garamond"/>
                <a:ea typeface="Calibri"/>
                <a:cs typeface="Calibri"/>
              </a:rPr>
              <a:t> (ZRBS W-wa)</a:t>
            </a:r>
          </a:p>
          <a:p>
            <a:pPr marL="457200" lvl="0" indent="-457200" algn="just">
              <a:lnSpc>
                <a:spcPct val="115000"/>
              </a:lnSpc>
              <a:buFont typeface="+mj-lt"/>
              <a:buAutoNum type="arabicPeriod" startAt="11"/>
            </a:pPr>
            <a:r>
              <a:rPr lang="pl-PL" sz="2400" dirty="0" smtClean="0">
                <a:latin typeface="Garamond"/>
                <a:ea typeface="Calibri"/>
                <a:cs typeface="Calibri"/>
              </a:rPr>
              <a:t>Dr </a:t>
            </a:r>
            <a:r>
              <a:rPr lang="pl-PL" sz="2400" dirty="0">
                <a:latin typeface="Garamond"/>
                <a:ea typeface="Calibri"/>
                <a:cs typeface="Calibri"/>
              </a:rPr>
              <a:t>inż. Monika </a:t>
            </a:r>
            <a:r>
              <a:rPr lang="pl-PL" sz="2400" b="1" dirty="0">
                <a:latin typeface="Garamond"/>
                <a:ea typeface="Calibri"/>
                <a:cs typeface="Calibri"/>
              </a:rPr>
              <a:t>Szafrańska</a:t>
            </a:r>
            <a:r>
              <a:rPr lang="pl-PL" sz="2400" dirty="0">
                <a:latin typeface="Garamond"/>
                <a:ea typeface="Calibri"/>
                <a:cs typeface="Calibri"/>
              </a:rPr>
              <a:t> (UR Kraków) </a:t>
            </a:r>
          </a:p>
          <a:p>
            <a:pPr marL="457200" indent="-457200" algn="just">
              <a:lnSpc>
                <a:spcPct val="115000"/>
              </a:lnSpc>
              <a:buFont typeface="+mj-lt"/>
              <a:buAutoNum type="arabicPeriod" startAt="11"/>
            </a:pPr>
            <a:r>
              <a:rPr lang="pl-PL" sz="2400" dirty="0" smtClean="0">
                <a:latin typeface="Garamond"/>
                <a:ea typeface="Calibri"/>
                <a:cs typeface="Calibri"/>
              </a:rPr>
              <a:t>Dr </a:t>
            </a:r>
            <a:r>
              <a:rPr lang="pl-PL" sz="2400" dirty="0">
                <a:latin typeface="Garamond"/>
                <a:ea typeface="Calibri"/>
                <a:cs typeface="Calibri"/>
              </a:rPr>
              <a:t>Łukasz </a:t>
            </a:r>
            <a:r>
              <a:rPr lang="pl-PL" sz="2400" b="1" dirty="0">
                <a:latin typeface="Garamond"/>
                <a:ea typeface="Calibri"/>
                <a:cs typeface="Calibri"/>
              </a:rPr>
              <a:t>Szydełko </a:t>
            </a:r>
            <a:r>
              <a:rPr lang="pl-PL" sz="2400" dirty="0">
                <a:latin typeface="Garamond"/>
                <a:ea typeface="Calibri"/>
                <a:cs typeface="Calibri"/>
              </a:rPr>
              <a:t>(Politechnika Rzeszowska)</a:t>
            </a:r>
          </a:p>
          <a:p>
            <a:pPr marL="457200" lvl="0" indent="-4572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 startAt="11"/>
            </a:pPr>
            <a:r>
              <a:rPr lang="pl-PL" sz="2400" dirty="0">
                <a:latin typeface="Garamond"/>
                <a:ea typeface="Calibri"/>
                <a:cs typeface="Calibri"/>
              </a:rPr>
              <a:t>D</a:t>
            </a:r>
            <a:r>
              <a:rPr lang="pl-PL" sz="2400" dirty="0" smtClean="0">
                <a:latin typeface="Garamond"/>
                <a:ea typeface="Calibri"/>
                <a:cs typeface="Calibri"/>
              </a:rPr>
              <a:t>r </a:t>
            </a:r>
            <a:r>
              <a:rPr lang="pl-PL" sz="2400" dirty="0">
                <a:latin typeface="Garamond"/>
                <a:ea typeface="Calibri"/>
                <a:cs typeface="Calibri"/>
              </a:rPr>
              <a:t>Janusz </a:t>
            </a:r>
            <a:r>
              <a:rPr lang="pl-PL" sz="2400" b="1" dirty="0">
                <a:latin typeface="Garamond"/>
                <a:ea typeface="Calibri"/>
                <a:cs typeface="Calibri"/>
              </a:rPr>
              <a:t>Żarnowski</a:t>
            </a:r>
            <a:r>
              <a:rPr lang="pl-PL" sz="2400" dirty="0">
                <a:latin typeface="Garamond"/>
                <a:ea typeface="Calibri"/>
                <a:cs typeface="Calibri"/>
              </a:rPr>
              <a:t> (</a:t>
            </a:r>
            <a:r>
              <a:rPr lang="pl-PL" sz="2400" dirty="0" smtClean="0">
                <a:latin typeface="Garamond"/>
                <a:ea typeface="Calibri"/>
                <a:cs typeface="Calibri"/>
              </a:rPr>
              <a:t>UEK Kraków)</a:t>
            </a:r>
          </a:p>
          <a:p>
            <a:pPr marL="457200" lvl="0" indent="-4572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 startAt="11"/>
            </a:pPr>
            <a:r>
              <a:rPr lang="pl-PL" sz="2400" dirty="0" smtClean="0">
                <a:latin typeface="Garamond"/>
                <a:ea typeface="Calibri"/>
                <a:cs typeface="Calibri"/>
              </a:rPr>
              <a:t>…</a:t>
            </a:r>
          </a:p>
          <a:p>
            <a:pPr marL="457200" indent="-457200" algn="just">
              <a:lnSpc>
                <a:spcPct val="115000"/>
              </a:lnSpc>
              <a:buFont typeface="+mj-lt"/>
              <a:buAutoNum type="arabicPeriod" startAt="11"/>
            </a:pPr>
            <a:endParaRPr lang="pl-PL" sz="2400" dirty="0" smtClean="0">
              <a:latin typeface="Garamond"/>
              <a:ea typeface="Calibri"/>
              <a:cs typeface="Calibri"/>
            </a:endParaRPr>
          </a:p>
          <a:p>
            <a:pPr marL="457200" indent="-457200" algn="just">
              <a:lnSpc>
                <a:spcPct val="115000"/>
              </a:lnSpc>
              <a:buFont typeface="+mj-lt"/>
              <a:buAutoNum type="arabicPeriod" startAt="11"/>
            </a:pPr>
            <a:endParaRPr lang="pl-PL" sz="2400" dirty="0">
              <a:latin typeface="Garamond"/>
              <a:ea typeface="Calibri"/>
              <a:cs typeface="Calibri"/>
            </a:endParaRPr>
          </a:p>
          <a:p>
            <a:pPr marL="457200" lvl="0" indent="-4572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 startAt="11"/>
            </a:pPr>
            <a:endParaRPr lang="pl-PL" sz="2400" dirty="0" smtClean="0">
              <a:latin typeface="Garamond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66262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latin typeface="Book Antiqua" panose="02040602050305030304" pitchFamily="18" charset="0"/>
              </a:rPr>
              <a:t>Promotorzy </a:t>
            </a:r>
            <a:r>
              <a:rPr lang="pl-PL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pomocniczy</a:t>
            </a:r>
            <a:endParaRPr lang="pl-PL" b="1" dirty="0">
              <a:solidFill>
                <a:srgbClr val="C00000"/>
              </a:solidFill>
              <a:latin typeface="Book Antiqua" panose="02040602050305030304" pitchFamily="18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335660" y="1844824"/>
            <a:ext cx="8568952" cy="476438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15000"/>
              </a:lnSpc>
              <a:buFontTx/>
              <a:buAutoNum type="arabicPeriod"/>
            </a:pPr>
            <a:r>
              <a:rPr lang="pl-PL" sz="2400" dirty="0">
                <a:latin typeface="Garamond"/>
                <a:ea typeface="Calibri"/>
                <a:cs typeface="Calibri"/>
              </a:rPr>
              <a:t>Mgr Piotr </a:t>
            </a:r>
            <a:r>
              <a:rPr lang="pl-PL" sz="2400" b="1" dirty="0" err="1">
                <a:latin typeface="Garamond"/>
                <a:ea typeface="Calibri"/>
                <a:cs typeface="Calibri"/>
              </a:rPr>
              <a:t>Draus</a:t>
            </a:r>
            <a:r>
              <a:rPr lang="pl-PL" sz="2400" dirty="0">
                <a:latin typeface="Garamond"/>
                <a:ea typeface="Calibri"/>
                <a:cs typeface="Calibri"/>
              </a:rPr>
              <a:t> (KBS Kraków)</a:t>
            </a:r>
          </a:p>
          <a:p>
            <a:pPr marL="457200" indent="-457200" algn="just">
              <a:lnSpc>
                <a:spcPct val="115000"/>
              </a:lnSpc>
              <a:buFontTx/>
              <a:buAutoNum type="arabicPeriod"/>
            </a:pPr>
            <a:r>
              <a:rPr lang="pl-PL" sz="2400" dirty="0">
                <a:latin typeface="Garamond" panose="02020404030301010803" pitchFamily="18" charset="0"/>
                <a:ea typeface="Calibri"/>
                <a:cs typeface="Times New Roman"/>
              </a:rPr>
              <a:t>Mgr Ewelina </a:t>
            </a:r>
            <a:r>
              <a:rPr lang="pl-PL" sz="2400" b="1" dirty="0">
                <a:latin typeface="Garamond" panose="02020404030301010803" pitchFamily="18" charset="0"/>
                <a:ea typeface="Calibri"/>
                <a:cs typeface="Times New Roman"/>
              </a:rPr>
              <a:t>Dudkiewicz</a:t>
            </a:r>
            <a:r>
              <a:rPr lang="pl-PL" sz="2400" dirty="0">
                <a:latin typeface="Garamond" panose="02020404030301010803" pitchFamily="18" charset="0"/>
                <a:ea typeface="Calibri"/>
                <a:cs typeface="Times New Roman"/>
              </a:rPr>
              <a:t> (ZRBS W-</a:t>
            </a:r>
            <a:r>
              <a:rPr lang="pl-PL" sz="2400" dirty="0" err="1">
                <a:latin typeface="Garamond" panose="02020404030301010803" pitchFamily="18" charset="0"/>
                <a:ea typeface="Calibri"/>
                <a:cs typeface="Times New Roman"/>
              </a:rPr>
              <a:t>wa</a:t>
            </a:r>
            <a:r>
              <a:rPr lang="pl-PL" sz="2400" dirty="0">
                <a:latin typeface="Garamond" panose="02020404030301010803" pitchFamily="18" charset="0"/>
                <a:ea typeface="Calibri"/>
                <a:cs typeface="Times New Roman"/>
              </a:rPr>
              <a:t>)</a:t>
            </a:r>
          </a:p>
          <a:p>
            <a:pPr marL="457200" indent="-457200" algn="just">
              <a:lnSpc>
                <a:spcPct val="115000"/>
              </a:lnSpc>
              <a:buFontTx/>
              <a:buAutoNum type="arabicPeriod"/>
            </a:pPr>
            <a:r>
              <a:rPr lang="pl-PL" sz="2400" dirty="0">
                <a:solidFill>
                  <a:srgbClr val="00B050"/>
                </a:solidFill>
                <a:latin typeface="Garamond"/>
                <a:ea typeface="Calibri"/>
                <a:cs typeface="Calibri"/>
              </a:rPr>
              <a:t>Mgr Piotr </a:t>
            </a:r>
            <a:r>
              <a:rPr lang="pl-PL" sz="2400" b="1" dirty="0" err="1">
                <a:solidFill>
                  <a:srgbClr val="00B050"/>
                </a:solidFill>
                <a:latin typeface="Garamond"/>
                <a:ea typeface="Calibri"/>
                <a:cs typeface="Calibri"/>
              </a:rPr>
              <a:t>Huzior</a:t>
            </a:r>
            <a:r>
              <a:rPr lang="pl-PL" sz="2400" dirty="0">
                <a:solidFill>
                  <a:srgbClr val="00B050"/>
                </a:solidFill>
                <a:latin typeface="Garamond"/>
                <a:ea typeface="Calibri"/>
                <a:cs typeface="Calibri"/>
              </a:rPr>
              <a:t> (ZRBS W-wa</a:t>
            </a:r>
            <a:r>
              <a:rPr lang="pl-PL" sz="2400" dirty="0" smtClean="0">
                <a:solidFill>
                  <a:srgbClr val="00B050"/>
                </a:solidFill>
                <a:latin typeface="Garamond"/>
                <a:ea typeface="Calibri"/>
                <a:cs typeface="Calibri"/>
              </a:rPr>
              <a:t>)</a:t>
            </a:r>
          </a:p>
          <a:p>
            <a:pPr marL="457200" indent="-457200" algn="just">
              <a:lnSpc>
                <a:spcPct val="115000"/>
              </a:lnSpc>
              <a:buFontTx/>
              <a:buAutoNum type="arabicPeriod"/>
            </a:pPr>
            <a:r>
              <a:rPr lang="pl-PL" sz="2400" dirty="0" smtClean="0">
                <a:solidFill>
                  <a:srgbClr val="00B050"/>
                </a:solidFill>
                <a:latin typeface="Garamond"/>
                <a:ea typeface="Calibri"/>
                <a:cs typeface="Calibri"/>
              </a:rPr>
              <a:t>Mgr Tomasz </a:t>
            </a:r>
            <a:r>
              <a:rPr lang="pl-PL" sz="2400" b="1" dirty="0" smtClean="0">
                <a:solidFill>
                  <a:srgbClr val="00B050"/>
                </a:solidFill>
                <a:latin typeface="Garamond"/>
                <a:ea typeface="Calibri"/>
                <a:cs typeface="Calibri"/>
              </a:rPr>
              <a:t>Jachna </a:t>
            </a:r>
            <a:r>
              <a:rPr lang="pl-PL" sz="2400" dirty="0" smtClean="0">
                <a:solidFill>
                  <a:srgbClr val="00B050"/>
                </a:solidFill>
                <a:latin typeface="Garamond"/>
                <a:ea typeface="Calibri"/>
                <a:cs typeface="Calibri"/>
              </a:rPr>
              <a:t>(KSB Kraków)</a:t>
            </a:r>
            <a:endParaRPr lang="pl-PL" sz="2400" dirty="0">
              <a:solidFill>
                <a:srgbClr val="00B050"/>
              </a:solidFill>
              <a:latin typeface="Garamond"/>
              <a:ea typeface="Calibri"/>
              <a:cs typeface="Calibri"/>
            </a:endParaRPr>
          </a:p>
          <a:p>
            <a:pPr marL="457200" indent="-457200" algn="just">
              <a:lnSpc>
                <a:spcPct val="115000"/>
              </a:lnSpc>
              <a:buFontTx/>
              <a:buAutoNum type="arabicPeriod"/>
            </a:pPr>
            <a:r>
              <a:rPr lang="pl-PL" sz="2400" dirty="0">
                <a:latin typeface="Garamond"/>
                <a:ea typeface="Calibri"/>
                <a:cs typeface="Calibri"/>
              </a:rPr>
              <a:t>Mgr Anna </a:t>
            </a:r>
            <a:r>
              <a:rPr lang="pl-PL" sz="2400" b="1" dirty="0">
                <a:latin typeface="Garamond"/>
                <a:ea typeface="Calibri"/>
                <a:cs typeface="Calibri"/>
              </a:rPr>
              <a:t>Kraczkowska</a:t>
            </a:r>
            <a:r>
              <a:rPr lang="pl-PL" sz="2400" dirty="0">
                <a:latin typeface="Garamond"/>
                <a:ea typeface="Calibri"/>
                <a:cs typeface="Calibri"/>
              </a:rPr>
              <a:t> (ZRBS W-</a:t>
            </a:r>
            <a:r>
              <a:rPr lang="pl-PL" sz="2400" dirty="0" err="1">
                <a:latin typeface="Garamond"/>
                <a:ea typeface="Calibri"/>
                <a:cs typeface="Calibri"/>
              </a:rPr>
              <a:t>wa</a:t>
            </a:r>
            <a:r>
              <a:rPr lang="pl-PL" sz="2400" dirty="0">
                <a:latin typeface="Garamond"/>
                <a:ea typeface="Calibri"/>
                <a:cs typeface="Calibri"/>
              </a:rPr>
              <a:t>)</a:t>
            </a:r>
          </a:p>
          <a:p>
            <a:pPr marL="457200" lvl="0" indent="-457200" algn="just">
              <a:lnSpc>
                <a:spcPct val="115000"/>
              </a:lnSpc>
              <a:spcAft>
                <a:spcPts val="0"/>
              </a:spcAft>
              <a:buAutoNum type="arabicPeriod"/>
            </a:pPr>
            <a:r>
              <a:rPr lang="pl-PL" sz="2400" dirty="0" smtClean="0">
                <a:latin typeface="Garamond"/>
                <a:ea typeface="Calibri"/>
                <a:cs typeface="Calibri"/>
              </a:rPr>
              <a:t>Mgr </a:t>
            </a:r>
            <a:r>
              <a:rPr lang="pl-PL" sz="2400" dirty="0">
                <a:latin typeface="Garamond"/>
                <a:ea typeface="Calibri"/>
                <a:cs typeface="Calibri"/>
              </a:rPr>
              <a:t>Andrzej </a:t>
            </a:r>
            <a:r>
              <a:rPr lang="pl-PL" sz="2400" b="1" dirty="0">
                <a:latin typeface="Garamond"/>
                <a:ea typeface="Calibri"/>
                <a:cs typeface="Calibri"/>
              </a:rPr>
              <a:t>Mika</a:t>
            </a:r>
            <a:r>
              <a:rPr lang="pl-PL" sz="2400" dirty="0">
                <a:latin typeface="Garamond"/>
                <a:ea typeface="Calibri"/>
                <a:cs typeface="Calibri"/>
              </a:rPr>
              <a:t> </a:t>
            </a:r>
            <a:r>
              <a:rPr lang="pl-PL" sz="2400" dirty="0" smtClean="0">
                <a:latin typeface="Garamond"/>
                <a:ea typeface="Calibri"/>
                <a:cs typeface="Calibri"/>
              </a:rPr>
              <a:t>(Wsparcie Rozwoju)</a:t>
            </a:r>
            <a:endParaRPr lang="pl-PL" sz="2400" dirty="0" smtClean="0">
              <a:latin typeface="Garamond"/>
              <a:ea typeface="Calibri"/>
              <a:cs typeface="Calibri"/>
            </a:endParaRPr>
          </a:p>
          <a:p>
            <a:pPr marL="457200" indent="-457200" algn="just">
              <a:lnSpc>
                <a:spcPct val="115000"/>
              </a:lnSpc>
              <a:buFontTx/>
              <a:buAutoNum type="arabicPeriod"/>
            </a:pPr>
            <a:r>
              <a:rPr lang="pl-PL" sz="2400" dirty="0">
                <a:solidFill>
                  <a:srgbClr val="00B050"/>
                </a:solidFill>
                <a:latin typeface="Garamond" panose="02020404030301010803" pitchFamily="18" charset="0"/>
                <a:ea typeface="Calibri"/>
                <a:cs typeface="Times New Roman"/>
              </a:rPr>
              <a:t>Mgr Tomasz </a:t>
            </a:r>
            <a:r>
              <a:rPr lang="pl-PL" sz="2400" b="1" dirty="0">
                <a:solidFill>
                  <a:srgbClr val="00B050"/>
                </a:solidFill>
                <a:latin typeface="Garamond" panose="02020404030301010803" pitchFamily="18" charset="0"/>
                <a:ea typeface="Calibri"/>
                <a:cs typeface="Times New Roman"/>
              </a:rPr>
              <a:t>Pazdro</a:t>
            </a:r>
            <a:r>
              <a:rPr lang="pl-PL" sz="2400" dirty="0">
                <a:solidFill>
                  <a:srgbClr val="00B050"/>
                </a:solidFill>
                <a:latin typeface="Garamond" panose="02020404030301010803" pitchFamily="18" charset="0"/>
                <a:ea typeface="Calibri"/>
                <a:cs typeface="Times New Roman"/>
              </a:rPr>
              <a:t> (KSB Kraków)</a:t>
            </a:r>
          </a:p>
          <a:p>
            <a:pPr marL="457200" indent="-457200" algn="just">
              <a:lnSpc>
                <a:spcPct val="115000"/>
              </a:lnSpc>
              <a:buFontTx/>
              <a:buAutoNum type="arabicPeriod"/>
            </a:pPr>
            <a:r>
              <a:rPr lang="pl-PL" sz="2400" dirty="0">
                <a:latin typeface="Garamond"/>
                <a:ea typeface="Calibri"/>
                <a:cs typeface="Calibri"/>
              </a:rPr>
              <a:t>Mgr Andrzej </a:t>
            </a:r>
            <a:r>
              <a:rPr lang="pl-PL" sz="2400" b="1" dirty="0">
                <a:latin typeface="Garamond"/>
                <a:ea typeface="Calibri"/>
                <a:cs typeface="Calibri"/>
              </a:rPr>
              <a:t>Płonka</a:t>
            </a:r>
            <a:r>
              <a:rPr lang="pl-PL" sz="2400" dirty="0">
                <a:latin typeface="Garamond"/>
                <a:ea typeface="Calibri"/>
                <a:cs typeface="Calibri"/>
              </a:rPr>
              <a:t> (KSB Kraków</a:t>
            </a:r>
            <a:r>
              <a:rPr lang="pl-PL" sz="2400" dirty="0" smtClean="0">
                <a:latin typeface="Garamond"/>
                <a:ea typeface="Calibri"/>
                <a:cs typeface="Calibri"/>
              </a:rPr>
              <a:t>)</a:t>
            </a:r>
          </a:p>
          <a:p>
            <a:pPr marL="457200" indent="-457200" algn="just">
              <a:lnSpc>
                <a:spcPct val="115000"/>
              </a:lnSpc>
              <a:buFontTx/>
              <a:buAutoNum type="arabicPeriod"/>
            </a:pPr>
            <a:r>
              <a:rPr lang="pl-PL" sz="2400" dirty="0" smtClean="0">
                <a:latin typeface="Garamond"/>
                <a:ea typeface="Calibri"/>
                <a:cs typeface="Calibri"/>
              </a:rPr>
              <a:t>Mgr Andrzej </a:t>
            </a:r>
            <a:r>
              <a:rPr lang="pl-PL" sz="2400" b="1" dirty="0" smtClean="0">
                <a:latin typeface="Garamond"/>
                <a:ea typeface="Calibri"/>
                <a:cs typeface="Calibri"/>
              </a:rPr>
              <a:t>Popiołek/</a:t>
            </a:r>
            <a:r>
              <a:rPr lang="pl-PL" sz="2400" dirty="0" smtClean="0">
                <a:latin typeface="Garamond"/>
                <a:ea typeface="Calibri"/>
                <a:cs typeface="Calibri"/>
              </a:rPr>
              <a:t>M. </a:t>
            </a:r>
            <a:r>
              <a:rPr lang="pl-PL" sz="2400" b="1" dirty="0" smtClean="0">
                <a:latin typeface="Garamond"/>
                <a:ea typeface="Calibri"/>
                <a:cs typeface="Calibri"/>
              </a:rPr>
              <a:t>Gromek/</a:t>
            </a:r>
            <a:r>
              <a:rPr lang="pl-PL" sz="2400" dirty="0" smtClean="0">
                <a:latin typeface="Garamond"/>
                <a:ea typeface="Calibri"/>
                <a:cs typeface="Calibri"/>
              </a:rPr>
              <a:t>A. </a:t>
            </a:r>
            <a:r>
              <a:rPr lang="pl-PL" sz="2400" b="1" dirty="0" smtClean="0">
                <a:latin typeface="Garamond"/>
                <a:ea typeface="Calibri"/>
                <a:cs typeface="Calibri"/>
              </a:rPr>
              <a:t>Stręk</a:t>
            </a:r>
            <a:r>
              <a:rPr lang="pl-PL" sz="2400" dirty="0" smtClean="0">
                <a:latin typeface="Garamond"/>
                <a:ea typeface="Calibri"/>
                <a:cs typeface="Calibri"/>
              </a:rPr>
              <a:t> (</a:t>
            </a:r>
            <a:r>
              <a:rPr lang="pl-PL" sz="2400" dirty="0" err="1" smtClean="0">
                <a:latin typeface="Garamond"/>
                <a:ea typeface="Calibri"/>
                <a:cs typeface="Calibri"/>
              </a:rPr>
              <a:t>Servus</a:t>
            </a:r>
            <a:r>
              <a:rPr lang="pl-PL" sz="2400" dirty="0" smtClean="0">
                <a:latin typeface="Garamond"/>
                <a:ea typeface="Calibri"/>
                <a:cs typeface="Calibri"/>
              </a:rPr>
              <a:t> </a:t>
            </a:r>
            <a:r>
              <a:rPr lang="pl-PL" sz="2400" dirty="0" err="1" smtClean="0">
                <a:latin typeface="Garamond"/>
                <a:ea typeface="Calibri"/>
                <a:cs typeface="Calibri"/>
              </a:rPr>
              <a:t>Comp</a:t>
            </a:r>
            <a:r>
              <a:rPr lang="pl-PL" sz="2400" dirty="0" smtClean="0">
                <a:latin typeface="Garamond"/>
                <a:ea typeface="Calibri"/>
                <a:cs typeface="Calibri"/>
              </a:rPr>
              <a:t>)</a:t>
            </a:r>
            <a:endParaRPr lang="pl-PL" sz="2400" dirty="0">
              <a:latin typeface="Garamond"/>
              <a:ea typeface="Calibri"/>
              <a:cs typeface="Calibri"/>
            </a:endParaRPr>
          </a:p>
          <a:p>
            <a:pPr marL="457200" lvl="0" indent="-457200" algn="just">
              <a:lnSpc>
                <a:spcPct val="115000"/>
              </a:lnSpc>
              <a:spcAft>
                <a:spcPts val="0"/>
              </a:spcAft>
              <a:buAutoNum type="arabicPeriod"/>
            </a:pPr>
            <a:r>
              <a:rPr lang="pl-PL" sz="2400" dirty="0" smtClean="0">
                <a:solidFill>
                  <a:srgbClr val="00B050"/>
                </a:solidFill>
                <a:latin typeface="Garamond" panose="02020404030301010803" pitchFamily="18" charset="0"/>
                <a:ea typeface="Calibri"/>
                <a:cs typeface="Times New Roman"/>
              </a:rPr>
              <a:t>Mgr Agnieszka </a:t>
            </a:r>
            <a:r>
              <a:rPr lang="pl-PL" sz="2400" b="1" dirty="0" err="1" smtClean="0">
                <a:solidFill>
                  <a:srgbClr val="00B050"/>
                </a:solidFill>
                <a:latin typeface="Garamond" panose="02020404030301010803" pitchFamily="18" charset="0"/>
                <a:ea typeface="Calibri"/>
                <a:cs typeface="Times New Roman"/>
              </a:rPr>
              <a:t>Śmiejka</a:t>
            </a:r>
            <a:r>
              <a:rPr lang="pl-PL" sz="2400" b="1" dirty="0" smtClean="0">
                <a:solidFill>
                  <a:srgbClr val="00B050"/>
                </a:solidFill>
                <a:latin typeface="Garamond" panose="02020404030301010803" pitchFamily="18" charset="0"/>
                <a:ea typeface="Calibri"/>
                <a:cs typeface="Times New Roman"/>
              </a:rPr>
              <a:t> </a:t>
            </a:r>
            <a:r>
              <a:rPr lang="pl-PL" sz="2400" dirty="0" smtClean="0">
                <a:solidFill>
                  <a:srgbClr val="00B050"/>
                </a:solidFill>
                <a:latin typeface="Garamond" panose="02020404030301010803" pitchFamily="18" charset="0"/>
                <a:ea typeface="Calibri"/>
                <a:cs typeface="Times New Roman"/>
              </a:rPr>
              <a:t>(Grupa Kreatywna)</a:t>
            </a:r>
            <a:endParaRPr lang="pl-PL" sz="2400" dirty="0" smtClean="0">
              <a:solidFill>
                <a:srgbClr val="00B050"/>
              </a:solidFill>
              <a:latin typeface="Garamond" panose="02020404030301010803" pitchFamily="18" charset="0"/>
              <a:ea typeface="Calibri"/>
              <a:cs typeface="Times New Roman"/>
            </a:endParaRPr>
          </a:p>
          <a:p>
            <a:pPr marL="457200" lvl="0" indent="-457200" algn="just">
              <a:lnSpc>
                <a:spcPct val="115000"/>
              </a:lnSpc>
              <a:spcAft>
                <a:spcPts val="0"/>
              </a:spcAft>
              <a:buAutoNum type="arabicPeriod"/>
            </a:pPr>
            <a:r>
              <a:rPr lang="pl-PL" sz="2400" dirty="0" smtClean="0">
                <a:solidFill>
                  <a:srgbClr val="00B050"/>
                </a:solidFill>
                <a:latin typeface="Garamond" panose="02020404030301010803" pitchFamily="18" charset="0"/>
                <a:ea typeface="Calibri"/>
                <a:cs typeface="Times New Roman"/>
              </a:rPr>
              <a:t>Mgr </a:t>
            </a:r>
            <a:r>
              <a:rPr lang="pl-PL" sz="2400" dirty="0">
                <a:solidFill>
                  <a:srgbClr val="00B050"/>
                </a:solidFill>
                <a:latin typeface="Garamond" panose="02020404030301010803" pitchFamily="18" charset="0"/>
                <a:ea typeface="Calibri"/>
                <a:cs typeface="Times New Roman"/>
              </a:rPr>
              <a:t>Tomasz </a:t>
            </a:r>
            <a:r>
              <a:rPr lang="pl-PL" sz="2400" b="1" dirty="0">
                <a:solidFill>
                  <a:srgbClr val="00B050"/>
                </a:solidFill>
                <a:latin typeface="Garamond" panose="02020404030301010803" pitchFamily="18" charset="0"/>
                <a:ea typeface="Calibri"/>
                <a:cs typeface="Times New Roman"/>
              </a:rPr>
              <a:t>Wilk</a:t>
            </a:r>
            <a:r>
              <a:rPr lang="pl-PL" sz="2400" dirty="0">
                <a:solidFill>
                  <a:srgbClr val="00B050"/>
                </a:solidFill>
                <a:latin typeface="Garamond" panose="02020404030301010803" pitchFamily="18" charset="0"/>
                <a:ea typeface="Calibri"/>
                <a:cs typeface="Times New Roman"/>
              </a:rPr>
              <a:t> </a:t>
            </a:r>
            <a:r>
              <a:rPr lang="pl-PL" sz="2400" dirty="0" smtClean="0">
                <a:solidFill>
                  <a:srgbClr val="00B050"/>
                </a:solidFill>
                <a:latin typeface="Garamond" panose="02020404030301010803" pitchFamily="18" charset="0"/>
                <a:ea typeface="Calibri"/>
                <a:cs typeface="Times New Roman"/>
              </a:rPr>
              <a:t>(KSB Kraków</a:t>
            </a:r>
            <a:r>
              <a:rPr lang="pl-PL" sz="2400" dirty="0" smtClean="0">
                <a:solidFill>
                  <a:srgbClr val="00B050"/>
                </a:solidFill>
                <a:latin typeface="Garamond" panose="02020404030301010803" pitchFamily="18" charset="0"/>
                <a:ea typeface="Calibri"/>
                <a:cs typeface="Times New Roman"/>
              </a:rPr>
              <a:t>)</a:t>
            </a:r>
            <a:endParaRPr lang="pl-PL" sz="2400" dirty="0" smtClean="0">
              <a:solidFill>
                <a:srgbClr val="00B050"/>
              </a:solidFill>
              <a:latin typeface="Garamond" panose="02020404030301010803" pitchFamily="18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74059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latin typeface="Book Antiqua" panose="02040602050305030304" pitchFamily="18" charset="0"/>
              </a:rPr>
              <a:t>Poprawny zapis</a:t>
            </a:r>
            <a:endParaRPr lang="pl-PL" b="1" dirty="0">
              <a:solidFill>
                <a:srgbClr val="C00000"/>
              </a:solidFill>
              <a:latin typeface="Book Antiqua" panose="02040602050305030304" pitchFamily="18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335660" y="1844824"/>
            <a:ext cx="8568952" cy="4658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pl-PL" sz="2600" dirty="0" smtClean="0">
                <a:latin typeface="Garamond"/>
                <a:ea typeface="Calibri"/>
                <a:cs typeface="Calibri"/>
              </a:rPr>
              <a:t>Praca </a:t>
            </a:r>
            <a:r>
              <a:rPr lang="pl-PL" sz="2600" dirty="0">
                <a:latin typeface="Garamond"/>
                <a:ea typeface="Calibri"/>
                <a:cs typeface="Calibri"/>
              </a:rPr>
              <a:t>wykonana pod </a:t>
            </a:r>
            <a:r>
              <a:rPr lang="pl-PL" sz="2600" dirty="0" smtClean="0">
                <a:latin typeface="Garamond"/>
                <a:ea typeface="Calibri"/>
                <a:cs typeface="Calibri"/>
              </a:rPr>
              <a:t>kierunkiem:           </a:t>
            </a:r>
            <a:r>
              <a:rPr lang="pl-PL" sz="2600" i="1" dirty="0" smtClean="0">
                <a:solidFill>
                  <a:srgbClr val="C00000"/>
                </a:solidFill>
                <a:latin typeface="Garamond"/>
                <a:ea typeface="Calibri"/>
                <a:cs typeface="Calibri"/>
              </a:rPr>
              <a:t>(gdy tylko promotor)</a:t>
            </a:r>
          </a:p>
          <a:p>
            <a:pPr algn="just">
              <a:lnSpc>
                <a:spcPct val="115000"/>
              </a:lnSpc>
            </a:pPr>
            <a:r>
              <a:rPr lang="pl-PL" sz="2600" dirty="0">
                <a:latin typeface="Garamond"/>
                <a:ea typeface="Calibri"/>
                <a:cs typeface="Calibri"/>
              </a:rPr>
              <a:t>	</a:t>
            </a:r>
            <a:r>
              <a:rPr lang="pl-PL" sz="2600" dirty="0" smtClean="0">
                <a:latin typeface="Garamond"/>
                <a:ea typeface="Calibri"/>
                <a:cs typeface="Calibri"/>
              </a:rPr>
              <a:t>prof</a:t>
            </a:r>
            <a:r>
              <a:rPr lang="pl-PL" sz="2600" dirty="0">
                <a:latin typeface="Garamond"/>
                <a:ea typeface="Calibri"/>
                <a:cs typeface="Calibri"/>
              </a:rPr>
              <a:t>. UEK dr hab. </a:t>
            </a:r>
            <a:r>
              <a:rPr lang="pl-PL" sz="2600" dirty="0" smtClean="0">
                <a:latin typeface="Garamond"/>
                <a:ea typeface="Calibri"/>
                <a:cs typeface="Calibri"/>
              </a:rPr>
              <a:t>Artur Hołda </a:t>
            </a:r>
            <a:r>
              <a:rPr lang="pl-PL" sz="2600" dirty="0" smtClean="0">
                <a:latin typeface="Garamond"/>
                <a:ea typeface="Calibri"/>
                <a:cs typeface="Calibri"/>
              </a:rPr>
              <a:t>	</a:t>
            </a:r>
          </a:p>
          <a:p>
            <a:pPr algn="just">
              <a:lnSpc>
                <a:spcPct val="115000"/>
              </a:lnSpc>
            </a:pPr>
            <a:r>
              <a:rPr lang="pl-PL" sz="2600" dirty="0">
                <a:latin typeface="Garamond"/>
                <a:ea typeface="Calibri"/>
                <a:cs typeface="Calibri"/>
              </a:rPr>
              <a:t>	</a:t>
            </a:r>
            <a:r>
              <a:rPr lang="pl-PL" sz="2600" dirty="0" smtClean="0">
                <a:latin typeface="Garamond"/>
                <a:ea typeface="Calibri"/>
                <a:cs typeface="Calibri"/>
              </a:rPr>
              <a:t>Uniwersytet Ekonomiczny </a:t>
            </a:r>
            <a:r>
              <a:rPr lang="pl-PL" sz="2600" dirty="0">
                <a:latin typeface="Garamond"/>
                <a:ea typeface="Calibri"/>
                <a:cs typeface="Calibri"/>
              </a:rPr>
              <a:t>w </a:t>
            </a:r>
            <a:r>
              <a:rPr lang="pl-PL" sz="2600" dirty="0" smtClean="0">
                <a:latin typeface="Garamond"/>
                <a:ea typeface="Calibri"/>
                <a:cs typeface="Calibri"/>
              </a:rPr>
              <a:t>Krakowie</a:t>
            </a:r>
          </a:p>
          <a:p>
            <a:pPr algn="just">
              <a:lnSpc>
                <a:spcPct val="115000"/>
              </a:lnSpc>
            </a:pPr>
            <a:endParaRPr lang="pl-PL" sz="2600" dirty="0">
              <a:latin typeface="Garamond"/>
              <a:ea typeface="Calibri"/>
              <a:cs typeface="Calibri"/>
            </a:endParaRPr>
          </a:p>
          <a:p>
            <a:pPr algn="just">
              <a:lnSpc>
                <a:spcPct val="115000"/>
              </a:lnSpc>
            </a:pPr>
            <a:r>
              <a:rPr lang="pl-PL" sz="2600" dirty="0">
                <a:latin typeface="Garamond" panose="02020404030301010803" pitchFamily="18" charset="0"/>
                <a:ea typeface="Calibri"/>
                <a:cs typeface="Times New Roman"/>
              </a:rPr>
              <a:t>Praca wykonana pod </a:t>
            </a:r>
            <a:r>
              <a:rPr lang="pl-PL" sz="2600" dirty="0" smtClean="0">
                <a:latin typeface="Garamond" panose="02020404030301010803" pitchFamily="18" charset="0"/>
                <a:ea typeface="Calibri"/>
                <a:cs typeface="Times New Roman"/>
              </a:rPr>
              <a:t>kierunkiem:	</a:t>
            </a:r>
            <a:r>
              <a:rPr lang="pl-PL" sz="2600" i="1" dirty="0">
                <a:solidFill>
                  <a:srgbClr val="C00000"/>
                </a:solidFill>
                <a:latin typeface="Garamond"/>
                <a:ea typeface="Calibri"/>
                <a:cs typeface="Calibri"/>
              </a:rPr>
              <a:t>(gdy </a:t>
            </a:r>
            <a:r>
              <a:rPr lang="pl-PL" sz="2600" i="1" dirty="0" smtClean="0">
                <a:solidFill>
                  <a:srgbClr val="C00000"/>
                </a:solidFill>
                <a:latin typeface="Garamond"/>
                <a:ea typeface="Calibri"/>
                <a:cs typeface="Calibri"/>
              </a:rPr>
              <a:t>promotor + pr. pomocniczy)</a:t>
            </a:r>
            <a:endParaRPr lang="pl-PL" sz="2600" i="1" dirty="0">
              <a:solidFill>
                <a:srgbClr val="C00000"/>
              </a:solidFill>
              <a:latin typeface="Garamond"/>
              <a:ea typeface="Calibri"/>
              <a:cs typeface="Calibri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pl-PL" sz="2600" dirty="0">
                <a:latin typeface="Garamond" panose="02020404030301010803" pitchFamily="18" charset="0"/>
                <a:ea typeface="Calibri"/>
                <a:cs typeface="Times New Roman"/>
              </a:rPr>
              <a:t>	</a:t>
            </a:r>
            <a:r>
              <a:rPr lang="pl-PL" sz="2600" dirty="0" smtClean="0">
                <a:latin typeface="Garamond" panose="02020404030301010803" pitchFamily="18" charset="0"/>
                <a:ea typeface="Calibri"/>
                <a:cs typeface="Times New Roman"/>
              </a:rPr>
              <a:t>prof. URK dr </a:t>
            </a:r>
            <a:r>
              <a:rPr lang="pl-PL" sz="2600" dirty="0">
                <a:latin typeface="Garamond" panose="02020404030301010803" pitchFamily="18" charset="0"/>
                <a:ea typeface="Calibri"/>
                <a:cs typeface="Times New Roman"/>
              </a:rPr>
              <a:t>inż. </a:t>
            </a:r>
            <a:r>
              <a:rPr lang="pl-PL" sz="2600" dirty="0" smtClean="0">
                <a:latin typeface="Garamond" panose="02020404030301010803" pitchFamily="18" charset="0"/>
                <a:ea typeface="Calibri"/>
                <a:cs typeface="Times New Roman"/>
              </a:rPr>
              <a:t>Mariusz Dacko – promotor</a:t>
            </a:r>
            <a:endParaRPr lang="pl-PL" sz="2600" dirty="0">
              <a:latin typeface="Garamond" panose="02020404030301010803" pitchFamily="18" charset="0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pl-PL" sz="2600" dirty="0">
                <a:latin typeface="Garamond" panose="02020404030301010803" pitchFamily="18" charset="0"/>
                <a:ea typeface="Calibri"/>
                <a:cs typeface="Times New Roman"/>
              </a:rPr>
              <a:t>	Uniwersytet Rolniczy w Krakowie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pl-PL" sz="2600" dirty="0" smtClean="0">
                <a:latin typeface="Garamond" panose="02020404030301010803" pitchFamily="18" charset="0"/>
                <a:ea typeface="Calibri"/>
                <a:cs typeface="Times New Roman"/>
              </a:rPr>
              <a:t>	mgr </a:t>
            </a:r>
            <a:r>
              <a:rPr lang="pl-PL" sz="2600" dirty="0" smtClean="0">
                <a:latin typeface="Garamond" panose="02020404030301010803" pitchFamily="18" charset="0"/>
                <a:ea typeface="Calibri"/>
                <a:cs typeface="Times New Roman"/>
              </a:rPr>
              <a:t>Ewelina Dudkiewicz – </a:t>
            </a:r>
            <a:r>
              <a:rPr lang="pl-PL" sz="2600" dirty="0" smtClean="0">
                <a:latin typeface="Garamond" panose="02020404030301010803" pitchFamily="18" charset="0"/>
                <a:ea typeface="Calibri"/>
                <a:cs typeface="Times New Roman"/>
              </a:rPr>
              <a:t>promotor pomocniczy</a:t>
            </a:r>
            <a:endParaRPr lang="pl-PL" sz="2600" dirty="0">
              <a:latin typeface="Garamond" panose="02020404030301010803" pitchFamily="18" charset="0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pl-PL" sz="2600" dirty="0" smtClean="0">
                <a:latin typeface="Garamond" panose="02020404030301010803" pitchFamily="18" charset="0"/>
                <a:ea typeface="Calibri"/>
                <a:cs typeface="Times New Roman"/>
              </a:rPr>
              <a:t>	Związek </a:t>
            </a:r>
            <a:r>
              <a:rPr lang="pl-PL" sz="2600" dirty="0">
                <a:latin typeface="Garamond" panose="02020404030301010803" pitchFamily="18" charset="0"/>
                <a:ea typeface="Calibri"/>
                <a:cs typeface="Times New Roman"/>
              </a:rPr>
              <a:t>Rewizyjny Banków Spółdzielczych </a:t>
            </a:r>
            <a:r>
              <a:rPr lang="pl-PL" sz="2600" dirty="0" smtClean="0">
                <a:latin typeface="Garamond" panose="02020404030301010803" pitchFamily="18" charset="0"/>
                <a:ea typeface="Calibri"/>
                <a:cs typeface="Times New Roman"/>
              </a:rPr>
              <a:t>w </a:t>
            </a:r>
            <a:r>
              <a:rPr lang="pl-PL" sz="2600" dirty="0">
                <a:latin typeface="Garamond" panose="02020404030301010803" pitchFamily="18" charset="0"/>
                <a:ea typeface="Calibri"/>
                <a:cs typeface="Times New Roman"/>
              </a:rPr>
              <a:t>Warszawie</a:t>
            </a:r>
          </a:p>
          <a:p>
            <a:pPr marL="457200" lvl="0" indent="-457200" algn="just">
              <a:lnSpc>
                <a:spcPct val="115000"/>
              </a:lnSpc>
              <a:spcAft>
                <a:spcPts val="0"/>
              </a:spcAft>
              <a:buAutoNum type="arabicPeriod"/>
            </a:pPr>
            <a:endParaRPr lang="pl-PL" sz="2400" dirty="0" smtClean="0">
              <a:latin typeface="Garamond" panose="02020404030301010803" pitchFamily="18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34080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Pamiętaj!</a:t>
            </a:r>
            <a:endParaRPr lang="pl-PL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568952" cy="44958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Autorem pracy Dyplomant a nie Promotor 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</a:t>
            </a:r>
            <a:endParaRPr lang="pl-PL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pl-PL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Główny ciężar pracy spoczywa na Dyplomancie 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</a:t>
            </a:r>
          </a:p>
          <a:p>
            <a:pPr algn="ctr">
              <a:buNone/>
            </a:pPr>
            <a:endParaRPr lang="pl-PL" b="1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algn="ctr">
              <a:buNone/>
            </a:pPr>
            <a:r>
              <a:rPr lang="pl-PL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Konsultuj etapy pracy z Promotorem </a:t>
            </a:r>
          </a:p>
          <a:p>
            <a:pPr algn="ctr">
              <a:buNone/>
            </a:pPr>
            <a:endParaRPr lang="pl-PL" b="1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algn="ctr">
              <a:buNone/>
            </a:pPr>
            <a:r>
              <a:rPr lang="pl-PL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Pracuj systematycznie!  </a:t>
            </a:r>
            <a:r>
              <a:rPr lang="pl-PL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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pl-PL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</a:t>
            </a:r>
            <a:endParaRPr lang="pl-PL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18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Średni">
  <a:themeElements>
    <a:clrScheme name="Średni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Średni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Średni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1130</TotalTime>
  <Words>587</Words>
  <Application>Microsoft Office PowerPoint</Application>
  <PresentationFormat>Pokaz na ekranie (4:3)</PresentationFormat>
  <Paragraphs>157</Paragraphs>
  <Slides>20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1" baseType="lpstr">
      <vt:lpstr>Średni</vt:lpstr>
      <vt:lpstr>Prezentacja programu PowerPoint</vt:lpstr>
      <vt:lpstr>Semestr 3 </vt:lpstr>
      <vt:lpstr>Praca dyplomowa</vt:lpstr>
      <vt:lpstr>Praca dyplomowa</vt:lpstr>
      <vt:lpstr>Potencjalni promotorzy</vt:lpstr>
      <vt:lpstr>Potencjalni promotorzy</vt:lpstr>
      <vt:lpstr>Promotorzy pomocniczy</vt:lpstr>
      <vt:lpstr>Poprawny zapis</vt:lpstr>
      <vt:lpstr>Pamiętaj!</vt:lpstr>
      <vt:lpstr>Wybór tematu pracy</vt:lpstr>
      <vt:lpstr>Propozycje tematów pracy</vt:lpstr>
      <vt:lpstr>Propozycje tematów pracy</vt:lpstr>
      <vt:lpstr>Propozycje tematów pracy</vt:lpstr>
      <vt:lpstr>Tematy pracy – edycja 1-3</vt:lpstr>
      <vt:lpstr>Tematy pracy – edycja 1-3</vt:lpstr>
      <vt:lpstr>Tematy pracy – edycja 1-3</vt:lpstr>
      <vt:lpstr>Tematy pracy – edycja 1-3</vt:lpstr>
      <vt:lpstr>Temat/tytuł pracy</vt:lpstr>
      <vt:lpstr>Temat/tytuł pracy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SEMINARIUM</dc:title>
  <dc:creator>Aleksandra Płonka</dc:creator>
  <cp:lastModifiedBy>Aleksandra</cp:lastModifiedBy>
  <cp:revision>71</cp:revision>
  <dcterms:created xsi:type="dcterms:W3CDTF">2016-11-28T19:44:20Z</dcterms:created>
  <dcterms:modified xsi:type="dcterms:W3CDTF">2024-05-11T12:01:16Z</dcterms:modified>
</cp:coreProperties>
</file>