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2"/>
  </p:notesMasterIdLst>
  <p:sldIdLst>
    <p:sldId id="321" r:id="rId2"/>
    <p:sldId id="325" r:id="rId3"/>
    <p:sldId id="400" r:id="rId4"/>
    <p:sldId id="326" r:id="rId5"/>
    <p:sldId id="327" r:id="rId6"/>
    <p:sldId id="379" r:id="rId7"/>
    <p:sldId id="378" r:id="rId8"/>
    <p:sldId id="380" r:id="rId9"/>
    <p:sldId id="384" r:id="rId10"/>
    <p:sldId id="259" r:id="rId11"/>
    <p:sldId id="330" r:id="rId12"/>
    <p:sldId id="381" r:id="rId13"/>
    <p:sldId id="331" r:id="rId14"/>
    <p:sldId id="375" r:id="rId15"/>
    <p:sldId id="382" r:id="rId16"/>
    <p:sldId id="376" r:id="rId17"/>
    <p:sldId id="401" r:id="rId18"/>
    <p:sldId id="385" r:id="rId19"/>
    <p:sldId id="386" r:id="rId20"/>
    <p:sldId id="292" r:id="rId21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097" y="22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A0B77B-0330-4DD0-A58E-5CAB2F17C911}" type="datetimeFigureOut">
              <a:rPr lang="pl-PL" smtClean="0"/>
              <a:t>11.05.2024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20F3A20-FB56-4427-9098-1FDE14FD525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769780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rostokąt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Prostokąt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rostokąt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ytuł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9" name="Podtytuł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l-PL" smtClean="0"/>
              <a:t>Kliknij, aby edytować styl wzorca podtytułu</a:t>
            </a:r>
            <a:endParaRPr kumimoji="0" lang="en-US"/>
          </a:p>
        </p:txBody>
      </p:sp>
      <p:sp>
        <p:nvSpPr>
          <p:cNvPr id="28" name="Symbol zastępczy daty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621239B2-6373-4CA2-9580-9B26EADCB11E}" type="datetimeFigureOut">
              <a:rPr lang="pl-PL" smtClean="0"/>
              <a:pPr/>
              <a:t>11.05.2024</a:t>
            </a:fld>
            <a:endParaRPr lang="pl-PL"/>
          </a:p>
        </p:txBody>
      </p:sp>
      <p:sp>
        <p:nvSpPr>
          <p:cNvPr id="17" name="Symbol zastępczy stopki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pl-PL"/>
          </a:p>
        </p:txBody>
      </p:sp>
      <p:sp>
        <p:nvSpPr>
          <p:cNvPr id="29" name="Symbol zastępczy numeru slajdu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8380391-F657-4F31-B85F-443B894E875E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239B2-6373-4CA2-9580-9B26EADCB11E}" type="datetimeFigureOut">
              <a:rPr lang="pl-PL" smtClean="0"/>
              <a:pPr/>
              <a:t>11.05.2024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80391-F657-4F31-B85F-443B894E875E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ytuł pionowy i teks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621239B2-6373-4CA2-9580-9B26EADCB11E}" type="datetimeFigureOut">
              <a:rPr lang="pl-PL" smtClean="0"/>
              <a:pPr/>
              <a:t>11.05.2024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pl-PL"/>
          </a:p>
        </p:txBody>
      </p:sp>
      <p:sp>
        <p:nvSpPr>
          <p:cNvPr id="7" name="Prostokąt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Prostokąt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Prostokąt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18380391-F657-4F31-B85F-443B894E875E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239B2-6373-4CA2-9580-9B26EADCB11E}" type="datetimeFigureOut">
              <a:rPr lang="pl-PL" smtClean="0"/>
              <a:pPr/>
              <a:t>11.05.2024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8380391-F657-4F31-B85F-443B894E875E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8" name="Symbol zastępczy zawartości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7" name="Prostokąt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Prostokąt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Prostokąt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12" name="Symbol zastępczy daty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239B2-6373-4CA2-9580-9B26EADCB11E}" type="datetimeFigureOut">
              <a:rPr lang="pl-PL" smtClean="0"/>
              <a:pPr/>
              <a:t>11.05.2024</a:t>
            </a:fld>
            <a:endParaRPr lang="pl-PL"/>
          </a:p>
        </p:txBody>
      </p:sp>
      <p:sp>
        <p:nvSpPr>
          <p:cNvPr id="13" name="Symbol zastępczy numeru slajdu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18380391-F657-4F31-B85F-443B894E875E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14" name="Symbol zastępczy stopki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9" name="Symbol zastępczy zawartości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11" name="Symbol zastępczy zawartości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8" name="Symbol zastępczy daty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621239B2-6373-4CA2-9580-9B26EADCB11E}" type="datetimeFigureOut">
              <a:rPr lang="pl-PL" smtClean="0"/>
              <a:pPr/>
              <a:t>11.05.2024</a:t>
            </a:fld>
            <a:endParaRPr lang="pl-PL"/>
          </a:p>
        </p:txBody>
      </p:sp>
      <p:sp>
        <p:nvSpPr>
          <p:cNvPr id="10" name="Symbol zastępczy numeru slajdu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18380391-F657-4F31-B85F-443B894E875E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12" name="Symbol zastępczy stopki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11" name="Symbol zastępczy zawartości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13" name="Symbol zastępczy zawartości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10" name="Symbol zastępczy daty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621239B2-6373-4CA2-9580-9B26EADCB11E}" type="datetimeFigureOut">
              <a:rPr lang="pl-PL" smtClean="0"/>
              <a:pPr/>
              <a:t>11.05.2024</a:t>
            </a:fld>
            <a:endParaRPr lang="pl-PL"/>
          </a:p>
        </p:txBody>
      </p:sp>
      <p:sp>
        <p:nvSpPr>
          <p:cNvPr id="12" name="Symbol zastępczy numeru slajdu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18380391-F657-4F31-B85F-443B894E875E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14" name="Symbol zastępczy stopki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pl-PL"/>
          </a:p>
        </p:txBody>
      </p:sp>
      <p:sp>
        <p:nvSpPr>
          <p:cNvPr id="16" name="Symbol zastępczy tekstu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15" name="Symbol zastępczy tekstu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239B2-6373-4CA2-9580-9B26EADCB11E}" type="datetimeFigureOut">
              <a:rPr lang="pl-PL" smtClean="0"/>
              <a:pPr/>
              <a:t>11.05.2024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8380391-F657-4F31-B85F-443B894E875E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239B2-6373-4CA2-9580-9B26EADCB11E}" type="datetimeFigureOut">
              <a:rPr lang="pl-PL" smtClean="0"/>
              <a:pPr/>
              <a:t>11.05.2024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8380391-F657-4F31-B85F-443B894E875E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239B2-6373-4CA2-9580-9B26EADCB11E}" type="datetimeFigureOut">
              <a:rPr lang="pl-PL" smtClean="0"/>
              <a:pPr/>
              <a:t>11.05.2024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8380391-F657-4F31-B85F-443B894E875E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9" name="Symbol zastępczy zawartości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8" name="Prostokąt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Prostokąt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Prostokąt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11" name="Prostokąt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ymbol zastępczy daty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621239B2-6373-4CA2-9580-9B26EADCB11E}" type="datetimeFigureOut">
              <a:rPr lang="pl-PL" smtClean="0"/>
              <a:pPr/>
              <a:t>11.05.2024</a:t>
            </a:fld>
            <a:endParaRPr lang="pl-PL"/>
          </a:p>
        </p:txBody>
      </p:sp>
      <p:sp>
        <p:nvSpPr>
          <p:cNvPr id="13" name="Symbol zastępczy numeru slajdu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18380391-F657-4F31-B85F-443B894E875E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14" name="Symbol zastępczy stopki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l-PL" smtClean="0"/>
              <a:t>Kliknij ikonę, aby dodać obraz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ymbol zastępczy tytułu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13" name="Symbol zastępczy tekstu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  <a:p>
            <a:pPr lvl="1" eaLnBrk="1" latinLnBrk="0" hangingPunct="1"/>
            <a:r>
              <a:rPr kumimoji="0" lang="pl-PL" smtClean="0"/>
              <a:t>Drugi poziom</a:t>
            </a:r>
          </a:p>
          <a:p>
            <a:pPr lvl="2" eaLnBrk="1" latinLnBrk="0" hangingPunct="1"/>
            <a:r>
              <a:rPr kumimoji="0" lang="pl-PL" smtClean="0"/>
              <a:t>Trzeci poziom</a:t>
            </a:r>
          </a:p>
          <a:p>
            <a:pPr lvl="3" eaLnBrk="1" latinLnBrk="0" hangingPunct="1"/>
            <a:r>
              <a:rPr kumimoji="0" lang="pl-PL" smtClean="0"/>
              <a:t>Czwarty poziom</a:t>
            </a:r>
          </a:p>
          <a:p>
            <a:pPr lvl="4" eaLnBrk="1" latinLnBrk="0" hangingPunct="1"/>
            <a:r>
              <a:rPr kumimoji="0" lang="pl-PL" smtClean="0"/>
              <a:t>Piąty poziom</a:t>
            </a:r>
            <a:endParaRPr kumimoji="0" lang="en-US"/>
          </a:p>
        </p:txBody>
      </p:sp>
      <p:sp>
        <p:nvSpPr>
          <p:cNvPr id="14" name="Symbol zastępczy daty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621239B2-6373-4CA2-9580-9B26EADCB11E}" type="datetimeFigureOut">
              <a:rPr lang="pl-PL" smtClean="0"/>
              <a:pPr/>
              <a:t>11.05.2024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pl-PL"/>
          </a:p>
        </p:txBody>
      </p:sp>
      <p:sp>
        <p:nvSpPr>
          <p:cNvPr id="7" name="Prostokąt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Prostokąt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Prostokąt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ymbol zastępczy numeru slajdu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18380391-F657-4F31-B85F-443B894E875E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970" y="1916832"/>
            <a:ext cx="8357494" cy="45365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Prostokąt 3"/>
          <p:cNvSpPr/>
          <p:nvPr/>
        </p:nvSpPr>
        <p:spPr>
          <a:xfrm>
            <a:off x="390970" y="476672"/>
            <a:ext cx="8280920" cy="1008112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Seminarium dyplomowe</a:t>
            </a:r>
            <a:endParaRPr lang="pl-PL" sz="4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8470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 smtClean="0">
                <a:latin typeface="Times New Roman" pitchFamily="18" charset="0"/>
                <a:cs typeface="Times New Roman" pitchFamily="18" charset="0"/>
              </a:rPr>
              <a:t>Wybór tematu pracy</a:t>
            </a:r>
            <a:endParaRPr lang="pl-PL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endParaRPr lang="pl-PL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pl-PL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Dyplomant definiuje temat samodzielnie</a:t>
            </a:r>
          </a:p>
          <a:p>
            <a:endParaRPr lang="pl-PL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Dyplomant dokonuje wyboru spośród tematów zaproponowanych przez Kierownika studiów podyplomowych MBA lub potencjalnych opiekunów pracy</a:t>
            </a:r>
          </a:p>
          <a:p>
            <a:endParaRPr lang="pl-PL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 smtClean="0">
                <a:latin typeface="Times New Roman" pitchFamily="18" charset="0"/>
                <a:cs typeface="Times New Roman" pitchFamily="18" charset="0"/>
              </a:rPr>
              <a:t>Propozycje tematów pracy</a:t>
            </a:r>
            <a:endParaRPr lang="pl-PL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>
          <a:xfrm>
            <a:off x="611560" y="1628800"/>
            <a:ext cx="8153400" cy="5157192"/>
          </a:xfrm>
        </p:spPr>
        <p:txBody>
          <a:bodyPr>
            <a:normAutofit/>
          </a:bodyPr>
          <a:lstStyle/>
          <a:p>
            <a:pPr>
              <a:buNone/>
            </a:pPr>
            <a:endParaRPr lang="pl-PL" sz="8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spcBef>
                <a:spcPts val="6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pl-PL" sz="2400" dirty="0" smtClean="0">
                <a:latin typeface="Times New Roman" pitchFamily="18" charset="0"/>
                <a:cs typeface="Times New Roman" pitchFamily="18" charset="0"/>
              </a:rPr>
              <a:t>Zarządzanie </a:t>
            </a:r>
            <a:r>
              <a:rPr lang="pl-PL" sz="2400" dirty="0">
                <a:latin typeface="Times New Roman" pitchFamily="18" charset="0"/>
                <a:cs typeface="Times New Roman" pitchFamily="18" charset="0"/>
              </a:rPr>
              <a:t>jakością obsługi klientów w banku spółdzielczym X</a:t>
            </a:r>
          </a:p>
          <a:p>
            <a:pPr marL="514350" indent="-514350">
              <a:spcBef>
                <a:spcPts val="6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pl-PL" sz="2400" dirty="0" smtClean="0">
                <a:latin typeface="Times New Roman" pitchFamily="18" charset="0"/>
                <a:cs typeface="Times New Roman" pitchFamily="18" charset="0"/>
              </a:rPr>
              <a:t>Zarządzanie </a:t>
            </a:r>
            <a:r>
              <a:rPr lang="pl-PL" sz="2400" dirty="0">
                <a:latin typeface="Times New Roman" pitchFamily="18" charset="0"/>
                <a:cs typeface="Times New Roman" pitchFamily="18" charset="0"/>
              </a:rPr>
              <a:t>ryzykiem w banku spółdzielczym</a:t>
            </a:r>
            <a:r>
              <a:rPr lang="pl-PL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sz="2400" dirty="0">
                <a:latin typeface="Times New Roman" pitchFamily="18" charset="0"/>
                <a:cs typeface="Times New Roman" pitchFamily="18" charset="0"/>
              </a:rPr>
              <a:t>Y</a:t>
            </a:r>
          </a:p>
          <a:p>
            <a:pPr marL="514350" indent="-514350">
              <a:spcBef>
                <a:spcPts val="6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pl-PL" sz="2400" dirty="0" smtClean="0">
                <a:latin typeface="Times New Roman" pitchFamily="18" charset="0"/>
                <a:cs typeface="Times New Roman" pitchFamily="18" charset="0"/>
              </a:rPr>
              <a:t>Zarządzanie </a:t>
            </a:r>
            <a:r>
              <a:rPr lang="pl-PL" sz="2400" dirty="0">
                <a:latin typeface="Times New Roman" pitchFamily="18" charset="0"/>
                <a:cs typeface="Times New Roman" pitchFamily="18" charset="0"/>
              </a:rPr>
              <a:t>zasobami ludzkimi w banku spółdzielczym</a:t>
            </a:r>
            <a:r>
              <a:rPr lang="pl-PL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sz="2400" dirty="0">
                <a:latin typeface="Times New Roman" pitchFamily="18" charset="0"/>
                <a:cs typeface="Times New Roman" pitchFamily="18" charset="0"/>
              </a:rPr>
              <a:t>Z</a:t>
            </a:r>
          </a:p>
          <a:p>
            <a:pPr marL="514350" indent="-514350">
              <a:spcBef>
                <a:spcPts val="6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pl-PL" sz="2400" dirty="0" smtClean="0">
                <a:latin typeface="Times New Roman" pitchFamily="18" charset="0"/>
                <a:cs typeface="Times New Roman" pitchFamily="18" charset="0"/>
              </a:rPr>
              <a:t>Zarządzanie </a:t>
            </a:r>
            <a:r>
              <a:rPr lang="pl-PL" sz="2400" dirty="0">
                <a:latin typeface="Times New Roman" pitchFamily="18" charset="0"/>
                <a:cs typeface="Times New Roman" pitchFamily="18" charset="0"/>
              </a:rPr>
              <a:t>ryzykiem kredytowym w banku spółdzielczym </a:t>
            </a:r>
            <a:endParaRPr lang="pl-PL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spcBef>
                <a:spcPts val="6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pl-PL" sz="2400" dirty="0" smtClean="0">
                <a:latin typeface="Times New Roman" pitchFamily="18" charset="0"/>
                <a:cs typeface="Times New Roman" pitchFamily="18" charset="0"/>
              </a:rPr>
              <a:t>Zarządzanie </a:t>
            </a:r>
            <a:r>
              <a:rPr lang="pl-PL" sz="2400" dirty="0">
                <a:latin typeface="Times New Roman" pitchFamily="18" charset="0"/>
                <a:cs typeface="Times New Roman" pitchFamily="18" charset="0"/>
              </a:rPr>
              <a:t>kapitałem banku dla maksymalizacji płynności finansowej </a:t>
            </a:r>
            <a:r>
              <a:rPr lang="pl-PL" sz="2400" dirty="0" smtClean="0">
                <a:latin typeface="Times New Roman" pitchFamily="18" charset="0"/>
                <a:cs typeface="Times New Roman" pitchFamily="18" charset="0"/>
              </a:rPr>
              <a:t>w </a:t>
            </a:r>
            <a:r>
              <a:rPr lang="pl-PL" sz="2400" dirty="0">
                <a:latin typeface="Times New Roman" pitchFamily="18" charset="0"/>
                <a:cs typeface="Times New Roman" pitchFamily="18" charset="0"/>
              </a:rPr>
              <a:t>banku spółdzielczym</a:t>
            </a:r>
            <a:r>
              <a:rPr lang="pl-PL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sz="2400" dirty="0">
                <a:latin typeface="Times New Roman" pitchFamily="18" charset="0"/>
                <a:cs typeface="Times New Roman" pitchFamily="18" charset="0"/>
              </a:rPr>
              <a:t>X</a:t>
            </a:r>
          </a:p>
          <a:p>
            <a:pPr marL="514350" indent="-514350">
              <a:spcBef>
                <a:spcPts val="6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pl-PL" sz="2400" dirty="0" smtClean="0">
                <a:latin typeface="Times New Roman" pitchFamily="18" charset="0"/>
                <a:cs typeface="Times New Roman" pitchFamily="18" charset="0"/>
              </a:rPr>
              <a:t>Zarządzanie bankiem </a:t>
            </a:r>
            <a:r>
              <a:rPr lang="pl-PL" sz="2400" dirty="0">
                <a:latin typeface="Times New Roman" pitchFamily="18" charset="0"/>
                <a:cs typeface="Times New Roman" pitchFamily="18" charset="0"/>
              </a:rPr>
              <a:t>spółdzielczym</a:t>
            </a:r>
            <a:r>
              <a:rPr lang="pl-PL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sz="2400" dirty="0">
                <a:latin typeface="Times New Roman" pitchFamily="18" charset="0"/>
                <a:cs typeface="Times New Roman" pitchFamily="18" charset="0"/>
              </a:rPr>
              <a:t>na </a:t>
            </a:r>
            <a:r>
              <a:rPr lang="pl-PL" sz="2400" dirty="0" smtClean="0">
                <a:latin typeface="Times New Roman" pitchFamily="18" charset="0"/>
                <a:cs typeface="Times New Roman" pitchFamily="18" charset="0"/>
              </a:rPr>
              <a:t>przykładzie ...</a:t>
            </a:r>
            <a:endParaRPr lang="pl-PL" sz="24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pl-PL" sz="2200" b="1" i="1" dirty="0" smtClean="0">
              <a:solidFill>
                <a:srgbClr val="008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pl-PL" sz="2200" b="1" i="1" dirty="0">
              <a:solidFill>
                <a:srgbClr val="008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pl-PL" dirty="0" smtClean="0">
              <a:solidFill>
                <a:srgbClr val="008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9344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 smtClean="0">
                <a:latin typeface="Times New Roman" pitchFamily="18" charset="0"/>
                <a:cs typeface="Times New Roman" pitchFamily="18" charset="0"/>
              </a:rPr>
              <a:t>Propozycje tematów pracy</a:t>
            </a:r>
            <a:endParaRPr lang="pl-PL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>
          <a:xfrm>
            <a:off x="611560" y="1628800"/>
            <a:ext cx="8153400" cy="5157192"/>
          </a:xfrm>
        </p:spPr>
        <p:txBody>
          <a:bodyPr>
            <a:normAutofit/>
          </a:bodyPr>
          <a:lstStyle/>
          <a:p>
            <a:pPr>
              <a:buNone/>
            </a:pPr>
            <a:endParaRPr lang="pl-PL" sz="8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spcBef>
                <a:spcPts val="600"/>
              </a:spcBef>
              <a:spcAft>
                <a:spcPts val="1200"/>
              </a:spcAft>
              <a:buFont typeface="+mj-lt"/>
              <a:buAutoNum type="arabicPeriod" startAt="7"/>
            </a:pPr>
            <a:r>
              <a:rPr lang="pl-PL" sz="2400" dirty="0" smtClean="0">
                <a:latin typeface="Times New Roman" pitchFamily="18" charset="0"/>
                <a:cs typeface="Times New Roman" pitchFamily="18" charset="0"/>
              </a:rPr>
              <a:t>Nowoczesne formy usług bankowych ze szczególnym uwzględnieniem bankowości mobilnej</a:t>
            </a:r>
          </a:p>
          <a:p>
            <a:pPr marL="514350" indent="-514350">
              <a:spcBef>
                <a:spcPts val="600"/>
              </a:spcBef>
              <a:spcAft>
                <a:spcPts val="1200"/>
              </a:spcAft>
              <a:buFont typeface="+mj-lt"/>
              <a:buAutoNum type="arabicPeriod" startAt="7"/>
            </a:pPr>
            <a:r>
              <a:rPr lang="pl-PL" sz="2400" dirty="0" smtClean="0">
                <a:latin typeface="Times New Roman" pitchFamily="18" charset="0"/>
                <a:cs typeface="Times New Roman" pitchFamily="18" charset="0"/>
              </a:rPr>
              <a:t>Rynkowe uwarunkowania działalności kredytowej banków spółdzielczych na przykładzie ...</a:t>
            </a:r>
          </a:p>
          <a:p>
            <a:pPr marL="514350" indent="-514350">
              <a:spcBef>
                <a:spcPts val="600"/>
              </a:spcBef>
              <a:spcAft>
                <a:spcPts val="1200"/>
              </a:spcAft>
              <a:buFont typeface="+mj-lt"/>
              <a:buAutoNum type="arabicPeriod" startAt="7"/>
            </a:pPr>
            <a:r>
              <a:rPr lang="pl-PL" sz="2400" dirty="0" smtClean="0">
                <a:latin typeface="Times New Roman" pitchFamily="18" charset="0"/>
                <a:cs typeface="Times New Roman" pitchFamily="18" charset="0"/>
              </a:rPr>
              <a:t>Metodologia oceny zdolności kredytowej na przykładzie …</a:t>
            </a:r>
          </a:p>
          <a:p>
            <a:pPr marL="514350" indent="-514350">
              <a:spcBef>
                <a:spcPts val="600"/>
              </a:spcBef>
              <a:spcAft>
                <a:spcPts val="1200"/>
              </a:spcAft>
              <a:buFont typeface="+mj-lt"/>
              <a:buAutoNum type="arabicPeriod" startAt="7"/>
            </a:pPr>
            <a:r>
              <a:rPr lang="pl-PL" sz="2400" dirty="0">
                <a:latin typeface="Times New Roman" pitchFamily="18" charset="0"/>
                <a:cs typeface="Times New Roman" pitchFamily="18" charset="0"/>
              </a:rPr>
              <a:t>Bankowość internetowa i elektroniczna jako nowoczesne formy sprzedaży usług bankowych</a:t>
            </a:r>
          </a:p>
          <a:p>
            <a:pPr marL="514350" indent="-514350">
              <a:spcBef>
                <a:spcPts val="600"/>
              </a:spcBef>
              <a:spcAft>
                <a:spcPts val="1200"/>
              </a:spcAft>
              <a:buFont typeface="+mj-lt"/>
              <a:buAutoNum type="arabicPeriod" startAt="7"/>
            </a:pPr>
            <a:r>
              <a:rPr lang="pl-PL" sz="2400" dirty="0">
                <a:latin typeface="Times New Roman" pitchFamily="18" charset="0"/>
                <a:cs typeface="Times New Roman" pitchFamily="18" charset="0"/>
              </a:rPr>
              <a:t>Systemy informatyczne w bankowości spółdzielczej</a:t>
            </a:r>
          </a:p>
          <a:p>
            <a:pPr marL="514350" indent="-514350">
              <a:spcBef>
                <a:spcPts val="600"/>
              </a:spcBef>
              <a:spcAft>
                <a:spcPts val="1200"/>
              </a:spcAft>
              <a:buFont typeface="+mj-lt"/>
              <a:buAutoNum type="arabicPeriod" startAt="7"/>
            </a:pPr>
            <a:r>
              <a:rPr lang="pl-PL" sz="2400" dirty="0">
                <a:latin typeface="Times New Roman" pitchFamily="18" charset="0"/>
                <a:cs typeface="Times New Roman" pitchFamily="18" charset="0"/>
              </a:rPr>
              <a:t>Controlling w banku spółdzielczym X</a:t>
            </a:r>
          </a:p>
          <a:p>
            <a:pPr marL="514350" indent="-514350">
              <a:spcBef>
                <a:spcPts val="600"/>
              </a:spcBef>
              <a:spcAft>
                <a:spcPts val="1200"/>
              </a:spcAft>
              <a:buFont typeface="+mj-lt"/>
              <a:buAutoNum type="arabicPeriod" startAt="7"/>
            </a:pPr>
            <a:endParaRPr lang="pl-PL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pl-PL" sz="2200" b="1" i="1" dirty="0" smtClean="0">
              <a:solidFill>
                <a:srgbClr val="008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pl-PL" sz="2200" b="1" i="1" dirty="0">
              <a:solidFill>
                <a:srgbClr val="008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pl-PL" dirty="0" smtClean="0">
              <a:solidFill>
                <a:srgbClr val="008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5732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 smtClean="0">
                <a:latin typeface="Times New Roman" pitchFamily="18" charset="0"/>
                <a:cs typeface="Times New Roman" pitchFamily="18" charset="0"/>
              </a:rPr>
              <a:t>Propozycje tematów pracy</a:t>
            </a:r>
            <a:endParaRPr lang="pl-PL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>
          <a:xfrm>
            <a:off x="611560" y="1700808"/>
            <a:ext cx="8352928" cy="5157192"/>
          </a:xfrm>
        </p:spPr>
        <p:txBody>
          <a:bodyPr>
            <a:normAutofit/>
          </a:bodyPr>
          <a:lstStyle/>
          <a:p>
            <a:pPr>
              <a:buNone/>
            </a:pPr>
            <a:endParaRPr lang="pl-PL" sz="8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spcBef>
                <a:spcPts val="600"/>
              </a:spcBef>
              <a:spcAft>
                <a:spcPts val="600"/>
              </a:spcAft>
              <a:buFont typeface="+mj-lt"/>
              <a:buAutoNum type="arabicPeriod" startAt="13"/>
            </a:pPr>
            <a:r>
              <a:rPr lang="pl-PL" sz="2400" dirty="0" smtClean="0">
                <a:latin typeface="Times New Roman" pitchFamily="18" charset="0"/>
                <a:cs typeface="Times New Roman" pitchFamily="18" charset="0"/>
              </a:rPr>
              <a:t>Produkt </a:t>
            </a:r>
            <a:r>
              <a:rPr lang="pl-PL" sz="2400" dirty="0">
                <a:latin typeface="Times New Roman" pitchFamily="18" charset="0"/>
                <a:cs typeface="Times New Roman" pitchFamily="18" charset="0"/>
              </a:rPr>
              <a:t>bankowy w świetle koncepcji marketingu </a:t>
            </a:r>
            <a:r>
              <a:rPr lang="pl-PL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pl-PL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pl-PL" sz="2400" dirty="0" smtClean="0">
                <a:latin typeface="Times New Roman" pitchFamily="18" charset="0"/>
                <a:cs typeface="Times New Roman" pitchFamily="18" charset="0"/>
              </a:rPr>
              <a:t>na przykładzie…</a:t>
            </a:r>
            <a:endParaRPr lang="pl-PL" sz="2400" dirty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spcBef>
                <a:spcPts val="600"/>
              </a:spcBef>
              <a:spcAft>
                <a:spcPts val="600"/>
              </a:spcAft>
              <a:buFont typeface="+mj-lt"/>
              <a:buAutoNum type="arabicPeriod" startAt="13"/>
            </a:pPr>
            <a:r>
              <a:rPr lang="pl-PL" sz="2400" dirty="0" smtClean="0">
                <a:latin typeface="Times New Roman" pitchFamily="18" charset="0"/>
                <a:cs typeface="Times New Roman" pitchFamily="18" charset="0"/>
              </a:rPr>
              <a:t>Ryzyko </a:t>
            </a:r>
            <a:r>
              <a:rPr lang="pl-PL" sz="2400" dirty="0">
                <a:latin typeface="Times New Roman" pitchFamily="18" charset="0"/>
                <a:cs typeface="Times New Roman" pitchFamily="18" charset="0"/>
              </a:rPr>
              <a:t>operacyjne w banku na przykładzie </a:t>
            </a:r>
            <a:r>
              <a:rPr lang="pl-PL" sz="2400" dirty="0" smtClean="0">
                <a:latin typeface="Times New Roman" pitchFamily="18" charset="0"/>
                <a:cs typeface="Times New Roman" pitchFamily="18" charset="0"/>
              </a:rPr>
              <a:t>…</a:t>
            </a:r>
            <a:endParaRPr lang="pl-PL" sz="2400" dirty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spcBef>
                <a:spcPts val="600"/>
              </a:spcBef>
              <a:spcAft>
                <a:spcPts val="600"/>
              </a:spcAft>
              <a:buFont typeface="+mj-lt"/>
              <a:buAutoNum type="arabicPeriod" startAt="13"/>
            </a:pPr>
            <a:r>
              <a:rPr lang="pl-PL" sz="2400" dirty="0" smtClean="0">
                <a:latin typeface="Times New Roman" pitchFamily="18" charset="0"/>
                <a:cs typeface="Times New Roman" pitchFamily="18" charset="0"/>
              </a:rPr>
              <a:t>Wykorzystanie </a:t>
            </a:r>
            <a:r>
              <a:rPr lang="pl-PL" sz="2400" dirty="0">
                <a:latin typeface="Times New Roman" pitchFamily="18" charset="0"/>
                <a:cs typeface="Times New Roman" pitchFamily="18" charset="0"/>
              </a:rPr>
              <a:t>koncepcji zarządzania na przykładzie </a:t>
            </a:r>
            <a:r>
              <a:rPr lang="pl-PL" sz="2400" dirty="0" smtClean="0">
                <a:latin typeface="Times New Roman" pitchFamily="18" charset="0"/>
                <a:cs typeface="Times New Roman" pitchFamily="18" charset="0"/>
              </a:rPr>
              <a:t>….</a:t>
            </a:r>
            <a:endParaRPr lang="pl-PL" sz="2400" dirty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spcBef>
                <a:spcPts val="600"/>
              </a:spcBef>
              <a:spcAft>
                <a:spcPts val="600"/>
              </a:spcAft>
              <a:buFont typeface="+mj-lt"/>
              <a:buAutoNum type="arabicPeriod" startAt="13"/>
            </a:pPr>
            <a:r>
              <a:rPr lang="pl-PL" sz="2400" dirty="0" smtClean="0">
                <a:latin typeface="Times New Roman" pitchFamily="18" charset="0"/>
                <a:cs typeface="Times New Roman" pitchFamily="18" charset="0"/>
              </a:rPr>
              <a:t>Motywacja </a:t>
            </a:r>
            <a:r>
              <a:rPr lang="pl-PL" sz="2400" dirty="0">
                <a:latin typeface="Times New Roman" pitchFamily="18" charset="0"/>
                <a:cs typeface="Times New Roman" pitchFamily="18" charset="0"/>
              </a:rPr>
              <a:t>i selekcja pracowników jako główny element zarządzania zasobami ludzkimi w banku spółdzielczym</a:t>
            </a:r>
            <a:r>
              <a:rPr lang="pl-PL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sz="2400" dirty="0">
                <a:latin typeface="Times New Roman" pitchFamily="18" charset="0"/>
                <a:cs typeface="Times New Roman" pitchFamily="18" charset="0"/>
              </a:rPr>
              <a:t>Y</a:t>
            </a:r>
          </a:p>
          <a:p>
            <a:pPr marL="514350" indent="-514350">
              <a:spcBef>
                <a:spcPts val="600"/>
              </a:spcBef>
              <a:spcAft>
                <a:spcPts val="600"/>
              </a:spcAft>
              <a:buFont typeface="+mj-lt"/>
              <a:buAutoNum type="arabicPeriod" startAt="13"/>
            </a:pPr>
            <a:r>
              <a:rPr lang="pl-PL" sz="2400" dirty="0" smtClean="0">
                <a:latin typeface="Times New Roman" pitchFamily="18" charset="0"/>
                <a:cs typeface="Times New Roman" pitchFamily="18" charset="0"/>
              </a:rPr>
              <a:t>Sprawozdawczość </a:t>
            </a:r>
            <a:r>
              <a:rPr lang="pl-PL" sz="2400" dirty="0">
                <a:latin typeface="Times New Roman" pitchFamily="18" charset="0"/>
                <a:cs typeface="Times New Roman" pitchFamily="18" charset="0"/>
              </a:rPr>
              <a:t>finansowa i jej wykorzystanie w ocenie stanu finansowego </a:t>
            </a:r>
            <a:r>
              <a:rPr lang="pl-PL" sz="2400" dirty="0" smtClean="0">
                <a:latin typeface="Times New Roman" pitchFamily="18" charset="0"/>
                <a:cs typeface="Times New Roman" pitchFamily="18" charset="0"/>
              </a:rPr>
              <a:t>banku </a:t>
            </a:r>
            <a:r>
              <a:rPr lang="pl-PL" sz="2400" dirty="0" smtClean="0">
                <a:latin typeface="Times New Roman" pitchFamily="18" charset="0"/>
                <a:cs typeface="Times New Roman" pitchFamily="18" charset="0"/>
              </a:rPr>
              <a:t>spółdzielczego </a:t>
            </a:r>
            <a:r>
              <a:rPr lang="pl-PL" sz="2400" dirty="0">
                <a:latin typeface="Times New Roman" pitchFamily="18" charset="0"/>
                <a:cs typeface="Times New Roman" pitchFamily="18" charset="0"/>
              </a:rPr>
              <a:t>Z</a:t>
            </a:r>
          </a:p>
          <a:p>
            <a:pPr marL="514350" indent="-514350">
              <a:spcBef>
                <a:spcPts val="600"/>
              </a:spcBef>
              <a:spcAft>
                <a:spcPts val="600"/>
              </a:spcAft>
              <a:buFont typeface="+mj-lt"/>
              <a:buAutoNum type="arabicPeriod" startAt="13"/>
            </a:pPr>
            <a:r>
              <a:rPr lang="pl-PL" sz="2400" dirty="0" smtClean="0">
                <a:latin typeface="Times New Roman" pitchFamily="18" charset="0"/>
                <a:cs typeface="Times New Roman" pitchFamily="18" charset="0"/>
              </a:rPr>
              <a:t>Projekcje </a:t>
            </a:r>
            <a:r>
              <a:rPr lang="pl-PL" sz="2400" dirty="0">
                <a:latin typeface="Times New Roman" pitchFamily="18" charset="0"/>
                <a:cs typeface="Times New Roman" pitchFamily="18" charset="0"/>
              </a:rPr>
              <a:t>finansowe i ich wykorzystanie w zarządzaniu strategicznym </a:t>
            </a:r>
            <a:r>
              <a:rPr lang="pl-PL" sz="2400" dirty="0" smtClean="0">
                <a:latin typeface="Times New Roman" pitchFamily="18" charset="0"/>
                <a:cs typeface="Times New Roman" pitchFamily="18" charset="0"/>
              </a:rPr>
              <a:t>bankiem spółdzielczym </a:t>
            </a:r>
            <a:r>
              <a:rPr lang="pl-PL" sz="2400" dirty="0">
                <a:latin typeface="Times New Roman" pitchFamily="18" charset="0"/>
                <a:cs typeface="Times New Roman" pitchFamily="18" charset="0"/>
              </a:rPr>
              <a:t>X</a:t>
            </a:r>
          </a:p>
          <a:p>
            <a:pPr>
              <a:buNone/>
            </a:pPr>
            <a:endParaRPr lang="pl-PL" sz="2200" b="1" i="1" dirty="0" smtClean="0">
              <a:solidFill>
                <a:srgbClr val="008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pl-PL" sz="2200" b="1" i="1" dirty="0">
              <a:solidFill>
                <a:srgbClr val="008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pl-PL" dirty="0" smtClean="0">
              <a:solidFill>
                <a:srgbClr val="008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0531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 smtClean="0">
                <a:latin typeface="Times New Roman" pitchFamily="18" charset="0"/>
                <a:cs typeface="Times New Roman" pitchFamily="18" charset="0"/>
              </a:rPr>
              <a:t>Tematy pracy – </a:t>
            </a:r>
            <a:r>
              <a:rPr lang="pl-PL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edycja </a:t>
            </a:r>
            <a:r>
              <a:rPr lang="pl-PL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1-3</a:t>
            </a:r>
            <a:endParaRPr lang="pl-PL" b="1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>
          <a:xfrm>
            <a:off x="611560" y="1700808"/>
            <a:ext cx="8352928" cy="5157192"/>
          </a:xfrm>
        </p:spPr>
        <p:txBody>
          <a:bodyPr>
            <a:normAutofit lnSpcReduction="10000"/>
          </a:bodyPr>
          <a:lstStyle/>
          <a:p>
            <a:pPr>
              <a:buNone/>
            </a:pPr>
            <a:endParaRPr lang="pl-PL" sz="8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pl-PL" sz="2400" dirty="0" smtClean="0">
                <a:latin typeface="Times New Roman" pitchFamily="18" charset="0"/>
                <a:cs typeface="Times New Roman" pitchFamily="18" charset="0"/>
              </a:rPr>
              <a:t>Zautomatyzowane </a:t>
            </a:r>
            <a:r>
              <a:rPr lang="pl-PL" sz="2400" dirty="0">
                <a:latin typeface="Times New Roman" pitchFamily="18" charset="0"/>
                <a:cs typeface="Times New Roman" pitchFamily="18" charset="0"/>
              </a:rPr>
              <a:t>systemy oceny zdolności kredytowej </a:t>
            </a:r>
            <a:r>
              <a:rPr lang="pl-PL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pl-PL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pl-PL" sz="2400" dirty="0" smtClean="0">
                <a:latin typeface="Times New Roman" pitchFamily="18" charset="0"/>
                <a:cs typeface="Times New Roman" pitchFamily="18" charset="0"/>
              </a:rPr>
              <a:t>w </a:t>
            </a:r>
            <a:r>
              <a:rPr lang="pl-PL" sz="2400" dirty="0">
                <a:latin typeface="Times New Roman" pitchFamily="18" charset="0"/>
                <a:cs typeface="Times New Roman" pitchFamily="18" charset="0"/>
              </a:rPr>
              <a:t>ograniczeniu ryzyka kredytowego i wzrostu konkurencyjności w banku </a:t>
            </a:r>
            <a:r>
              <a:rPr lang="pl-PL" sz="2400" dirty="0" smtClean="0">
                <a:latin typeface="Times New Roman" pitchFamily="18" charset="0"/>
                <a:cs typeface="Times New Roman" pitchFamily="18" charset="0"/>
              </a:rPr>
              <a:t>spółdzielczym</a:t>
            </a:r>
            <a:endParaRPr lang="pl-PL" sz="2400" dirty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pl-PL" sz="2400" dirty="0" smtClean="0">
                <a:latin typeface="Times New Roman" pitchFamily="18" charset="0"/>
                <a:cs typeface="Times New Roman" pitchFamily="18" charset="0"/>
              </a:rPr>
              <a:t>Rola rachunku przepływów pieniężnych w ocenie i zarządzaniu płynnością przedsiębiorstw na przykładzie wybranych klientów Banku Spółdzielczego w Pleszewie</a:t>
            </a:r>
          </a:p>
          <a:p>
            <a:pPr marL="514350" indent="-51435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pl-PL" sz="2400" dirty="0" smtClean="0">
                <a:latin typeface="Times New Roman" pitchFamily="18" charset="0"/>
                <a:cs typeface="Times New Roman" pitchFamily="18" charset="0"/>
              </a:rPr>
              <a:t>Podnoszenie </a:t>
            </a:r>
            <a:r>
              <a:rPr lang="pl-PL" sz="2400" dirty="0">
                <a:latin typeface="Times New Roman" pitchFamily="18" charset="0"/>
                <a:cs typeface="Times New Roman" pitchFamily="18" charset="0"/>
              </a:rPr>
              <a:t>funduszy własnych w banku spółdzielczym poprzez zmianę sposobu finansowania nieruchomości </a:t>
            </a:r>
            <a:r>
              <a:rPr lang="pl-PL" sz="2400" dirty="0" smtClean="0">
                <a:latin typeface="Times New Roman" pitchFamily="18" charset="0"/>
                <a:cs typeface="Times New Roman" pitchFamily="18" charset="0"/>
              </a:rPr>
              <a:t>własnych</a:t>
            </a:r>
          </a:p>
          <a:p>
            <a:pPr marL="514350" indent="-51435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pl-PL" sz="2400" dirty="0">
                <a:latin typeface="Times New Roman" pitchFamily="18" charset="0"/>
                <a:cs typeface="Times New Roman" pitchFamily="18" charset="0"/>
              </a:rPr>
              <a:t>Struktura portfela kredytowego w świetle generowanego ryzyka jako podstawowy element zarządzania bankiem </a:t>
            </a:r>
            <a:r>
              <a:rPr lang="pl-PL" sz="2400" dirty="0" smtClean="0">
                <a:latin typeface="Times New Roman" pitchFamily="18" charset="0"/>
                <a:cs typeface="Times New Roman" pitchFamily="18" charset="0"/>
              </a:rPr>
              <a:t>spółdzielczym</a:t>
            </a:r>
          </a:p>
          <a:p>
            <a:pPr>
              <a:buNone/>
            </a:pPr>
            <a:endParaRPr lang="pl-PL" sz="2200" b="1" i="1" dirty="0">
              <a:solidFill>
                <a:srgbClr val="008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pl-PL" dirty="0" smtClean="0">
              <a:solidFill>
                <a:srgbClr val="008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1846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 smtClean="0">
                <a:latin typeface="Times New Roman" pitchFamily="18" charset="0"/>
                <a:cs typeface="Times New Roman" pitchFamily="18" charset="0"/>
              </a:rPr>
              <a:t>Tematy pracy – </a:t>
            </a:r>
            <a:r>
              <a:rPr lang="pl-PL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edycja </a:t>
            </a:r>
            <a:r>
              <a:rPr lang="pl-PL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1-3</a:t>
            </a:r>
            <a:endParaRPr lang="pl-PL" b="1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>
          <a:xfrm>
            <a:off x="611560" y="1700808"/>
            <a:ext cx="8352928" cy="5157192"/>
          </a:xfrm>
        </p:spPr>
        <p:txBody>
          <a:bodyPr>
            <a:normAutofit/>
          </a:bodyPr>
          <a:lstStyle/>
          <a:p>
            <a:pPr>
              <a:buNone/>
            </a:pPr>
            <a:endParaRPr lang="pl-PL" sz="8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spcBef>
                <a:spcPts val="600"/>
              </a:spcBef>
              <a:spcAft>
                <a:spcPts val="600"/>
              </a:spcAft>
              <a:buFont typeface="+mj-lt"/>
              <a:buAutoNum type="arabicPeriod" startAt="5"/>
            </a:pPr>
            <a:r>
              <a:rPr lang="pl-PL" sz="2400" dirty="0" smtClean="0">
                <a:latin typeface="Times New Roman" pitchFamily="18" charset="0"/>
                <a:cs typeface="Times New Roman" pitchFamily="18" charset="0"/>
              </a:rPr>
              <a:t>Zachowania </a:t>
            </a:r>
            <a:r>
              <a:rPr lang="pl-PL" sz="2400" dirty="0">
                <a:latin typeface="Times New Roman" pitchFamily="18" charset="0"/>
                <a:cs typeface="Times New Roman" pitchFamily="18" charset="0"/>
              </a:rPr>
              <a:t>młodych konsumentów na rynku usług bankowości elektronicznej świadczonych przez banki </a:t>
            </a:r>
            <a:r>
              <a:rPr lang="pl-PL" sz="2400" dirty="0" smtClean="0">
                <a:latin typeface="Times New Roman" pitchFamily="18" charset="0"/>
                <a:cs typeface="Times New Roman" pitchFamily="18" charset="0"/>
              </a:rPr>
              <a:t>spółdzielcze</a:t>
            </a:r>
          </a:p>
          <a:p>
            <a:pPr marL="514350" indent="-514350">
              <a:spcBef>
                <a:spcPts val="600"/>
              </a:spcBef>
              <a:spcAft>
                <a:spcPts val="600"/>
              </a:spcAft>
              <a:buFont typeface="+mj-lt"/>
              <a:buAutoNum type="arabicPeriod" startAt="5"/>
            </a:pPr>
            <a:r>
              <a:rPr lang="pl-PL" sz="2400" dirty="0">
                <a:latin typeface="Times New Roman" pitchFamily="18" charset="0"/>
                <a:cs typeface="Times New Roman" pitchFamily="18" charset="0"/>
              </a:rPr>
              <a:t>Rola zabezpieczenia hipotecznego w procesie zarządzania bankiem spółdzielczym</a:t>
            </a:r>
          </a:p>
          <a:p>
            <a:pPr marL="514350" indent="-514350">
              <a:spcBef>
                <a:spcPts val="600"/>
              </a:spcBef>
              <a:spcAft>
                <a:spcPts val="600"/>
              </a:spcAft>
              <a:buFont typeface="+mj-lt"/>
              <a:buAutoNum type="arabicPeriod" startAt="5"/>
            </a:pPr>
            <a:r>
              <a:rPr lang="pl-PL" sz="2400" dirty="0">
                <a:latin typeface="Times New Roman" pitchFamily="18" charset="0"/>
                <a:cs typeface="Times New Roman" pitchFamily="18" charset="0"/>
              </a:rPr>
              <a:t>Zarządzanie ryzykiem kredytowym w banku spółdzielczym </a:t>
            </a:r>
            <a:br>
              <a:rPr lang="pl-PL" sz="2400" dirty="0">
                <a:latin typeface="Times New Roman" pitchFamily="18" charset="0"/>
                <a:cs typeface="Times New Roman" pitchFamily="18" charset="0"/>
              </a:rPr>
            </a:br>
            <a:r>
              <a:rPr lang="pl-PL" sz="2400" dirty="0">
                <a:latin typeface="Times New Roman" pitchFamily="18" charset="0"/>
                <a:cs typeface="Times New Roman" pitchFamily="18" charset="0"/>
              </a:rPr>
              <a:t>na przykładzie Banku Spółdzielczego w Zatorze</a:t>
            </a:r>
          </a:p>
          <a:p>
            <a:pPr marL="514350" indent="-514350">
              <a:spcBef>
                <a:spcPts val="600"/>
              </a:spcBef>
              <a:spcAft>
                <a:spcPts val="600"/>
              </a:spcAft>
              <a:buFont typeface="+mj-lt"/>
              <a:buAutoNum type="arabicPeriod" startAt="5"/>
            </a:pPr>
            <a:r>
              <a:rPr lang="pl-PL" sz="2400" dirty="0">
                <a:latin typeface="Times New Roman" pitchFamily="18" charset="0"/>
                <a:cs typeface="Times New Roman" pitchFamily="18" charset="0"/>
              </a:rPr>
              <a:t>Platforma ubezpieczeniowa jako nowa forma dystrybucji usług w Banku Spółdzielczym w Zatorze</a:t>
            </a:r>
          </a:p>
          <a:p>
            <a:pPr marL="514350" indent="-514350">
              <a:spcBef>
                <a:spcPts val="600"/>
              </a:spcBef>
              <a:spcAft>
                <a:spcPts val="600"/>
              </a:spcAft>
              <a:buFont typeface="+mj-lt"/>
              <a:buAutoNum type="arabicPeriod" startAt="5"/>
            </a:pPr>
            <a:endParaRPr lang="pl-PL" sz="24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pl-PL" sz="2200" b="1" i="1" dirty="0">
              <a:solidFill>
                <a:srgbClr val="008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pl-PL" dirty="0" smtClean="0">
              <a:solidFill>
                <a:srgbClr val="008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0433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 smtClean="0">
                <a:latin typeface="Times New Roman" pitchFamily="18" charset="0"/>
                <a:cs typeface="Times New Roman" pitchFamily="18" charset="0"/>
              </a:rPr>
              <a:t>Tematy pracy – </a:t>
            </a:r>
            <a:r>
              <a:rPr lang="pl-PL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edycja </a:t>
            </a:r>
            <a:r>
              <a:rPr lang="pl-PL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pl-PL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-3</a:t>
            </a:r>
            <a:endParaRPr lang="pl-PL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>
          <a:xfrm>
            <a:off x="611560" y="1700808"/>
            <a:ext cx="8352928" cy="5157192"/>
          </a:xfrm>
        </p:spPr>
        <p:txBody>
          <a:bodyPr>
            <a:normAutofit/>
          </a:bodyPr>
          <a:lstStyle/>
          <a:p>
            <a:pPr>
              <a:buNone/>
            </a:pPr>
            <a:endParaRPr lang="pl-PL" sz="8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spcBef>
                <a:spcPts val="600"/>
              </a:spcBef>
              <a:spcAft>
                <a:spcPts val="600"/>
              </a:spcAft>
              <a:buFont typeface="+mj-lt"/>
              <a:buAutoNum type="arabicPeriod" startAt="9"/>
            </a:pPr>
            <a:r>
              <a:rPr lang="pl-PL" sz="2400" dirty="0">
                <a:latin typeface="Times New Roman" pitchFamily="18" charset="0"/>
                <a:cs typeface="Times New Roman" pitchFamily="18" charset="0"/>
              </a:rPr>
              <a:t>Nowoczesne kanały dystrybucji usług bankowych </a:t>
            </a:r>
            <a:r>
              <a:rPr lang="pl-PL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pl-PL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pl-PL" sz="2400" dirty="0" smtClean="0">
                <a:latin typeface="Times New Roman" pitchFamily="18" charset="0"/>
                <a:cs typeface="Times New Roman" pitchFamily="18" charset="0"/>
              </a:rPr>
              <a:t>na </a:t>
            </a:r>
            <a:r>
              <a:rPr lang="pl-PL" sz="2400" dirty="0">
                <a:latin typeface="Times New Roman" pitchFamily="18" charset="0"/>
                <a:cs typeface="Times New Roman" pitchFamily="18" charset="0"/>
              </a:rPr>
              <a:t>przykładzie banków </a:t>
            </a:r>
            <a:r>
              <a:rPr lang="pl-PL" sz="2400" dirty="0" smtClean="0">
                <a:latin typeface="Times New Roman" pitchFamily="18" charset="0"/>
                <a:cs typeface="Times New Roman" pitchFamily="18" charset="0"/>
              </a:rPr>
              <a:t>spółdzielczych</a:t>
            </a:r>
          </a:p>
          <a:p>
            <a:pPr marL="514350" indent="-514350">
              <a:spcBef>
                <a:spcPts val="600"/>
              </a:spcBef>
              <a:spcAft>
                <a:spcPts val="600"/>
              </a:spcAft>
              <a:buFont typeface="+mj-lt"/>
              <a:buAutoNum type="arabicPeriod" startAt="9"/>
            </a:pPr>
            <a:r>
              <a:rPr lang="pl-PL" sz="2400" dirty="0" smtClean="0">
                <a:latin typeface="Times New Roman" pitchFamily="18" charset="0"/>
                <a:cs typeface="Times New Roman" pitchFamily="18" charset="0"/>
              </a:rPr>
              <a:t>Technologia </a:t>
            </a:r>
            <a:r>
              <a:rPr lang="pl-PL" sz="2400" dirty="0" err="1">
                <a:latin typeface="Times New Roman" pitchFamily="18" charset="0"/>
                <a:cs typeface="Times New Roman" pitchFamily="18" charset="0"/>
              </a:rPr>
              <a:t>blockchain</a:t>
            </a:r>
            <a:r>
              <a:rPr lang="pl-PL" sz="2400" dirty="0">
                <a:latin typeface="Times New Roman" pitchFamily="18" charset="0"/>
                <a:cs typeface="Times New Roman" pitchFamily="18" charset="0"/>
              </a:rPr>
              <a:t> jako narzędzie zwiększające efektywność </a:t>
            </a:r>
            <a:r>
              <a:rPr lang="pl-PL" sz="2400" dirty="0" smtClean="0">
                <a:latin typeface="Times New Roman" pitchFamily="18" charset="0"/>
                <a:cs typeface="Times New Roman" pitchFamily="18" charset="0"/>
              </a:rPr>
              <a:t>zarządzania </a:t>
            </a:r>
            <a:r>
              <a:rPr lang="pl-PL" sz="2400" dirty="0">
                <a:latin typeface="Times New Roman" pitchFamily="18" charset="0"/>
                <a:cs typeface="Times New Roman" pitchFamily="18" charset="0"/>
              </a:rPr>
              <a:t>bankiem </a:t>
            </a:r>
            <a:r>
              <a:rPr lang="pl-PL" sz="2400" dirty="0" smtClean="0">
                <a:latin typeface="Times New Roman" pitchFamily="18" charset="0"/>
                <a:cs typeface="Times New Roman" pitchFamily="18" charset="0"/>
              </a:rPr>
              <a:t>spółdzielczym</a:t>
            </a:r>
          </a:p>
          <a:p>
            <a:pPr marL="514350" indent="-514350">
              <a:spcBef>
                <a:spcPts val="600"/>
              </a:spcBef>
              <a:spcAft>
                <a:spcPts val="600"/>
              </a:spcAft>
              <a:buFont typeface="+mj-lt"/>
              <a:buAutoNum type="arabicPeriod" startAt="9"/>
            </a:pPr>
            <a:r>
              <a:rPr lang="pl-PL" sz="2400" dirty="0">
                <a:latin typeface="Times New Roman" pitchFamily="18" charset="0"/>
                <a:cs typeface="Times New Roman" pitchFamily="18" charset="0"/>
              </a:rPr>
              <a:t>Znaczenie procesu zarządzania ryzykiem </a:t>
            </a:r>
            <a:r>
              <a:rPr lang="pl-PL" sz="2400" dirty="0" smtClean="0">
                <a:latin typeface="Times New Roman" pitchFamily="18" charset="0"/>
                <a:cs typeface="Times New Roman" pitchFamily="18" charset="0"/>
              </a:rPr>
              <a:t>płynności </a:t>
            </a:r>
            <a:br>
              <a:rPr lang="pl-PL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pl-PL" sz="2400" dirty="0" smtClean="0">
                <a:latin typeface="Times New Roman" pitchFamily="18" charset="0"/>
                <a:cs typeface="Times New Roman" pitchFamily="18" charset="0"/>
              </a:rPr>
              <a:t>Banku </a:t>
            </a:r>
            <a:r>
              <a:rPr lang="pl-PL" sz="2400" dirty="0">
                <a:latin typeface="Times New Roman" pitchFamily="18" charset="0"/>
                <a:cs typeface="Times New Roman" pitchFamily="18" charset="0"/>
              </a:rPr>
              <a:t>Spółdzielczym XYZ</a:t>
            </a:r>
          </a:p>
          <a:p>
            <a:pPr marL="514350" indent="-514350">
              <a:spcBef>
                <a:spcPts val="600"/>
              </a:spcBef>
              <a:spcAft>
                <a:spcPts val="600"/>
              </a:spcAft>
              <a:buFont typeface="+mj-lt"/>
              <a:buAutoNum type="arabicPeriod" startAt="9"/>
            </a:pPr>
            <a:r>
              <a:rPr lang="pl-PL" sz="2400" dirty="0" err="1">
                <a:latin typeface="Times New Roman" pitchFamily="18" charset="0"/>
                <a:cs typeface="Times New Roman" pitchFamily="18" charset="0"/>
              </a:rPr>
              <a:t>Coachingowy</a:t>
            </a:r>
            <a:r>
              <a:rPr lang="pl-PL" sz="2400" dirty="0">
                <a:latin typeface="Times New Roman" pitchFamily="18" charset="0"/>
                <a:cs typeface="Times New Roman" pitchFamily="18" charset="0"/>
              </a:rPr>
              <a:t> styl zarządzania w </a:t>
            </a:r>
            <a:r>
              <a:rPr lang="pl-PL" sz="2400" dirty="0" smtClean="0">
                <a:latin typeface="Times New Roman" pitchFamily="18" charset="0"/>
                <a:cs typeface="Times New Roman" pitchFamily="18" charset="0"/>
              </a:rPr>
              <a:t>banku </a:t>
            </a:r>
            <a:r>
              <a:rPr lang="pl-PL" sz="2400" dirty="0" err="1" smtClean="0">
                <a:latin typeface="Times New Roman" pitchFamily="18" charset="0"/>
                <a:cs typeface="Times New Roman" pitchFamily="18" charset="0"/>
              </a:rPr>
              <a:t>spóldzielczym</a:t>
            </a:r>
            <a:endParaRPr lang="pl-PL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spcBef>
                <a:spcPts val="600"/>
              </a:spcBef>
              <a:spcAft>
                <a:spcPts val="600"/>
              </a:spcAft>
              <a:buFont typeface="+mj-lt"/>
              <a:buAutoNum type="arabicPeriod" startAt="9"/>
            </a:pPr>
            <a:r>
              <a:rPr lang="pl-PL" sz="2400" dirty="0">
                <a:latin typeface="Times New Roman" pitchFamily="18" charset="0"/>
                <a:cs typeface="Times New Roman" pitchFamily="18" charset="0"/>
              </a:rPr>
              <a:t>Zarządzenie restrukturyzacją w zmiennym otoczeniu ekonomicznym </a:t>
            </a:r>
            <a:r>
              <a:rPr lang="pl-PL" sz="2400" dirty="0" smtClean="0">
                <a:latin typeface="Times New Roman" pitchFamily="18" charset="0"/>
                <a:cs typeface="Times New Roman" pitchFamily="18" charset="0"/>
              </a:rPr>
              <a:t>i </a:t>
            </a:r>
            <a:r>
              <a:rPr lang="pl-PL" sz="2400" dirty="0">
                <a:latin typeface="Times New Roman" pitchFamily="18" charset="0"/>
                <a:cs typeface="Times New Roman" pitchFamily="18" charset="0"/>
              </a:rPr>
              <a:t>technologicznym na przykładzie Vistula Banku Spółdzielczego</a:t>
            </a:r>
          </a:p>
          <a:p>
            <a:pPr marL="514350" indent="-514350">
              <a:spcBef>
                <a:spcPts val="600"/>
              </a:spcBef>
              <a:spcAft>
                <a:spcPts val="600"/>
              </a:spcAft>
              <a:buFont typeface="+mj-lt"/>
              <a:buAutoNum type="arabicPeriod" startAt="9"/>
            </a:pPr>
            <a:endParaRPr lang="pl-PL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spcBef>
                <a:spcPts val="600"/>
              </a:spcBef>
              <a:spcAft>
                <a:spcPts val="600"/>
              </a:spcAft>
              <a:buFont typeface="+mj-lt"/>
              <a:buAutoNum type="arabicPeriod" startAt="9"/>
            </a:pPr>
            <a:endParaRPr lang="pl-PL" sz="2000" dirty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spcBef>
                <a:spcPts val="600"/>
              </a:spcBef>
              <a:spcAft>
                <a:spcPts val="600"/>
              </a:spcAft>
              <a:buFont typeface="+mj-lt"/>
              <a:buAutoNum type="arabicPeriod" startAt="9"/>
            </a:pPr>
            <a:endParaRPr lang="pl-PL" sz="20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pl-PL" dirty="0" smtClean="0">
              <a:solidFill>
                <a:srgbClr val="008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5791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 smtClean="0">
                <a:latin typeface="Times New Roman" pitchFamily="18" charset="0"/>
                <a:cs typeface="Times New Roman" pitchFamily="18" charset="0"/>
              </a:rPr>
              <a:t>Tematy pracy – </a:t>
            </a:r>
            <a:r>
              <a:rPr lang="pl-PL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edycja </a:t>
            </a:r>
            <a:r>
              <a:rPr lang="pl-PL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pl-PL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-3</a:t>
            </a:r>
            <a:endParaRPr lang="pl-PL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>
          <a:xfrm>
            <a:off x="611560" y="1700808"/>
            <a:ext cx="8352928" cy="5157192"/>
          </a:xfrm>
        </p:spPr>
        <p:txBody>
          <a:bodyPr>
            <a:normAutofit/>
          </a:bodyPr>
          <a:lstStyle/>
          <a:p>
            <a:pPr>
              <a:buNone/>
            </a:pPr>
            <a:endParaRPr lang="pl-PL" sz="8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spcBef>
                <a:spcPts val="600"/>
              </a:spcBef>
              <a:spcAft>
                <a:spcPts val="600"/>
              </a:spcAft>
              <a:buFont typeface="+mj-lt"/>
              <a:buAutoNum type="arabicPeriod" startAt="14"/>
            </a:pPr>
            <a:r>
              <a:rPr lang="pl-PL" sz="2400" dirty="0" smtClean="0">
                <a:latin typeface="Times New Roman" pitchFamily="18" charset="0"/>
                <a:cs typeface="Times New Roman" pitchFamily="18" charset="0"/>
              </a:rPr>
              <a:t>Zarządzenie </a:t>
            </a:r>
            <a:r>
              <a:rPr lang="pl-PL" sz="2400" dirty="0">
                <a:latin typeface="Times New Roman" pitchFamily="18" charset="0"/>
                <a:cs typeface="Times New Roman" pitchFamily="18" charset="0"/>
              </a:rPr>
              <a:t>przetwarzaniem informacji zawartych </a:t>
            </a:r>
            <a:r>
              <a:rPr lang="pl-PL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pl-PL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pl-PL" sz="2400" dirty="0" smtClean="0">
                <a:latin typeface="Times New Roman" pitchFamily="18" charset="0"/>
                <a:cs typeface="Times New Roman" pitchFamily="18" charset="0"/>
              </a:rPr>
              <a:t>w </a:t>
            </a:r>
            <a:r>
              <a:rPr lang="pl-PL" sz="2400" dirty="0">
                <a:latin typeface="Times New Roman" pitchFamily="18" charset="0"/>
                <a:cs typeface="Times New Roman" pitchFamily="18" charset="0"/>
              </a:rPr>
              <a:t>chmurze obliczeniowej na przykładzie Małopolskiego Banku </a:t>
            </a:r>
            <a:r>
              <a:rPr lang="pl-PL" sz="2400" dirty="0" smtClean="0">
                <a:latin typeface="Times New Roman" pitchFamily="18" charset="0"/>
                <a:cs typeface="Times New Roman" pitchFamily="18" charset="0"/>
              </a:rPr>
              <a:t>Spółdzielczego</a:t>
            </a:r>
          </a:p>
          <a:p>
            <a:pPr marL="514350" indent="-514350">
              <a:spcBef>
                <a:spcPts val="600"/>
              </a:spcBef>
              <a:spcAft>
                <a:spcPts val="600"/>
              </a:spcAft>
              <a:buFont typeface="+mj-lt"/>
              <a:buAutoNum type="arabicPeriod" startAt="14"/>
            </a:pPr>
            <a:r>
              <a:rPr lang="pl-PL" sz="2400" dirty="0" smtClean="0">
                <a:latin typeface="Times New Roman" pitchFamily="18" charset="0"/>
                <a:cs typeface="Times New Roman" pitchFamily="18" charset="0"/>
              </a:rPr>
              <a:t>Zarządzanie </a:t>
            </a:r>
            <a:r>
              <a:rPr lang="pl-PL" sz="2400" dirty="0">
                <a:latin typeface="Times New Roman" pitchFamily="18" charset="0"/>
                <a:cs typeface="Times New Roman" pitchFamily="18" charset="0"/>
              </a:rPr>
              <a:t>funduszem udziałowym ukierunkowane </a:t>
            </a:r>
            <a:r>
              <a:rPr lang="pl-PL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pl-PL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pl-PL" sz="2400" dirty="0" smtClean="0">
                <a:latin typeface="Times New Roman" pitchFamily="18" charset="0"/>
                <a:cs typeface="Times New Roman" pitchFamily="18" charset="0"/>
              </a:rPr>
              <a:t>na </a:t>
            </a:r>
            <a:r>
              <a:rPr lang="pl-PL" sz="2400" dirty="0">
                <a:latin typeface="Times New Roman" pitchFamily="18" charset="0"/>
                <a:cs typeface="Times New Roman" pitchFamily="18" charset="0"/>
              </a:rPr>
              <a:t>kształtowanie rozwoju banku </a:t>
            </a:r>
            <a:r>
              <a:rPr lang="pl-PL" sz="2400" dirty="0" smtClean="0">
                <a:latin typeface="Times New Roman" pitchFamily="18" charset="0"/>
                <a:cs typeface="Times New Roman" pitchFamily="18" charset="0"/>
              </a:rPr>
              <a:t>spółdzielczego</a:t>
            </a:r>
          </a:p>
          <a:p>
            <a:pPr marL="514350" indent="-514350">
              <a:spcBef>
                <a:spcPts val="600"/>
              </a:spcBef>
              <a:spcAft>
                <a:spcPts val="600"/>
              </a:spcAft>
              <a:buFont typeface="+mj-lt"/>
              <a:buAutoNum type="arabicPeriod" startAt="14"/>
            </a:pPr>
            <a:r>
              <a:rPr lang="pl-PL" sz="2400" dirty="0">
                <a:latin typeface="Times New Roman" pitchFamily="18" charset="0"/>
                <a:cs typeface="Times New Roman" pitchFamily="18" charset="0"/>
              </a:rPr>
              <a:t>Zarządzanie zmianą w banku spółdzielczym na przykładzie Banku Spółdzielczego w </a:t>
            </a:r>
            <a:r>
              <a:rPr lang="pl-PL" sz="2400" dirty="0" smtClean="0">
                <a:latin typeface="Times New Roman" pitchFamily="18" charset="0"/>
                <a:cs typeface="Times New Roman" pitchFamily="18" charset="0"/>
              </a:rPr>
              <a:t>Rymanowie</a:t>
            </a:r>
          </a:p>
          <a:p>
            <a:pPr marL="514350" indent="-514350">
              <a:spcBef>
                <a:spcPts val="600"/>
              </a:spcBef>
              <a:spcAft>
                <a:spcPts val="600"/>
              </a:spcAft>
              <a:buFont typeface="+mj-lt"/>
              <a:buAutoNum type="arabicPeriod" startAt="14"/>
            </a:pPr>
            <a:r>
              <a:rPr lang="pl-PL" sz="2400" dirty="0">
                <a:latin typeface="Times New Roman" pitchFamily="18" charset="0"/>
                <a:cs typeface="Times New Roman" pitchFamily="18" charset="0"/>
              </a:rPr>
              <a:t>Zarządzenie bankiem spółdzielczym w czasie realizacji Wewnętrznego Planu </a:t>
            </a:r>
            <a:r>
              <a:rPr lang="pl-PL" sz="2400" dirty="0" smtClean="0">
                <a:latin typeface="Times New Roman" pitchFamily="18" charset="0"/>
                <a:cs typeface="Times New Roman" pitchFamily="18" charset="0"/>
              </a:rPr>
              <a:t>Naprawy</a:t>
            </a:r>
          </a:p>
          <a:p>
            <a:pPr marL="514350" indent="-514350">
              <a:spcBef>
                <a:spcPts val="600"/>
              </a:spcBef>
              <a:spcAft>
                <a:spcPts val="600"/>
              </a:spcAft>
              <a:buFont typeface="+mj-lt"/>
              <a:buAutoNum type="arabicPeriod" startAt="14"/>
            </a:pPr>
            <a:r>
              <a:rPr lang="pl-PL" sz="2400" dirty="0">
                <a:latin typeface="Times New Roman" pitchFamily="18" charset="0"/>
                <a:cs typeface="Times New Roman" pitchFamily="18" charset="0"/>
              </a:rPr>
              <a:t>Zarządzanie wizerunkiem banku na przykładzie Banku Spółdzielczego </a:t>
            </a:r>
            <a:r>
              <a:rPr lang="pl-PL" sz="2400" dirty="0" smtClean="0">
                <a:latin typeface="Times New Roman" pitchFamily="18" charset="0"/>
                <a:cs typeface="Times New Roman" pitchFamily="18" charset="0"/>
              </a:rPr>
              <a:t>w </a:t>
            </a:r>
            <a:r>
              <a:rPr lang="pl-PL" sz="2400" dirty="0">
                <a:latin typeface="Times New Roman" pitchFamily="18" charset="0"/>
                <a:cs typeface="Times New Roman" pitchFamily="18" charset="0"/>
              </a:rPr>
              <a:t>Jastrzębiu Zdroju</a:t>
            </a:r>
          </a:p>
          <a:p>
            <a:pPr marL="514350" indent="-514350">
              <a:spcBef>
                <a:spcPts val="600"/>
              </a:spcBef>
              <a:spcAft>
                <a:spcPts val="600"/>
              </a:spcAft>
              <a:buFont typeface="+mj-lt"/>
              <a:buAutoNum type="arabicPeriod" startAt="14"/>
            </a:pPr>
            <a:endParaRPr lang="pl-PL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spcBef>
                <a:spcPts val="600"/>
              </a:spcBef>
              <a:spcAft>
                <a:spcPts val="600"/>
              </a:spcAft>
              <a:buFont typeface="+mj-lt"/>
              <a:buAutoNum type="arabicPeriod" startAt="14"/>
            </a:pPr>
            <a:endParaRPr lang="pl-PL" sz="2000" dirty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spcBef>
                <a:spcPts val="600"/>
              </a:spcBef>
              <a:spcAft>
                <a:spcPts val="600"/>
              </a:spcAft>
              <a:buFont typeface="+mj-lt"/>
              <a:buAutoNum type="arabicPeriod" startAt="14"/>
            </a:pPr>
            <a:endParaRPr lang="pl-PL" sz="20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pl-PL" dirty="0" smtClean="0">
              <a:solidFill>
                <a:srgbClr val="008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2827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 smtClean="0">
                <a:latin typeface="Times New Roman" pitchFamily="18" charset="0"/>
                <a:cs typeface="Times New Roman" pitchFamily="18" charset="0"/>
              </a:rPr>
              <a:t>Temat/tytuł pracy</a:t>
            </a:r>
            <a:endParaRPr lang="pl-PL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>
          <a:xfrm>
            <a:off x="611560" y="1889448"/>
            <a:ext cx="8153400" cy="4968552"/>
          </a:xfrm>
        </p:spPr>
        <p:txBody>
          <a:bodyPr>
            <a:normAutofit/>
          </a:bodyPr>
          <a:lstStyle/>
          <a:p>
            <a:r>
              <a:rPr lang="pl-PL" sz="2400" dirty="0" smtClean="0">
                <a:latin typeface="Times New Roman" pitchFamily="18" charset="0"/>
                <a:cs typeface="Times New Roman" pitchFamily="18" charset="0"/>
              </a:rPr>
              <a:t>krótki, zwięzły, w formie równoważnika zdania,</a:t>
            </a:r>
          </a:p>
          <a:p>
            <a:r>
              <a:rPr lang="pl-PL" sz="2400" dirty="0">
                <a:latin typeface="Times New Roman" pitchFamily="18" charset="0"/>
                <a:cs typeface="Times New Roman" pitchFamily="18" charset="0"/>
              </a:rPr>
              <a:t>poprawny językowo, zgodny z zasadami polskiej gramatyki </a:t>
            </a:r>
            <a:r>
              <a:rPr lang="pl-PL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pl-PL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pl-PL" sz="2400" dirty="0" smtClean="0">
                <a:latin typeface="Times New Roman" pitchFamily="18" charset="0"/>
                <a:cs typeface="Times New Roman" pitchFamily="18" charset="0"/>
              </a:rPr>
              <a:t>i ortografii,</a:t>
            </a:r>
          </a:p>
          <a:p>
            <a:r>
              <a:rPr lang="pl-PL" sz="2400" dirty="0" smtClean="0">
                <a:latin typeface="Times New Roman" pitchFamily="18" charset="0"/>
                <a:cs typeface="Times New Roman" pitchFamily="18" charset="0"/>
              </a:rPr>
              <a:t>przedstawiający </a:t>
            </a:r>
            <a:r>
              <a:rPr lang="pl-PL" sz="2400" dirty="0">
                <a:latin typeface="Times New Roman" pitchFamily="18" charset="0"/>
                <a:cs typeface="Times New Roman" pitchFamily="18" charset="0"/>
              </a:rPr>
              <a:t>problem </a:t>
            </a:r>
            <a:r>
              <a:rPr lang="pl-PL" sz="2400" dirty="0" smtClean="0">
                <a:latin typeface="Times New Roman" pitchFamily="18" charset="0"/>
                <a:cs typeface="Times New Roman" pitchFamily="18" charset="0"/>
              </a:rPr>
              <a:t>aktualny, </a:t>
            </a:r>
          </a:p>
          <a:p>
            <a:r>
              <a:rPr lang="pl-PL" sz="2400" dirty="0">
                <a:latin typeface="Times New Roman" pitchFamily="18" charset="0"/>
                <a:cs typeface="Times New Roman" pitchFamily="18" charset="0"/>
              </a:rPr>
              <a:t>ciekawy i „poznawczo intrygujący”, </a:t>
            </a:r>
            <a:br>
              <a:rPr lang="pl-PL" sz="2400" dirty="0">
                <a:latin typeface="Times New Roman" pitchFamily="18" charset="0"/>
                <a:cs typeface="Times New Roman" pitchFamily="18" charset="0"/>
              </a:rPr>
            </a:br>
            <a:r>
              <a:rPr lang="pl-PL" sz="2400" dirty="0">
                <a:latin typeface="Times New Roman" pitchFamily="18" charset="0"/>
                <a:cs typeface="Times New Roman" pitchFamily="18" charset="0"/>
              </a:rPr>
              <a:t>zachęcający do przeczytania całej </a:t>
            </a:r>
            <a:r>
              <a:rPr lang="pl-PL" sz="2400" dirty="0" smtClean="0">
                <a:latin typeface="Times New Roman" pitchFamily="18" charset="0"/>
                <a:cs typeface="Times New Roman" pitchFamily="18" charset="0"/>
              </a:rPr>
              <a:t>pracy,</a:t>
            </a:r>
          </a:p>
          <a:p>
            <a:r>
              <a:rPr lang="pl-PL" sz="2400" dirty="0">
                <a:latin typeface="Times New Roman" pitchFamily="18" charset="0"/>
                <a:cs typeface="Times New Roman" pitchFamily="18" charset="0"/>
              </a:rPr>
              <a:t>precyzyjny i wskazujący sedno podjętego </a:t>
            </a:r>
            <a:r>
              <a:rPr lang="pl-PL" sz="2400" dirty="0" smtClean="0">
                <a:latin typeface="Times New Roman" pitchFamily="18" charset="0"/>
                <a:cs typeface="Times New Roman" pitchFamily="18" charset="0"/>
              </a:rPr>
              <a:t>problemu,</a:t>
            </a:r>
          </a:p>
          <a:p>
            <a:r>
              <a:rPr lang="pl-PL" sz="2400" dirty="0">
                <a:latin typeface="Times New Roman" pitchFamily="18" charset="0"/>
                <a:cs typeface="Times New Roman" pitchFamily="18" charset="0"/>
              </a:rPr>
              <a:t>o prostej konstrukcji (najlepiej bez przecinków</a:t>
            </a:r>
            <a:r>
              <a:rPr lang="pl-PL" sz="2400" dirty="0" smtClean="0">
                <a:latin typeface="Times New Roman" pitchFamily="18" charset="0"/>
                <a:cs typeface="Times New Roman" pitchFamily="18" charset="0"/>
              </a:rPr>
              <a:t>),</a:t>
            </a:r>
          </a:p>
          <a:p>
            <a:r>
              <a:rPr lang="pl-PL" sz="2400" dirty="0">
                <a:latin typeface="Times New Roman" pitchFamily="18" charset="0"/>
                <a:cs typeface="Times New Roman" pitchFamily="18" charset="0"/>
              </a:rPr>
              <a:t>nie powinien zawierać wyrazów wskazujących </a:t>
            </a:r>
            <a:br>
              <a:rPr lang="pl-PL" sz="2400" dirty="0">
                <a:latin typeface="Times New Roman" pitchFamily="18" charset="0"/>
                <a:cs typeface="Times New Roman" pitchFamily="18" charset="0"/>
              </a:rPr>
            </a:br>
            <a:r>
              <a:rPr lang="pl-PL" sz="2400" dirty="0">
                <a:latin typeface="Times New Roman" pitchFamily="18" charset="0"/>
                <a:cs typeface="Times New Roman" pitchFamily="18" charset="0"/>
              </a:rPr>
              <a:t>na czynności badawcze lub narzędzia: </a:t>
            </a:r>
            <a:r>
              <a:rPr lang="pl-PL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pl-PL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pl-PL" sz="2400" i="1" dirty="0" smtClean="0">
                <a:latin typeface="Times New Roman" pitchFamily="18" charset="0"/>
                <a:cs typeface="Times New Roman" pitchFamily="18" charset="0"/>
              </a:rPr>
              <a:t>analiza</a:t>
            </a:r>
            <a:r>
              <a:rPr lang="pl-PL" sz="2400" i="1" dirty="0">
                <a:latin typeface="Times New Roman" pitchFamily="18" charset="0"/>
                <a:cs typeface="Times New Roman" pitchFamily="18" charset="0"/>
              </a:rPr>
              <a:t>, badanie, diagnoza, </a:t>
            </a:r>
            <a:r>
              <a:rPr lang="pl-PL" sz="2400" i="1" dirty="0" smtClean="0">
                <a:latin typeface="Times New Roman" pitchFamily="18" charset="0"/>
                <a:cs typeface="Times New Roman" pitchFamily="18" charset="0"/>
              </a:rPr>
              <a:t>charakterystyka, wpływ*</a:t>
            </a:r>
            <a:endParaRPr lang="pl-PL" sz="2400" i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2533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 smtClean="0">
                <a:latin typeface="Times New Roman" pitchFamily="18" charset="0"/>
                <a:cs typeface="Times New Roman" pitchFamily="18" charset="0"/>
              </a:rPr>
              <a:t>Temat/tytuł pracy</a:t>
            </a:r>
            <a:endParaRPr lang="pl-PL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>
          <a:xfrm>
            <a:off x="611560" y="1700808"/>
            <a:ext cx="8153400" cy="5157192"/>
          </a:xfrm>
        </p:spPr>
        <p:txBody>
          <a:bodyPr>
            <a:normAutofit/>
          </a:bodyPr>
          <a:lstStyle/>
          <a:p>
            <a:pPr>
              <a:buNone/>
            </a:pPr>
            <a:endParaRPr lang="pl-PL" sz="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dopuszcza się ukrywanie prawdziwej nazwy badanego podmiotu</a:t>
            </a:r>
          </a:p>
          <a:p>
            <a:pPr>
              <a:buNone/>
            </a:pPr>
            <a:r>
              <a:rPr lang="pl-PL" sz="2400" dirty="0" smtClean="0">
                <a:latin typeface="Times New Roman" pitchFamily="18" charset="0"/>
                <a:cs typeface="Times New Roman" pitchFamily="18" charset="0"/>
              </a:rPr>
              <a:t>	np</a:t>
            </a:r>
            <a:r>
              <a:rPr lang="pl-PL" sz="2400" i="1" dirty="0" smtClean="0">
                <a:latin typeface="Times New Roman" pitchFamily="18" charset="0"/>
                <a:cs typeface="Times New Roman" pitchFamily="18" charset="0"/>
              </a:rPr>
              <a:t>. 	</a:t>
            </a:r>
            <a:r>
              <a:rPr lang="pl-PL" sz="2200" b="1" i="1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„… na przykładzie przedsiębiorstwa X”, </a:t>
            </a:r>
          </a:p>
          <a:p>
            <a:pPr>
              <a:buNone/>
            </a:pPr>
            <a:r>
              <a:rPr lang="pl-PL" sz="2200" b="1" i="1" dirty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pl-PL" sz="2200" b="1" i="1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	„… w gospodarstwie rolnym Pana Iksińskiego”,</a:t>
            </a:r>
          </a:p>
          <a:p>
            <a:pPr>
              <a:buNone/>
            </a:pPr>
            <a:r>
              <a:rPr lang="pl-PL" sz="2200" b="1" i="1" dirty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pl-PL" sz="2200" b="1" i="1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	„…przedsiębiorstwo ABC... ”</a:t>
            </a:r>
          </a:p>
          <a:p>
            <a:pPr>
              <a:buNone/>
            </a:pPr>
            <a:r>
              <a:rPr lang="pl-PL" sz="2200" b="1" i="1" dirty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pl-PL" sz="2200" b="1" i="1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	„…w banku spółdzielczym X”</a:t>
            </a:r>
          </a:p>
          <a:p>
            <a:pPr>
              <a:buNone/>
            </a:pPr>
            <a:endParaRPr lang="pl-PL" sz="2200" b="1" i="1" dirty="0" smtClean="0">
              <a:solidFill>
                <a:srgbClr val="008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pl-PL" sz="2200" b="1" i="1" dirty="0">
              <a:solidFill>
                <a:srgbClr val="008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pl-PL" dirty="0" smtClean="0">
              <a:solidFill>
                <a:srgbClr val="008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7477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 smtClean="0">
                <a:latin typeface="Book Antiqua" panose="02040602050305030304" pitchFamily="18" charset="0"/>
              </a:rPr>
              <a:t>Semestr 3 </a:t>
            </a:r>
            <a:endParaRPr lang="pl-PL" b="1" dirty="0">
              <a:latin typeface="Book Antiqua" panose="02040602050305030304" pitchFamily="18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207824" cy="5141168"/>
          </a:xfrm>
        </p:spPr>
        <p:txBody>
          <a:bodyPr>
            <a:normAutofit/>
          </a:bodyPr>
          <a:lstStyle/>
          <a:p>
            <a:endParaRPr lang="pl-PL" sz="1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l-PL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Zjazd XIII 	</a:t>
            </a:r>
            <a:r>
              <a:rPr lang="pl-PL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27-28.09.2024</a:t>
            </a:r>
            <a:endParaRPr lang="pl-PL" sz="3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l-PL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Zjazd XIV	</a:t>
            </a:r>
            <a:r>
              <a:rPr lang="pl-PL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18-19.10.2024</a:t>
            </a:r>
          </a:p>
          <a:p>
            <a:pPr marL="0" indent="0">
              <a:buNone/>
            </a:pPr>
            <a:r>
              <a:rPr lang="pl-PL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Zjazd </a:t>
            </a:r>
            <a:r>
              <a:rPr lang="pl-PL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XV</a:t>
            </a:r>
            <a:r>
              <a:rPr lang="pl-PL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pl-PL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pl-PL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15-16.11.2024</a:t>
            </a:r>
            <a:endParaRPr lang="pl-PL" sz="3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l-PL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Zjazd XVI	</a:t>
            </a:r>
            <a:r>
              <a:rPr lang="pl-PL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06-07.12.2024</a:t>
            </a:r>
            <a:endParaRPr lang="pl-PL" sz="3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l-PL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Zjazd XVII	</a:t>
            </a:r>
            <a:r>
              <a:rPr lang="pl-PL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17-18.01.2025</a:t>
            </a:r>
          </a:p>
          <a:p>
            <a:pPr marL="0" indent="0">
              <a:buNone/>
            </a:pPr>
            <a:endParaRPr lang="pl-PL" sz="1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l-PL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pl-PL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Egzamin dyplomowy – luty </a:t>
            </a:r>
            <a:r>
              <a:rPr lang="pl-PL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2025</a:t>
            </a:r>
            <a:endParaRPr lang="pl-PL" sz="3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l-PL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Uroczyste zakończenie – marzec </a:t>
            </a:r>
            <a:r>
              <a:rPr lang="pl-PL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2025</a:t>
            </a:r>
            <a:endParaRPr lang="pl-PL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32276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>
          <a:xfrm>
            <a:off x="611560" y="1268760"/>
            <a:ext cx="8153400" cy="4495800"/>
          </a:xfrm>
        </p:spPr>
        <p:txBody>
          <a:bodyPr>
            <a:normAutofit/>
          </a:bodyPr>
          <a:lstStyle/>
          <a:p>
            <a:pPr algn="ctr">
              <a:buNone/>
            </a:pPr>
            <a:endParaRPr lang="pl-PL" sz="4800" i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pl-PL" sz="4800" b="1" i="1" smtClean="0">
                <a:latin typeface="Times New Roman" pitchFamily="18" charset="0"/>
                <a:cs typeface="Times New Roman" pitchFamily="18" charset="0"/>
              </a:rPr>
              <a:t>Dziękujemy </a:t>
            </a:r>
            <a:r>
              <a:rPr lang="pl-PL" sz="4800" b="1" i="1" dirty="0" smtClean="0">
                <a:latin typeface="Times New Roman" pitchFamily="18" charset="0"/>
                <a:cs typeface="Times New Roman" pitchFamily="18" charset="0"/>
              </a:rPr>
              <a:t>za uwagę!</a:t>
            </a:r>
            <a:endParaRPr lang="pl-PL" sz="4800" b="1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 smtClean="0">
                <a:latin typeface="Book Antiqua" panose="02040602050305030304" pitchFamily="18" charset="0"/>
              </a:rPr>
              <a:t>Praca dyplomowa</a:t>
            </a:r>
            <a:endParaRPr lang="pl-PL" b="1" dirty="0">
              <a:latin typeface="Book Antiqua" panose="02040602050305030304" pitchFamily="18" charset="0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827851"/>
            <a:ext cx="8640960" cy="26092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Symbol zastępczy zawartości 2"/>
          <p:cNvSpPr txBox="1">
            <a:spLocks/>
          </p:cNvSpPr>
          <p:nvPr/>
        </p:nvSpPr>
        <p:spPr>
          <a:xfrm>
            <a:off x="2915816" y="4781124"/>
            <a:ext cx="6147251" cy="1072952"/>
          </a:xfrm>
          <a:prstGeom prst="rect">
            <a:avLst/>
          </a:prstGeom>
        </p:spPr>
        <p:txBody>
          <a:bodyPr vert="horz">
            <a:normAutofit fontScale="85000" lnSpcReduction="10000"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spcBef>
                <a:spcPts val="0"/>
              </a:spcBef>
              <a:buFont typeface="Wingdings"/>
              <a:buNone/>
            </a:pPr>
            <a:r>
              <a:rPr lang="pl-PL" sz="2400" b="1" dirty="0" smtClean="0">
                <a:solidFill>
                  <a:srgbClr val="C00000"/>
                </a:solidFill>
                <a:latin typeface="Book Antiqua" panose="02040602050305030304" pitchFamily="18" charset="0"/>
              </a:rPr>
              <a:t>+ Ustawa Prawo o szkolnictwie wyższym (2018) </a:t>
            </a:r>
            <a:br>
              <a:rPr lang="pl-PL" sz="2400" b="1" dirty="0" smtClean="0">
                <a:solidFill>
                  <a:srgbClr val="C00000"/>
                </a:solidFill>
                <a:latin typeface="Book Antiqua" panose="02040602050305030304" pitchFamily="18" charset="0"/>
              </a:rPr>
            </a:br>
            <a:r>
              <a:rPr lang="pl-PL" sz="2400" b="1" dirty="0" smtClean="0">
                <a:solidFill>
                  <a:srgbClr val="C00000"/>
                </a:solidFill>
                <a:latin typeface="Book Antiqua" panose="02040602050305030304" pitchFamily="18" charset="0"/>
              </a:rPr>
              <a:t>   art. 76 ust. 2 (def. </a:t>
            </a:r>
            <a:r>
              <a:rPr lang="pl-PL" sz="2400" b="1" dirty="0">
                <a:solidFill>
                  <a:srgbClr val="C00000"/>
                </a:solidFill>
                <a:latin typeface="Book Antiqua" panose="02040602050305030304" pitchFamily="18" charset="0"/>
              </a:rPr>
              <a:t>p</a:t>
            </a:r>
            <a:r>
              <a:rPr lang="pl-PL" sz="2400" b="1" dirty="0" smtClean="0">
                <a:solidFill>
                  <a:srgbClr val="C00000"/>
                </a:solidFill>
                <a:latin typeface="Book Antiqua" panose="02040602050305030304" pitchFamily="18" charset="0"/>
              </a:rPr>
              <a:t>racy dyplomowej)</a:t>
            </a:r>
          </a:p>
        </p:txBody>
      </p:sp>
    </p:spTree>
    <p:extLst>
      <p:ext uri="{BB962C8B-B14F-4D97-AF65-F5344CB8AC3E}">
        <p14:creationId xmlns:p14="http://schemas.microsoft.com/office/powerpoint/2010/main" val="20178113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 smtClean="0">
                <a:latin typeface="Book Antiqua" panose="02040602050305030304" pitchFamily="18" charset="0"/>
              </a:rPr>
              <a:t>Praca dyplomowa</a:t>
            </a:r>
            <a:endParaRPr lang="pl-PL" b="1" dirty="0">
              <a:latin typeface="Book Antiqua" panose="02040602050305030304" pitchFamily="18" charset="0"/>
            </a:endParaRPr>
          </a:p>
        </p:txBody>
      </p:sp>
      <p:sp>
        <p:nvSpPr>
          <p:cNvPr id="5" name="Symbol zastępczy zawartości 2"/>
          <p:cNvSpPr txBox="1">
            <a:spLocks/>
          </p:cNvSpPr>
          <p:nvPr/>
        </p:nvSpPr>
        <p:spPr>
          <a:xfrm>
            <a:off x="107166" y="4509120"/>
            <a:ext cx="8353265" cy="216024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spcBef>
                <a:spcPts val="0"/>
              </a:spcBef>
              <a:buFont typeface="Wingdings"/>
              <a:buNone/>
            </a:pPr>
            <a:r>
              <a:rPr lang="pl-PL" sz="2400" b="1" dirty="0" smtClean="0">
                <a:solidFill>
                  <a:srgbClr val="C00000"/>
                </a:solidFill>
                <a:latin typeface="Book Antiqua" panose="02040602050305030304" pitchFamily="18" charset="0"/>
              </a:rPr>
              <a:t>	Opiekun:</a:t>
            </a:r>
          </a:p>
          <a:p>
            <a:pPr lvl="2">
              <a:lnSpc>
                <a:spcPct val="150000"/>
              </a:lnSpc>
              <a:spcBef>
                <a:spcPts val="0"/>
              </a:spcBef>
              <a:buFontTx/>
              <a:buChar char="-"/>
            </a:pPr>
            <a:r>
              <a:rPr lang="pl-PL" sz="1800" b="1" dirty="0" smtClean="0">
                <a:solidFill>
                  <a:srgbClr val="C00000"/>
                </a:solidFill>
                <a:latin typeface="Book Antiqua" panose="02040602050305030304" pitchFamily="18" charset="0"/>
              </a:rPr>
              <a:t>wykładowca studiów MBA</a:t>
            </a:r>
          </a:p>
          <a:p>
            <a:pPr lvl="2">
              <a:lnSpc>
                <a:spcPct val="150000"/>
              </a:lnSpc>
              <a:spcBef>
                <a:spcPts val="0"/>
              </a:spcBef>
              <a:buFontTx/>
              <a:buChar char="-"/>
            </a:pPr>
            <a:r>
              <a:rPr lang="pl-PL" sz="1800" b="1" dirty="0">
                <a:solidFill>
                  <a:srgbClr val="C00000"/>
                </a:solidFill>
                <a:latin typeface="Book Antiqua" panose="02040602050305030304" pitchFamily="18" charset="0"/>
              </a:rPr>
              <a:t>o</a:t>
            </a:r>
            <a:r>
              <a:rPr lang="pl-PL" sz="1800" b="1" dirty="0" smtClean="0">
                <a:solidFill>
                  <a:srgbClr val="C00000"/>
                </a:solidFill>
                <a:latin typeface="Book Antiqua" panose="02040602050305030304" pitchFamily="18" charset="0"/>
              </a:rPr>
              <a:t>soba posiadająca stopień/tytuł naukowy (dr, dr hab./prof. dr hab.) </a:t>
            </a:r>
          </a:p>
          <a:p>
            <a:pPr lvl="2">
              <a:lnSpc>
                <a:spcPct val="150000"/>
              </a:lnSpc>
              <a:spcBef>
                <a:spcPts val="0"/>
              </a:spcBef>
              <a:buFontTx/>
              <a:buChar char="-"/>
            </a:pPr>
            <a:r>
              <a:rPr lang="pl-PL" sz="1800" b="1" dirty="0">
                <a:solidFill>
                  <a:srgbClr val="C00000"/>
                </a:solidFill>
                <a:latin typeface="Book Antiqua" panose="02040602050305030304" pitchFamily="18" charset="0"/>
              </a:rPr>
              <a:t>p</a:t>
            </a:r>
            <a:r>
              <a:rPr lang="pl-PL" sz="1800" b="1" dirty="0" smtClean="0">
                <a:solidFill>
                  <a:srgbClr val="C00000"/>
                </a:solidFill>
                <a:latin typeface="Book Antiqua" panose="02040602050305030304" pitchFamily="18" charset="0"/>
              </a:rPr>
              <a:t>romotor pomocniczy (bez stopnia naukowego)</a:t>
            </a:r>
          </a:p>
        </p:txBody>
      </p:sp>
      <p:sp>
        <p:nvSpPr>
          <p:cNvPr id="6" name="Prostokąt 5"/>
          <p:cNvSpPr/>
          <p:nvPr/>
        </p:nvSpPr>
        <p:spPr>
          <a:xfrm>
            <a:off x="539552" y="2204864"/>
            <a:ext cx="8064896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buFont typeface="+mj-lt"/>
              <a:buAutoNum type="arabicPeriod" startAt="2"/>
            </a:pPr>
            <a:r>
              <a:rPr lang="pl-PL" sz="2400" dirty="0" smtClean="0">
                <a:latin typeface="Garamond"/>
                <a:ea typeface="Calibri"/>
                <a:cs typeface="Calibri"/>
              </a:rPr>
              <a:t>Słuchacz </a:t>
            </a:r>
            <a:r>
              <a:rPr lang="pl-PL" sz="2400" dirty="0">
                <a:latin typeface="Garamond"/>
                <a:ea typeface="Calibri"/>
                <a:cs typeface="Calibri"/>
              </a:rPr>
              <a:t>przygotowuje pracę dyplomową </a:t>
            </a:r>
            <a:r>
              <a:rPr lang="pl-PL" sz="2400" u="sng" dirty="0">
                <a:latin typeface="Garamond"/>
                <a:ea typeface="Calibri"/>
                <a:cs typeface="Calibri"/>
              </a:rPr>
              <a:t>pod kierunkiem opiekuna</a:t>
            </a:r>
            <a:r>
              <a:rPr lang="pl-PL" sz="2400" dirty="0">
                <a:latin typeface="Garamond"/>
                <a:ea typeface="Calibri"/>
                <a:cs typeface="Calibri"/>
              </a:rPr>
              <a:t>, na którym spoczywa obowiązek merytorycznej opieki nad pracą. Opiekuna pracy dyplomowej powołuje kierownik studiów.</a:t>
            </a:r>
            <a:endParaRPr lang="pl-PL" sz="2400" dirty="0"/>
          </a:p>
        </p:txBody>
      </p:sp>
      <p:sp>
        <p:nvSpPr>
          <p:cNvPr id="7" name="Symbol zastępczy zawartości 6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Font typeface="Symbol" panose="05050102010706020507" pitchFamily="18" charset="2"/>
              <a:buChar char="-"/>
            </a:pPr>
            <a:endParaRPr lang="pl-PL" dirty="0" smtClean="0"/>
          </a:p>
          <a:p>
            <a:pPr lvl="1">
              <a:buFont typeface="Symbol" panose="05050102010706020507" pitchFamily="18" charset="2"/>
              <a:buChar char="-"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0174941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 smtClean="0">
                <a:latin typeface="Book Antiqua" panose="02040602050305030304" pitchFamily="18" charset="0"/>
              </a:rPr>
              <a:t>Potencjalni promotorzy</a:t>
            </a:r>
            <a:endParaRPr lang="pl-PL" b="1" dirty="0">
              <a:latin typeface="Book Antiqua" panose="02040602050305030304" pitchFamily="18" charset="0"/>
            </a:endParaRPr>
          </a:p>
        </p:txBody>
      </p:sp>
      <p:sp>
        <p:nvSpPr>
          <p:cNvPr id="4" name="Prostokąt 3"/>
          <p:cNvSpPr/>
          <p:nvPr/>
        </p:nvSpPr>
        <p:spPr>
          <a:xfrm>
            <a:off x="347729" y="1753198"/>
            <a:ext cx="8568952" cy="511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lnSpc>
                <a:spcPct val="115000"/>
              </a:lnSpc>
              <a:buFontTx/>
              <a:buAutoNum type="arabicPeriod"/>
            </a:pPr>
            <a:r>
              <a:rPr lang="pl-PL" sz="2400" dirty="0" smtClean="0">
                <a:solidFill>
                  <a:srgbClr val="00B050"/>
                </a:solidFill>
                <a:latin typeface="Garamond"/>
                <a:ea typeface="Calibri"/>
                <a:cs typeface="Calibri"/>
              </a:rPr>
              <a:t>Dr </a:t>
            </a:r>
            <a:r>
              <a:rPr lang="pl-PL" sz="2400" b="1" dirty="0" smtClean="0">
                <a:solidFill>
                  <a:srgbClr val="00B050"/>
                </a:solidFill>
                <a:latin typeface="Garamond"/>
                <a:ea typeface="Calibri"/>
                <a:cs typeface="Calibri"/>
              </a:rPr>
              <a:t>Rafał Balina </a:t>
            </a:r>
            <a:r>
              <a:rPr lang="pl-PL" sz="2400" dirty="0" smtClean="0">
                <a:solidFill>
                  <a:srgbClr val="00B050"/>
                </a:solidFill>
                <a:latin typeface="Garamond"/>
                <a:ea typeface="Calibri"/>
                <a:cs typeface="Calibri"/>
              </a:rPr>
              <a:t>(SGGW W-wa)</a:t>
            </a:r>
          </a:p>
          <a:p>
            <a:pPr marL="457200" indent="-457200" algn="just">
              <a:lnSpc>
                <a:spcPct val="115000"/>
              </a:lnSpc>
              <a:buFontTx/>
              <a:buAutoNum type="arabicPeriod"/>
            </a:pPr>
            <a:r>
              <a:rPr lang="pl-PL" sz="2400" dirty="0" smtClean="0">
                <a:solidFill>
                  <a:srgbClr val="00B050"/>
                </a:solidFill>
                <a:latin typeface="Garamond"/>
                <a:ea typeface="Calibri"/>
                <a:cs typeface="Calibri"/>
              </a:rPr>
              <a:t>Dr </a:t>
            </a:r>
            <a:r>
              <a:rPr lang="pl-PL" sz="2400" dirty="0">
                <a:solidFill>
                  <a:srgbClr val="00B050"/>
                </a:solidFill>
                <a:latin typeface="Garamond"/>
                <a:ea typeface="Calibri"/>
                <a:cs typeface="Calibri"/>
              </a:rPr>
              <a:t>Tadeusz </a:t>
            </a:r>
            <a:r>
              <a:rPr lang="pl-PL" sz="2400" b="1" dirty="0">
                <a:solidFill>
                  <a:srgbClr val="00B050"/>
                </a:solidFill>
                <a:latin typeface="Garamond"/>
                <a:ea typeface="Calibri"/>
                <a:cs typeface="Calibri"/>
              </a:rPr>
              <a:t>Białek</a:t>
            </a:r>
            <a:r>
              <a:rPr lang="pl-PL" sz="2400" dirty="0">
                <a:solidFill>
                  <a:srgbClr val="00B050"/>
                </a:solidFill>
                <a:latin typeface="Garamond"/>
                <a:ea typeface="Calibri"/>
                <a:cs typeface="Calibri"/>
              </a:rPr>
              <a:t> (ZBP/ZRBS W-wa)</a:t>
            </a:r>
          </a:p>
          <a:p>
            <a:pPr marL="457200" indent="-457200" algn="just">
              <a:lnSpc>
                <a:spcPct val="115000"/>
              </a:lnSpc>
              <a:buFontTx/>
              <a:buAutoNum type="arabicPeriod"/>
            </a:pPr>
            <a:r>
              <a:rPr lang="pl-PL" sz="2400" dirty="0" smtClean="0">
                <a:latin typeface="Garamond"/>
                <a:ea typeface="Calibri"/>
                <a:cs typeface="Calibri"/>
              </a:rPr>
              <a:t>Dr </a:t>
            </a:r>
            <a:r>
              <a:rPr lang="pl-PL" sz="2400" dirty="0">
                <a:latin typeface="Garamond"/>
                <a:ea typeface="Calibri"/>
                <a:cs typeface="Calibri"/>
              </a:rPr>
              <a:t>inż. Piotr </a:t>
            </a:r>
            <a:r>
              <a:rPr lang="pl-PL" sz="2400" b="1" dirty="0">
                <a:latin typeface="Garamond"/>
                <a:ea typeface="Calibri"/>
                <a:cs typeface="Calibri"/>
              </a:rPr>
              <a:t>Cymanow</a:t>
            </a:r>
            <a:r>
              <a:rPr lang="pl-PL" sz="2400" dirty="0">
                <a:latin typeface="Garamond"/>
                <a:ea typeface="Calibri"/>
                <a:cs typeface="Calibri"/>
              </a:rPr>
              <a:t> (UR Kraków)</a:t>
            </a:r>
          </a:p>
          <a:p>
            <a:pPr marL="457200" lvl="0" indent="-457200" algn="just">
              <a:lnSpc>
                <a:spcPct val="115000"/>
              </a:lnSpc>
              <a:buFontTx/>
              <a:buAutoNum type="arabicPeriod"/>
            </a:pPr>
            <a:r>
              <a:rPr lang="pl-PL" sz="2400" dirty="0">
                <a:latin typeface="Garamond" panose="02020404030301010803" pitchFamily="18" charset="0"/>
                <a:ea typeface="Calibri"/>
                <a:cs typeface="Times New Roman"/>
              </a:rPr>
              <a:t>Dr </a:t>
            </a:r>
            <a:r>
              <a:rPr lang="pl-PL" sz="2400" dirty="0" smtClean="0">
                <a:latin typeface="Garamond" panose="02020404030301010803" pitchFamily="18" charset="0"/>
                <a:ea typeface="Calibri"/>
                <a:cs typeface="Times New Roman"/>
              </a:rPr>
              <a:t>hab. Klaudia </a:t>
            </a:r>
            <a:r>
              <a:rPr lang="pl-PL" sz="2400" b="1" dirty="0">
                <a:latin typeface="Garamond" panose="02020404030301010803" pitchFamily="18" charset="0"/>
                <a:ea typeface="Calibri"/>
                <a:cs typeface="Times New Roman"/>
              </a:rPr>
              <a:t>Cymanow-</a:t>
            </a:r>
            <a:r>
              <a:rPr lang="pl-PL" sz="2400" b="1" dirty="0" err="1">
                <a:latin typeface="Garamond" panose="02020404030301010803" pitchFamily="18" charset="0"/>
                <a:ea typeface="Calibri"/>
                <a:cs typeface="Times New Roman"/>
              </a:rPr>
              <a:t>Sosin</a:t>
            </a:r>
            <a:r>
              <a:rPr lang="pl-PL" sz="2400" dirty="0">
                <a:latin typeface="Garamond" panose="02020404030301010803" pitchFamily="18" charset="0"/>
                <a:ea typeface="Calibri"/>
                <a:cs typeface="Times New Roman"/>
              </a:rPr>
              <a:t> (UPJPII w Krakowie)</a:t>
            </a:r>
          </a:p>
          <a:p>
            <a:pPr marL="457200" indent="-457200" algn="just">
              <a:lnSpc>
                <a:spcPct val="115000"/>
              </a:lnSpc>
              <a:buFontTx/>
              <a:buAutoNum type="arabicPeriod"/>
            </a:pPr>
            <a:r>
              <a:rPr lang="pl-PL" sz="2400" dirty="0" smtClean="0">
                <a:latin typeface="Garamond"/>
                <a:ea typeface="Calibri"/>
                <a:cs typeface="Calibri"/>
              </a:rPr>
              <a:t>Prof. URK d</a:t>
            </a:r>
            <a:r>
              <a:rPr lang="pl-PL" sz="2400" dirty="0" smtClean="0">
                <a:latin typeface="Garamond"/>
                <a:ea typeface="Calibri"/>
                <a:cs typeface="Calibri"/>
              </a:rPr>
              <a:t>r </a:t>
            </a:r>
            <a:r>
              <a:rPr lang="pl-PL" sz="2400" dirty="0">
                <a:latin typeface="Garamond"/>
                <a:ea typeface="Calibri"/>
                <a:cs typeface="Calibri"/>
              </a:rPr>
              <a:t>inż. Mariusz </a:t>
            </a:r>
            <a:r>
              <a:rPr lang="pl-PL" sz="2400" b="1" dirty="0">
                <a:latin typeface="Garamond"/>
                <a:ea typeface="Calibri"/>
                <a:cs typeface="Calibri"/>
              </a:rPr>
              <a:t>Dacko </a:t>
            </a:r>
            <a:r>
              <a:rPr lang="pl-PL" sz="2400" dirty="0">
                <a:latin typeface="Garamond"/>
                <a:ea typeface="Calibri"/>
                <a:cs typeface="Calibri"/>
              </a:rPr>
              <a:t>(UR Kraków</a:t>
            </a:r>
            <a:r>
              <a:rPr lang="pl-PL" sz="2400" dirty="0" smtClean="0">
                <a:latin typeface="Garamond"/>
                <a:ea typeface="Calibri"/>
                <a:cs typeface="Calibri"/>
              </a:rPr>
              <a:t>)</a:t>
            </a:r>
          </a:p>
          <a:p>
            <a:pPr marL="457200" indent="-457200" algn="just">
              <a:lnSpc>
                <a:spcPct val="115000"/>
              </a:lnSpc>
              <a:buFontTx/>
              <a:buAutoNum type="arabicPeriod"/>
            </a:pPr>
            <a:r>
              <a:rPr lang="pl-PL" sz="2400" dirty="0" smtClean="0">
                <a:solidFill>
                  <a:srgbClr val="00B050"/>
                </a:solidFill>
                <a:latin typeface="Garamond"/>
                <a:ea typeface="Calibri"/>
                <a:cs typeface="Calibri"/>
              </a:rPr>
              <a:t>Prof. UEK dr hab. Jacek </a:t>
            </a:r>
            <a:r>
              <a:rPr lang="pl-PL" sz="2400" b="1" dirty="0" smtClean="0">
                <a:solidFill>
                  <a:srgbClr val="00B050"/>
                </a:solidFill>
                <a:latin typeface="Garamond"/>
                <a:ea typeface="Calibri"/>
                <a:cs typeface="Calibri"/>
              </a:rPr>
              <a:t>Duda</a:t>
            </a:r>
            <a:r>
              <a:rPr lang="pl-PL" sz="2400" dirty="0" smtClean="0">
                <a:solidFill>
                  <a:srgbClr val="00B050"/>
                </a:solidFill>
                <a:latin typeface="Garamond"/>
                <a:ea typeface="Calibri"/>
                <a:cs typeface="Calibri"/>
              </a:rPr>
              <a:t> (UEK Kraków)</a:t>
            </a:r>
          </a:p>
          <a:p>
            <a:pPr marL="457200" indent="-457200" algn="just">
              <a:lnSpc>
                <a:spcPct val="115000"/>
              </a:lnSpc>
              <a:buFontTx/>
              <a:buAutoNum type="arabicPeriod"/>
            </a:pPr>
            <a:r>
              <a:rPr lang="pl-PL" sz="2400" dirty="0" smtClean="0">
                <a:solidFill>
                  <a:srgbClr val="00B050"/>
                </a:solidFill>
                <a:latin typeface="Garamond"/>
                <a:ea typeface="Calibri"/>
                <a:cs typeface="Calibri"/>
              </a:rPr>
              <a:t>Dr Wojciech </a:t>
            </a:r>
            <a:r>
              <a:rPr lang="pl-PL" sz="2400" b="1" dirty="0" err="1" smtClean="0">
                <a:solidFill>
                  <a:srgbClr val="00B050"/>
                </a:solidFill>
                <a:latin typeface="Garamond"/>
                <a:ea typeface="Calibri"/>
                <a:cs typeface="Calibri"/>
              </a:rPr>
              <a:t>Fill</a:t>
            </a:r>
            <a:r>
              <a:rPr lang="pl-PL" sz="2400" b="1" dirty="0" smtClean="0">
                <a:solidFill>
                  <a:srgbClr val="00B050"/>
                </a:solidFill>
                <a:latin typeface="Garamond"/>
                <a:ea typeface="Calibri"/>
                <a:cs typeface="Calibri"/>
              </a:rPr>
              <a:t> </a:t>
            </a:r>
            <a:r>
              <a:rPr lang="pl-PL" sz="2400" dirty="0" smtClean="0">
                <a:solidFill>
                  <a:srgbClr val="00B050"/>
                </a:solidFill>
                <a:latin typeface="Garamond"/>
                <a:ea typeface="Calibri"/>
                <a:cs typeface="Calibri"/>
              </a:rPr>
              <a:t>(UEK Kraków)</a:t>
            </a:r>
            <a:endParaRPr lang="pl-PL" sz="2400" dirty="0">
              <a:solidFill>
                <a:srgbClr val="00B050"/>
              </a:solidFill>
              <a:latin typeface="Garamond"/>
              <a:ea typeface="Calibri"/>
              <a:cs typeface="Calibri"/>
            </a:endParaRPr>
          </a:p>
          <a:p>
            <a:pPr marL="457200" lvl="0" indent="-457200" algn="just">
              <a:lnSpc>
                <a:spcPct val="115000"/>
              </a:lnSpc>
              <a:spcAft>
                <a:spcPts val="0"/>
              </a:spcAft>
              <a:buAutoNum type="arabicPeriod"/>
            </a:pPr>
            <a:r>
              <a:rPr lang="pl-PL" sz="2400" dirty="0" smtClean="0">
                <a:latin typeface="Garamond"/>
                <a:ea typeface="Calibri"/>
                <a:cs typeface="Calibri"/>
              </a:rPr>
              <a:t>Prof</a:t>
            </a:r>
            <a:r>
              <a:rPr lang="pl-PL" sz="2400" dirty="0">
                <a:latin typeface="Garamond"/>
                <a:ea typeface="Calibri"/>
                <a:cs typeface="Calibri"/>
              </a:rPr>
              <a:t>. UEK dr hab. Artur </a:t>
            </a:r>
            <a:r>
              <a:rPr lang="pl-PL" sz="2400" b="1" dirty="0">
                <a:latin typeface="Garamond"/>
                <a:ea typeface="Calibri"/>
                <a:cs typeface="Calibri"/>
              </a:rPr>
              <a:t>Hołda</a:t>
            </a:r>
            <a:r>
              <a:rPr lang="pl-PL" sz="2400" dirty="0">
                <a:latin typeface="Garamond"/>
                <a:ea typeface="Calibri"/>
                <a:cs typeface="Calibri"/>
              </a:rPr>
              <a:t> (UEK Kraków)</a:t>
            </a:r>
          </a:p>
          <a:p>
            <a:pPr marL="457200" lvl="0" indent="-457200" algn="just">
              <a:lnSpc>
                <a:spcPct val="115000"/>
              </a:lnSpc>
              <a:spcAft>
                <a:spcPts val="0"/>
              </a:spcAft>
              <a:buAutoNum type="arabicPeriod"/>
            </a:pPr>
            <a:r>
              <a:rPr lang="pl-PL" sz="2400" dirty="0" smtClean="0">
                <a:latin typeface="Garamond"/>
                <a:ea typeface="Calibri"/>
                <a:cs typeface="Calibri"/>
              </a:rPr>
              <a:t>Dr inż. Marcin </a:t>
            </a:r>
            <a:r>
              <a:rPr lang="pl-PL" sz="2400" b="1" dirty="0" smtClean="0">
                <a:latin typeface="Garamond"/>
                <a:ea typeface="Calibri"/>
                <a:cs typeface="Calibri"/>
              </a:rPr>
              <a:t>Idzik</a:t>
            </a:r>
            <a:r>
              <a:rPr lang="pl-PL" sz="2400" dirty="0" smtClean="0">
                <a:latin typeface="Garamond"/>
                <a:ea typeface="Calibri"/>
                <a:cs typeface="Calibri"/>
              </a:rPr>
              <a:t> (SGGW W-</a:t>
            </a:r>
            <a:r>
              <a:rPr lang="pl-PL" sz="2400" dirty="0" err="1" smtClean="0">
                <a:latin typeface="Garamond"/>
                <a:ea typeface="Calibri"/>
                <a:cs typeface="Calibri"/>
              </a:rPr>
              <a:t>wa</a:t>
            </a:r>
            <a:r>
              <a:rPr lang="pl-PL" sz="2400" dirty="0" smtClean="0">
                <a:latin typeface="Garamond"/>
                <a:ea typeface="Calibri"/>
                <a:cs typeface="Calibri"/>
              </a:rPr>
              <a:t>)</a:t>
            </a:r>
          </a:p>
          <a:p>
            <a:pPr marL="457200" indent="-457200" algn="just">
              <a:lnSpc>
                <a:spcPct val="115000"/>
              </a:lnSpc>
              <a:buFontTx/>
              <a:buAutoNum type="arabicPeriod"/>
            </a:pPr>
            <a:r>
              <a:rPr lang="pl-PL" sz="2400" dirty="0" smtClean="0">
                <a:latin typeface="Garamond" panose="02020404030301010803" pitchFamily="18" charset="0"/>
                <a:ea typeface="Calibri"/>
                <a:cs typeface="Times New Roman"/>
              </a:rPr>
              <a:t>Prof</a:t>
            </a:r>
            <a:r>
              <a:rPr lang="pl-PL" sz="2400" dirty="0">
                <a:latin typeface="Garamond" panose="02020404030301010803" pitchFamily="18" charset="0"/>
                <a:ea typeface="Calibri"/>
                <a:cs typeface="Times New Roman"/>
              </a:rPr>
              <a:t>. UEK dr hab. Tomasz </a:t>
            </a:r>
            <a:r>
              <a:rPr lang="pl-PL" sz="2400" b="1" dirty="0">
                <a:latin typeface="Garamond" panose="02020404030301010803" pitchFamily="18" charset="0"/>
                <a:ea typeface="Calibri"/>
                <a:cs typeface="Times New Roman"/>
              </a:rPr>
              <a:t>Kafel</a:t>
            </a:r>
            <a:r>
              <a:rPr lang="pl-PL" sz="2400" dirty="0">
                <a:latin typeface="Garamond" panose="02020404030301010803" pitchFamily="18" charset="0"/>
                <a:ea typeface="Calibri"/>
                <a:cs typeface="Times New Roman"/>
              </a:rPr>
              <a:t> (UEK Kraków)</a:t>
            </a:r>
          </a:p>
          <a:p>
            <a:pPr marL="457200" lvl="0" indent="-457200" algn="just">
              <a:lnSpc>
                <a:spcPct val="115000"/>
              </a:lnSpc>
              <a:spcAft>
                <a:spcPts val="0"/>
              </a:spcAft>
              <a:buAutoNum type="arabicPeriod"/>
            </a:pPr>
            <a:r>
              <a:rPr lang="pl-PL" sz="2400" dirty="0" smtClean="0">
                <a:latin typeface="Garamond"/>
                <a:ea typeface="Calibri"/>
                <a:cs typeface="Calibri"/>
              </a:rPr>
              <a:t>Dr hab. inż. Józef </a:t>
            </a:r>
            <a:r>
              <a:rPr lang="pl-PL" sz="2400" b="1" dirty="0" smtClean="0">
                <a:latin typeface="Garamond"/>
                <a:ea typeface="Calibri"/>
                <a:cs typeface="Calibri"/>
              </a:rPr>
              <a:t>Kania</a:t>
            </a:r>
            <a:r>
              <a:rPr lang="pl-PL" sz="2400" dirty="0" smtClean="0">
                <a:latin typeface="Garamond"/>
                <a:ea typeface="Calibri"/>
                <a:cs typeface="Calibri"/>
              </a:rPr>
              <a:t> (UR Kraków)</a:t>
            </a:r>
          </a:p>
          <a:p>
            <a:pPr marL="457200" indent="-457200" algn="just">
              <a:lnSpc>
                <a:spcPct val="115000"/>
              </a:lnSpc>
              <a:buFontTx/>
              <a:buAutoNum type="arabicPeriod"/>
            </a:pPr>
            <a:endParaRPr lang="pl-PL" sz="2000" dirty="0">
              <a:latin typeface="Garamond"/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0995549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 smtClean="0">
                <a:latin typeface="Book Antiqua" panose="02040602050305030304" pitchFamily="18" charset="0"/>
              </a:rPr>
              <a:t>Potencjalni promotorzy</a:t>
            </a:r>
            <a:endParaRPr lang="pl-PL" b="1" dirty="0">
              <a:latin typeface="Book Antiqua" panose="02040602050305030304" pitchFamily="18" charset="0"/>
            </a:endParaRPr>
          </a:p>
        </p:txBody>
      </p:sp>
      <p:sp>
        <p:nvSpPr>
          <p:cNvPr id="4" name="Prostokąt 3"/>
          <p:cNvSpPr/>
          <p:nvPr/>
        </p:nvSpPr>
        <p:spPr>
          <a:xfrm>
            <a:off x="335660" y="1844824"/>
            <a:ext cx="8568952" cy="60385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lnSpc>
                <a:spcPct val="115000"/>
              </a:lnSpc>
              <a:buFont typeface="+mj-lt"/>
              <a:buAutoNum type="arabicPeriod" startAt="11"/>
            </a:pPr>
            <a:r>
              <a:rPr lang="pl-PL" sz="2400" dirty="0">
                <a:latin typeface="Garamond"/>
                <a:ea typeface="Calibri"/>
                <a:cs typeface="Calibri"/>
              </a:rPr>
              <a:t>Dr Krzysztof </a:t>
            </a:r>
            <a:r>
              <a:rPr lang="pl-PL" sz="2400" b="1" dirty="0">
                <a:latin typeface="Garamond"/>
                <a:ea typeface="Calibri"/>
                <a:cs typeface="Calibri"/>
              </a:rPr>
              <a:t>Kil</a:t>
            </a:r>
            <a:r>
              <a:rPr lang="pl-PL" sz="2400" dirty="0">
                <a:latin typeface="Garamond"/>
                <a:ea typeface="Calibri"/>
                <a:cs typeface="Calibri"/>
              </a:rPr>
              <a:t> (UEK Kraków)</a:t>
            </a:r>
          </a:p>
          <a:p>
            <a:pPr marL="457200" indent="-457200" algn="just">
              <a:lnSpc>
                <a:spcPct val="115000"/>
              </a:lnSpc>
              <a:buFont typeface="+mj-lt"/>
              <a:buAutoNum type="arabicPeriod" startAt="11"/>
            </a:pPr>
            <a:r>
              <a:rPr lang="pl-PL" sz="2400" dirty="0" smtClean="0">
                <a:latin typeface="Garamond"/>
                <a:ea typeface="Calibri"/>
                <a:cs typeface="Calibri"/>
              </a:rPr>
              <a:t>Prof. UEK dr hab. Małgorzata </a:t>
            </a:r>
            <a:r>
              <a:rPr lang="pl-PL" sz="2400" b="1" dirty="0" smtClean="0">
                <a:latin typeface="Garamond"/>
                <a:ea typeface="Calibri"/>
                <a:cs typeface="Calibri"/>
              </a:rPr>
              <a:t>Mędrala</a:t>
            </a:r>
            <a:r>
              <a:rPr lang="pl-PL" sz="2400" dirty="0" smtClean="0">
                <a:latin typeface="Garamond"/>
                <a:ea typeface="Calibri"/>
                <a:cs typeface="Calibri"/>
              </a:rPr>
              <a:t> (UEK Kraków)</a:t>
            </a:r>
          </a:p>
          <a:p>
            <a:pPr marL="457200" indent="-457200" algn="just">
              <a:lnSpc>
                <a:spcPct val="115000"/>
              </a:lnSpc>
              <a:buFont typeface="+mj-lt"/>
              <a:buAutoNum type="arabicPeriod" startAt="11"/>
            </a:pPr>
            <a:r>
              <a:rPr lang="pl-PL" sz="2400" dirty="0" smtClean="0">
                <a:latin typeface="Garamond"/>
                <a:ea typeface="Calibri"/>
                <a:cs typeface="Calibri"/>
              </a:rPr>
              <a:t>Prof</a:t>
            </a:r>
            <a:r>
              <a:rPr lang="pl-PL" sz="2400" dirty="0">
                <a:latin typeface="Garamond"/>
                <a:ea typeface="Calibri"/>
                <a:cs typeface="Calibri"/>
              </a:rPr>
              <a:t>. dr hab. Ewa </a:t>
            </a:r>
            <a:r>
              <a:rPr lang="pl-PL" sz="2400" b="1" dirty="0">
                <a:latin typeface="Garamond"/>
                <a:ea typeface="Calibri"/>
                <a:cs typeface="Calibri"/>
              </a:rPr>
              <a:t>Miklaszewska</a:t>
            </a:r>
            <a:r>
              <a:rPr lang="pl-PL" sz="2400" dirty="0">
                <a:latin typeface="Garamond"/>
                <a:ea typeface="Calibri"/>
                <a:cs typeface="Calibri"/>
              </a:rPr>
              <a:t> (UEK Kraków)</a:t>
            </a:r>
          </a:p>
          <a:p>
            <a:pPr marL="457200" indent="-457200" algn="just">
              <a:lnSpc>
                <a:spcPct val="115000"/>
              </a:lnSpc>
              <a:buFont typeface="+mj-lt"/>
              <a:buAutoNum type="arabicPeriod" startAt="11"/>
            </a:pPr>
            <a:r>
              <a:rPr lang="pl-PL" sz="2400" dirty="0">
                <a:latin typeface="Garamond"/>
                <a:ea typeface="Calibri"/>
                <a:cs typeface="Calibri"/>
              </a:rPr>
              <a:t>Prof. dr hab. inż. Wiesław </a:t>
            </a:r>
            <a:r>
              <a:rPr lang="pl-PL" sz="2400" b="1" dirty="0">
                <a:latin typeface="Garamond"/>
                <a:ea typeface="Calibri"/>
                <a:cs typeface="Calibri"/>
              </a:rPr>
              <a:t>Musiał</a:t>
            </a:r>
            <a:r>
              <a:rPr lang="pl-PL" sz="2400" dirty="0">
                <a:latin typeface="Garamond"/>
                <a:ea typeface="Calibri"/>
                <a:cs typeface="Calibri"/>
              </a:rPr>
              <a:t> (UR Kraków</a:t>
            </a:r>
            <a:r>
              <a:rPr lang="pl-PL" sz="2400" dirty="0" smtClean="0">
                <a:latin typeface="Garamond"/>
                <a:ea typeface="Calibri"/>
                <a:cs typeface="Calibri"/>
              </a:rPr>
              <a:t>)</a:t>
            </a:r>
          </a:p>
          <a:p>
            <a:pPr marL="457200" indent="-457200" algn="just">
              <a:lnSpc>
                <a:spcPct val="115000"/>
              </a:lnSpc>
              <a:buFont typeface="+mj-lt"/>
              <a:buAutoNum type="arabicPeriod" startAt="11"/>
            </a:pPr>
            <a:r>
              <a:rPr lang="pl-PL" sz="2400" dirty="0" smtClean="0">
                <a:latin typeface="Garamond"/>
                <a:ea typeface="Calibri"/>
                <a:cs typeface="Calibri"/>
              </a:rPr>
              <a:t>Dr </a:t>
            </a:r>
            <a:r>
              <a:rPr lang="pl-PL" sz="2400" dirty="0">
                <a:latin typeface="Garamond"/>
                <a:ea typeface="Calibri"/>
                <a:cs typeface="Calibri"/>
              </a:rPr>
              <a:t>Przemysław </a:t>
            </a:r>
            <a:r>
              <a:rPr lang="pl-PL" sz="2400" b="1" dirty="0">
                <a:latin typeface="Garamond"/>
                <a:ea typeface="Calibri"/>
                <a:cs typeface="Calibri"/>
              </a:rPr>
              <a:t>Piasecki </a:t>
            </a:r>
            <a:r>
              <a:rPr lang="pl-PL" sz="2400" dirty="0">
                <a:latin typeface="Garamond"/>
                <a:ea typeface="Calibri"/>
                <a:cs typeface="Calibri"/>
              </a:rPr>
              <a:t>(UE Poznań)</a:t>
            </a:r>
          </a:p>
          <a:p>
            <a:pPr marL="457200" lvl="0" indent="-457200" algn="just">
              <a:lnSpc>
                <a:spcPct val="115000"/>
              </a:lnSpc>
              <a:spcAft>
                <a:spcPts val="0"/>
              </a:spcAft>
              <a:buFont typeface="+mj-lt"/>
              <a:buAutoNum type="arabicPeriod" startAt="11"/>
            </a:pPr>
            <a:r>
              <a:rPr lang="pl-PL" sz="2400" dirty="0" smtClean="0">
                <a:latin typeface="Garamond"/>
                <a:ea typeface="Calibri"/>
                <a:cs typeface="Calibri"/>
              </a:rPr>
              <a:t>Prof</a:t>
            </a:r>
            <a:r>
              <a:rPr lang="pl-PL" sz="2400" dirty="0">
                <a:latin typeface="Garamond"/>
                <a:ea typeface="Calibri"/>
                <a:cs typeface="Calibri"/>
              </a:rPr>
              <a:t>. </a:t>
            </a:r>
            <a:r>
              <a:rPr lang="pl-PL" sz="2400" dirty="0" smtClean="0">
                <a:latin typeface="Garamond"/>
                <a:ea typeface="Calibri"/>
                <a:cs typeface="Calibri"/>
              </a:rPr>
              <a:t>URK </a:t>
            </a:r>
            <a:r>
              <a:rPr lang="pl-PL" sz="2400" dirty="0">
                <a:latin typeface="Garamond"/>
                <a:ea typeface="Calibri"/>
                <a:cs typeface="Calibri"/>
              </a:rPr>
              <a:t>dr hab. Jakub </a:t>
            </a:r>
            <a:r>
              <a:rPr lang="pl-PL" sz="2400" b="1" dirty="0">
                <a:latin typeface="Garamond"/>
                <a:ea typeface="Calibri"/>
                <a:cs typeface="Calibri"/>
              </a:rPr>
              <a:t>Piecuch</a:t>
            </a:r>
            <a:r>
              <a:rPr lang="pl-PL" sz="2400" dirty="0">
                <a:latin typeface="Garamond"/>
                <a:ea typeface="Calibri"/>
                <a:cs typeface="Calibri"/>
              </a:rPr>
              <a:t> (UR Kraków)  </a:t>
            </a:r>
          </a:p>
          <a:p>
            <a:pPr marL="457200" lvl="0" indent="-457200" algn="just">
              <a:lnSpc>
                <a:spcPct val="115000"/>
              </a:lnSpc>
              <a:buFont typeface="+mj-lt"/>
              <a:buAutoNum type="arabicPeriod" startAt="11"/>
            </a:pPr>
            <a:r>
              <a:rPr lang="pl-PL" sz="2400" dirty="0" smtClean="0">
                <a:solidFill>
                  <a:srgbClr val="00B050"/>
                </a:solidFill>
                <a:latin typeface="Garamond"/>
                <a:ea typeface="Calibri"/>
                <a:cs typeface="Calibri"/>
              </a:rPr>
              <a:t>Dr Dorota </a:t>
            </a:r>
            <a:r>
              <a:rPr lang="pl-PL" sz="2400" b="1" dirty="0" smtClean="0">
                <a:solidFill>
                  <a:srgbClr val="00B050"/>
                </a:solidFill>
                <a:latin typeface="Garamond"/>
                <a:ea typeface="Calibri"/>
                <a:cs typeface="Calibri"/>
              </a:rPr>
              <a:t>Sowińska-</a:t>
            </a:r>
            <a:r>
              <a:rPr lang="pl-PL" sz="2400" b="1" dirty="0" err="1" smtClean="0">
                <a:solidFill>
                  <a:srgbClr val="00B050"/>
                </a:solidFill>
                <a:latin typeface="Garamond"/>
                <a:ea typeface="Calibri"/>
                <a:cs typeface="Calibri"/>
              </a:rPr>
              <a:t>Kobelak</a:t>
            </a:r>
            <a:r>
              <a:rPr lang="pl-PL" sz="2400" dirty="0" smtClean="0">
                <a:solidFill>
                  <a:srgbClr val="00B050"/>
                </a:solidFill>
                <a:latin typeface="Garamond"/>
                <a:ea typeface="Calibri"/>
                <a:cs typeface="Calibri"/>
              </a:rPr>
              <a:t> (ZRBS W-wa)</a:t>
            </a:r>
          </a:p>
          <a:p>
            <a:pPr marL="457200" lvl="0" indent="-457200" algn="just">
              <a:lnSpc>
                <a:spcPct val="115000"/>
              </a:lnSpc>
              <a:buFont typeface="+mj-lt"/>
              <a:buAutoNum type="arabicPeriod" startAt="11"/>
            </a:pPr>
            <a:r>
              <a:rPr lang="pl-PL" sz="2400" dirty="0" smtClean="0">
                <a:latin typeface="Garamond"/>
                <a:ea typeface="Calibri"/>
                <a:cs typeface="Calibri"/>
              </a:rPr>
              <a:t>Dr </a:t>
            </a:r>
            <a:r>
              <a:rPr lang="pl-PL" sz="2400" dirty="0">
                <a:latin typeface="Garamond"/>
                <a:ea typeface="Calibri"/>
                <a:cs typeface="Calibri"/>
              </a:rPr>
              <a:t>inż. Monika </a:t>
            </a:r>
            <a:r>
              <a:rPr lang="pl-PL" sz="2400" b="1" dirty="0">
                <a:latin typeface="Garamond"/>
                <a:ea typeface="Calibri"/>
                <a:cs typeface="Calibri"/>
              </a:rPr>
              <a:t>Szafrańska</a:t>
            </a:r>
            <a:r>
              <a:rPr lang="pl-PL" sz="2400" dirty="0">
                <a:latin typeface="Garamond"/>
                <a:ea typeface="Calibri"/>
                <a:cs typeface="Calibri"/>
              </a:rPr>
              <a:t> (UR Kraków) </a:t>
            </a:r>
          </a:p>
          <a:p>
            <a:pPr marL="457200" indent="-457200" algn="just">
              <a:lnSpc>
                <a:spcPct val="115000"/>
              </a:lnSpc>
              <a:buFont typeface="+mj-lt"/>
              <a:buAutoNum type="arabicPeriod" startAt="11"/>
            </a:pPr>
            <a:r>
              <a:rPr lang="pl-PL" sz="2400" dirty="0" smtClean="0">
                <a:latin typeface="Garamond"/>
                <a:ea typeface="Calibri"/>
                <a:cs typeface="Calibri"/>
              </a:rPr>
              <a:t>Dr </a:t>
            </a:r>
            <a:r>
              <a:rPr lang="pl-PL" sz="2400" dirty="0">
                <a:latin typeface="Garamond"/>
                <a:ea typeface="Calibri"/>
                <a:cs typeface="Calibri"/>
              </a:rPr>
              <a:t>Łukasz </a:t>
            </a:r>
            <a:r>
              <a:rPr lang="pl-PL" sz="2400" b="1" dirty="0">
                <a:latin typeface="Garamond"/>
                <a:ea typeface="Calibri"/>
                <a:cs typeface="Calibri"/>
              </a:rPr>
              <a:t>Szydełko </a:t>
            </a:r>
            <a:r>
              <a:rPr lang="pl-PL" sz="2400" dirty="0">
                <a:latin typeface="Garamond"/>
                <a:ea typeface="Calibri"/>
                <a:cs typeface="Calibri"/>
              </a:rPr>
              <a:t>(Politechnika Rzeszowska)</a:t>
            </a:r>
          </a:p>
          <a:p>
            <a:pPr marL="457200" lvl="0" indent="-457200" algn="just">
              <a:lnSpc>
                <a:spcPct val="115000"/>
              </a:lnSpc>
              <a:spcAft>
                <a:spcPts val="0"/>
              </a:spcAft>
              <a:buFont typeface="+mj-lt"/>
              <a:buAutoNum type="arabicPeriod" startAt="11"/>
            </a:pPr>
            <a:r>
              <a:rPr lang="pl-PL" sz="2400" dirty="0">
                <a:latin typeface="Garamond"/>
                <a:ea typeface="Calibri"/>
                <a:cs typeface="Calibri"/>
              </a:rPr>
              <a:t>D</a:t>
            </a:r>
            <a:r>
              <a:rPr lang="pl-PL" sz="2400" dirty="0" smtClean="0">
                <a:latin typeface="Garamond"/>
                <a:ea typeface="Calibri"/>
                <a:cs typeface="Calibri"/>
              </a:rPr>
              <a:t>r </a:t>
            </a:r>
            <a:r>
              <a:rPr lang="pl-PL" sz="2400" dirty="0">
                <a:latin typeface="Garamond"/>
                <a:ea typeface="Calibri"/>
                <a:cs typeface="Calibri"/>
              </a:rPr>
              <a:t>Janusz </a:t>
            </a:r>
            <a:r>
              <a:rPr lang="pl-PL" sz="2400" b="1" dirty="0">
                <a:latin typeface="Garamond"/>
                <a:ea typeface="Calibri"/>
                <a:cs typeface="Calibri"/>
              </a:rPr>
              <a:t>Żarnowski</a:t>
            </a:r>
            <a:r>
              <a:rPr lang="pl-PL" sz="2400" dirty="0">
                <a:latin typeface="Garamond"/>
                <a:ea typeface="Calibri"/>
                <a:cs typeface="Calibri"/>
              </a:rPr>
              <a:t> (</a:t>
            </a:r>
            <a:r>
              <a:rPr lang="pl-PL" sz="2400" dirty="0" smtClean="0">
                <a:latin typeface="Garamond"/>
                <a:ea typeface="Calibri"/>
                <a:cs typeface="Calibri"/>
              </a:rPr>
              <a:t>UEK Kraków)</a:t>
            </a:r>
          </a:p>
          <a:p>
            <a:pPr marL="457200" lvl="0" indent="-457200" algn="just">
              <a:lnSpc>
                <a:spcPct val="115000"/>
              </a:lnSpc>
              <a:spcAft>
                <a:spcPts val="0"/>
              </a:spcAft>
              <a:buFont typeface="+mj-lt"/>
              <a:buAutoNum type="arabicPeriod" startAt="11"/>
            </a:pPr>
            <a:r>
              <a:rPr lang="pl-PL" sz="2400" dirty="0" smtClean="0">
                <a:latin typeface="Garamond"/>
                <a:ea typeface="Calibri"/>
                <a:cs typeface="Calibri"/>
              </a:rPr>
              <a:t>…</a:t>
            </a:r>
          </a:p>
          <a:p>
            <a:pPr marL="457200" indent="-457200" algn="just">
              <a:lnSpc>
                <a:spcPct val="115000"/>
              </a:lnSpc>
              <a:buFont typeface="+mj-lt"/>
              <a:buAutoNum type="arabicPeriod" startAt="11"/>
            </a:pPr>
            <a:endParaRPr lang="pl-PL" sz="2400" dirty="0" smtClean="0">
              <a:latin typeface="Garamond"/>
              <a:ea typeface="Calibri"/>
              <a:cs typeface="Calibri"/>
            </a:endParaRPr>
          </a:p>
          <a:p>
            <a:pPr marL="457200" indent="-457200" algn="just">
              <a:lnSpc>
                <a:spcPct val="115000"/>
              </a:lnSpc>
              <a:buFont typeface="+mj-lt"/>
              <a:buAutoNum type="arabicPeriod" startAt="11"/>
            </a:pPr>
            <a:endParaRPr lang="pl-PL" sz="2400" dirty="0">
              <a:latin typeface="Garamond"/>
              <a:ea typeface="Calibri"/>
              <a:cs typeface="Calibri"/>
            </a:endParaRPr>
          </a:p>
          <a:p>
            <a:pPr marL="457200" lvl="0" indent="-457200" algn="just">
              <a:lnSpc>
                <a:spcPct val="115000"/>
              </a:lnSpc>
              <a:spcAft>
                <a:spcPts val="0"/>
              </a:spcAft>
              <a:buFont typeface="+mj-lt"/>
              <a:buAutoNum type="arabicPeriod" startAt="11"/>
            </a:pPr>
            <a:endParaRPr lang="pl-PL" sz="2400" dirty="0" smtClean="0">
              <a:latin typeface="Garamond"/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5662623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 smtClean="0">
                <a:latin typeface="Book Antiqua" panose="02040602050305030304" pitchFamily="18" charset="0"/>
              </a:rPr>
              <a:t>Promotorzy </a:t>
            </a:r>
            <a:r>
              <a:rPr lang="pl-PL" b="1" dirty="0" smtClean="0">
                <a:solidFill>
                  <a:srgbClr val="C00000"/>
                </a:solidFill>
                <a:latin typeface="Book Antiqua" panose="02040602050305030304" pitchFamily="18" charset="0"/>
              </a:rPr>
              <a:t>pomocniczy</a:t>
            </a:r>
            <a:endParaRPr lang="pl-PL" b="1" dirty="0">
              <a:solidFill>
                <a:srgbClr val="C00000"/>
              </a:solidFill>
              <a:latin typeface="Book Antiqua" panose="02040602050305030304" pitchFamily="18" charset="0"/>
            </a:endParaRPr>
          </a:p>
        </p:txBody>
      </p:sp>
      <p:sp>
        <p:nvSpPr>
          <p:cNvPr id="4" name="Prostokąt 3"/>
          <p:cNvSpPr/>
          <p:nvPr/>
        </p:nvSpPr>
        <p:spPr>
          <a:xfrm>
            <a:off x="335660" y="1844824"/>
            <a:ext cx="8568952" cy="4764381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marL="457200" indent="-457200" algn="just">
              <a:lnSpc>
                <a:spcPct val="115000"/>
              </a:lnSpc>
              <a:buFontTx/>
              <a:buAutoNum type="arabicPeriod"/>
            </a:pPr>
            <a:r>
              <a:rPr lang="pl-PL" sz="2400" dirty="0">
                <a:latin typeface="Garamond"/>
                <a:ea typeface="Calibri"/>
                <a:cs typeface="Calibri"/>
              </a:rPr>
              <a:t>Mgr Piotr </a:t>
            </a:r>
            <a:r>
              <a:rPr lang="pl-PL" sz="2400" b="1" dirty="0" err="1">
                <a:latin typeface="Garamond"/>
                <a:ea typeface="Calibri"/>
                <a:cs typeface="Calibri"/>
              </a:rPr>
              <a:t>Draus</a:t>
            </a:r>
            <a:r>
              <a:rPr lang="pl-PL" sz="2400" dirty="0">
                <a:latin typeface="Garamond"/>
                <a:ea typeface="Calibri"/>
                <a:cs typeface="Calibri"/>
              </a:rPr>
              <a:t> (KBS Kraków)</a:t>
            </a:r>
          </a:p>
          <a:p>
            <a:pPr marL="457200" indent="-457200" algn="just">
              <a:lnSpc>
                <a:spcPct val="115000"/>
              </a:lnSpc>
              <a:buFontTx/>
              <a:buAutoNum type="arabicPeriod"/>
            </a:pPr>
            <a:r>
              <a:rPr lang="pl-PL" sz="2400" dirty="0">
                <a:latin typeface="Garamond" panose="02020404030301010803" pitchFamily="18" charset="0"/>
                <a:ea typeface="Calibri"/>
                <a:cs typeface="Times New Roman"/>
              </a:rPr>
              <a:t>Mgr Ewelina </a:t>
            </a:r>
            <a:r>
              <a:rPr lang="pl-PL" sz="2400" b="1" dirty="0">
                <a:latin typeface="Garamond" panose="02020404030301010803" pitchFamily="18" charset="0"/>
                <a:ea typeface="Calibri"/>
                <a:cs typeface="Times New Roman"/>
              </a:rPr>
              <a:t>Dudkiewicz</a:t>
            </a:r>
            <a:r>
              <a:rPr lang="pl-PL" sz="2400" dirty="0">
                <a:latin typeface="Garamond" panose="02020404030301010803" pitchFamily="18" charset="0"/>
                <a:ea typeface="Calibri"/>
                <a:cs typeface="Times New Roman"/>
              </a:rPr>
              <a:t> (ZRBS W-</a:t>
            </a:r>
            <a:r>
              <a:rPr lang="pl-PL" sz="2400" dirty="0" err="1">
                <a:latin typeface="Garamond" panose="02020404030301010803" pitchFamily="18" charset="0"/>
                <a:ea typeface="Calibri"/>
                <a:cs typeface="Times New Roman"/>
              </a:rPr>
              <a:t>wa</a:t>
            </a:r>
            <a:r>
              <a:rPr lang="pl-PL" sz="2400" dirty="0">
                <a:latin typeface="Garamond" panose="02020404030301010803" pitchFamily="18" charset="0"/>
                <a:ea typeface="Calibri"/>
                <a:cs typeface="Times New Roman"/>
              </a:rPr>
              <a:t>)</a:t>
            </a:r>
          </a:p>
          <a:p>
            <a:pPr marL="457200" indent="-457200" algn="just">
              <a:lnSpc>
                <a:spcPct val="115000"/>
              </a:lnSpc>
              <a:buFontTx/>
              <a:buAutoNum type="arabicPeriod"/>
            </a:pPr>
            <a:r>
              <a:rPr lang="pl-PL" sz="2400" dirty="0">
                <a:solidFill>
                  <a:srgbClr val="00B050"/>
                </a:solidFill>
                <a:latin typeface="Garamond"/>
                <a:ea typeface="Calibri"/>
                <a:cs typeface="Calibri"/>
              </a:rPr>
              <a:t>Mgr Piotr </a:t>
            </a:r>
            <a:r>
              <a:rPr lang="pl-PL" sz="2400" b="1" dirty="0" err="1">
                <a:solidFill>
                  <a:srgbClr val="00B050"/>
                </a:solidFill>
                <a:latin typeface="Garamond"/>
                <a:ea typeface="Calibri"/>
                <a:cs typeface="Calibri"/>
              </a:rPr>
              <a:t>Huzior</a:t>
            </a:r>
            <a:r>
              <a:rPr lang="pl-PL" sz="2400" dirty="0">
                <a:solidFill>
                  <a:srgbClr val="00B050"/>
                </a:solidFill>
                <a:latin typeface="Garamond"/>
                <a:ea typeface="Calibri"/>
                <a:cs typeface="Calibri"/>
              </a:rPr>
              <a:t> (ZRBS W-wa</a:t>
            </a:r>
            <a:r>
              <a:rPr lang="pl-PL" sz="2400" dirty="0" smtClean="0">
                <a:solidFill>
                  <a:srgbClr val="00B050"/>
                </a:solidFill>
                <a:latin typeface="Garamond"/>
                <a:ea typeface="Calibri"/>
                <a:cs typeface="Calibri"/>
              </a:rPr>
              <a:t>)</a:t>
            </a:r>
          </a:p>
          <a:p>
            <a:pPr marL="457200" indent="-457200" algn="just">
              <a:lnSpc>
                <a:spcPct val="115000"/>
              </a:lnSpc>
              <a:buFontTx/>
              <a:buAutoNum type="arabicPeriod"/>
            </a:pPr>
            <a:r>
              <a:rPr lang="pl-PL" sz="2400" dirty="0" smtClean="0">
                <a:solidFill>
                  <a:srgbClr val="00B050"/>
                </a:solidFill>
                <a:latin typeface="Garamond"/>
                <a:ea typeface="Calibri"/>
                <a:cs typeface="Calibri"/>
              </a:rPr>
              <a:t>Mgr Tomasz </a:t>
            </a:r>
            <a:r>
              <a:rPr lang="pl-PL" sz="2400" b="1" dirty="0" smtClean="0">
                <a:solidFill>
                  <a:srgbClr val="00B050"/>
                </a:solidFill>
                <a:latin typeface="Garamond"/>
                <a:ea typeface="Calibri"/>
                <a:cs typeface="Calibri"/>
              </a:rPr>
              <a:t>Jachna </a:t>
            </a:r>
            <a:r>
              <a:rPr lang="pl-PL" sz="2400" dirty="0" smtClean="0">
                <a:solidFill>
                  <a:srgbClr val="00B050"/>
                </a:solidFill>
                <a:latin typeface="Garamond"/>
                <a:ea typeface="Calibri"/>
                <a:cs typeface="Calibri"/>
              </a:rPr>
              <a:t>(KSB Kraków)</a:t>
            </a:r>
            <a:endParaRPr lang="pl-PL" sz="2400" dirty="0">
              <a:solidFill>
                <a:srgbClr val="00B050"/>
              </a:solidFill>
              <a:latin typeface="Garamond"/>
              <a:ea typeface="Calibri"/>
              <a:cs typeface="Calibri"/>
            </a:endParaRPr>
          </a:p>
          <a:p>
            <a:pPr marL="457200" indent="-457200" algn="just">
              <a:lnSpc>
                <a:spcPct val="115000"/>
              </a:lnSpc>
              <a:buFontTx/>
              <a:buAutoNum type="arabicPeriod"/>
            </a:pPr>
            <a:r>
              <a:rPr lang="pl-PL" sz="2400" dirty="0">
                <a:latin typeface="Garamond"/>
                <a:ea typeface="Calibri"/>
                <a:cs typeface="Calibri"/>
              </a:rPr>
              <a:t>Mgr Anna </a:t>
            </a:r>
            <a:r>
              <a:rPr lang="pl-PL" sz="2400" b="1" dirty="0">
                <a:latin typeface="Garamond"/>
                <a:ea typeface="Calibri"/>
                <a:cs typeface="Calibri"/>
              </a:rPr>
              <a:t>Kraczkowska</a:t>
            </a:r>
            <a:r>
              <a:rPr lang="pl-PL" sz="2400" dirty="0">
                <a:latin typeface="Garamond"/>
                <a:ea typeface="Calibri"/>
                <a:cs typeface="Calibri"/>
              </a:rPr>
              <a:t> (ZRBS W-</a:t>
            </a:r>
            <a:r>
              <a:rPr lang="pl-PL" sz="2400" dirty="0" err="1">
                <a:latin typeface="Garamond"/>
                <a:ea typeface="Calibri"/>
                <a:cs typeface="Calibri"/>
              </a:rPr>
              <a:t>wa</a:t>
            </a:r>
            <a:r>
              <a:rPr lang="pl-PL" sz="2400" dirty="0">
                <a:latin typeface="Garamond"/>
                <a:ea typeface="Calibri"/>
                <a:cs typeface="Calibri"/>
              </a:rPr>
              <a:t>)</a:t>
            </a:r>
          </a:p>
          <a:p>
            <a:pPr marL="457200" lvl="0" indent="-457200" algn="just">
              <a:lnSpc>
                <a:spcPct val="115000"/>
              </a:lnSpc>
              <a:spcAft>
                <a:spcPts val="0"/>
              </a:spcAft>
              <a:buAutoNum type="arabicPeriod"/>
            </a:pPr>
            <a:r>
              <a:rPr lang="pl-PL" sz="2400" dirty="0" smtClean="0">
                <a:latin typeface="Garamond"/>
                <a:ea typeface="Calibri"/>
                <a:cs typeface="Calibri"/>
              </a:rPr>
              <a:t>Mgr </a:t>
            </a:r>
            <a:r>
              <a:rPr lang="pl-PL" sz="2400" dirty="0">
                <a:latin typeface="Garamond"/>
                <a:ea typeface="Calibri"/>
                <a:cs typeface="Calibri"/>
              </a:rPr>
              <a:t>Andrzej </a:t>
            </a:r>
            <a:r>
              <a:rPr lang="pl-PL" sz="2400" b="1" dirty="0">
                <a:latin typeface="Garamond"/>
                <a:ea typeface="Calibri"/>
                <a:cs typeface="Calibri"/>
              </a:rPr>
              <a:t>Mika</a:t>
            </a:r>
            <a:r>
              <a:rPr lang="pl-PL" sz="2400" dirty="0">
                <a:latin typeface="Garamond"/>
                <a:ea typeface="Calibri"/>
                <a:cs typeface="Calibri"/>
              </a:rPr>
              <a:t> </a:t>
            </a:r>
            <a:r>
              <a:rPr lang="pl-PL" sz="2400" dirty="0" smtClean="0">
                <a:latin typeface="Garamond"/>
                <a:ea typeface="Calibri"/>
                <a:cs typeface="Calibri"/>
              </a:rPr>
              <a:t>(Wsparcie Rozwoju)</a:t>
            </a:r>
            <a:endParaRPr lang="pl-PL" sz="2400" dirty="0" smtClean="0">
              <a:latin typeface="Garamond"/>
              <a:ea typeface="Calibri"/>
              <a:cs typeface="Calibri"/>
            </a:endParaRPr>
          </a:p>
          <a:p>
            <a:pPr marL="457200" indent="-457200" algn="just">
              <a:lnSpc>
                <a:spcPct val="115000"/>
              </a:lnSpc>
              <a:buFontTx/>
              <a:buAutoNum type="arabicPeriod"/>
            </a:pPr>
            <a:r>
              <a:rPr lang="pl-PL" sz="2400" dirty="0">
                <a:solidFill>
                  <a:srgbClr val="00B050"/>
                </a:solidFill>
                <a:latin typeface="Garamond" panose="02020404030301010803" pitchFamily="18" charset="0"/>
                <a:ea typeface="Calibri"/>
                <a:cs typeface="Times New Roman"/>
              </a:rPr>
              <a:t>Mgr Tomasz </a:t>
            </a:r>
            <a:r>
              <a:rPr lang="pl-PL" sz="2400" b="1" dirty="0">
                <a:solidFill>
                  <a:srgbClr val="00B050"/>
                </a:solidFill>
                <a:latin typeface="Garamond" panose="02020404030301010803" pitchFamily="18" charset="0"/>
                <a:ea typeface="Calibri"/>
                <a:cs typeface="Times New Roman"/>
              </a:rPr>
              <a:t>Pazdro</a:t>
            </a:r>
            <a:r>
              <a:rPr lang="pl-PL" sz="2400" dirty="0">
                <a:solidFill>
                  <a:srgbClr val="00B050"/>
                </a:solidFill>
                <a:latin typeface="Garamond" panose="02020404030301010803" pitchFamily="18" charset="0"/>
                <a:ea typeface="Calibri"/>
                <a:cs typeface="Times New Roman"/>
              </a:rPr>
              <a:t> (KSB Kraków)</a:t>
            </a:r>
          </a:p>
          <a:p>
            <a:pPr marL="457200" indent="-457200" algn="just">
              <a:lnSpc>
                <a:spcPct val="115000"/>
              </a:lnSpc>
              <a:buFontTx/>
              <a:buAutoNum type="arabicPeriod"/>
            </a:pPr>
            <a:r>
              <a:rPr lang="pl-PL" sz="2400" dirty="0">
                <a:latin typeface="Garamond"/>
                <a:ea typeface="Calibri"/>
                <a:cs typeface="Calibri"/>
              </a:rPr>
              <a:t>Mgr Andrzej </a:t>
            </a:r>
            <a:r>
              <a:rPr lang="pl-PL" sz="2400" b="1" dirty="0">
                <a:latin typeface="Garamond"/>
                <a:ea typeface="Calibri"/>
                <a:cs typeface="Calibri"/>
              </a:rPr>
              <a:t>Płonka</a:t>
            </a:r>
            <a:r>
              <a:rPr lang="pl-PL" sz="2400" dirty="0">
                <a:latin typeface="Garamond"/>
                <a:ea typeface="Calibri"/>
                <a:cs typeface="Calibri"/>
              </a:rPr>
              <a:t> (KSB Kraków</a:t>
            </a:r>
            <a:r>
              <a:rPr lang="pl-PL" sz="2400" dirty="0" smtClean="0">
                <a:latin typeface="Garamond"/>
                <a:ea typeface="Calibri"/>
                <a:cs typeface="Calibri"/>
              </a:rPr>
              <a:t>)</a:t>
            </a:r>
          </a:p>
          <a:p>
            <a:pPr marL="457200" indent="-457200" algn="just">
              <a:lnSpc>
                <a:spcPct val="115000"/>
              </a:lnSpc>
              <a:buFontTx/>
              <a:buAutoNum type="arabicPeriod"/>
            </a:pPr>
            <a:r>
              <a:rPr lang="pl-PL" sz="2400" dirty="0" smtClean="0">
                <a:latin typeface="Garamond"/>
                <a:ea typeface="Calibri"/>
                <a:cs typeface="Calibri"/>
              </a:rPr>
              <a:t>Mgr Andrzej </a:t>
            </a:r>
            <a:r>
              <a:rPr lang="pl-PL" sz="2400" b="1" dirty="0" smtClean="0">
                <a:latin typeface="Garamond"/>
                <a:ea typeface="Calibri"/>
                <a:cs typeface="Calibri"/>
              </a:rPr>
              <a:t>Popiołek/</a:t>
            </a:r>
            <a:r>
              <a:rPr lang="pl-PL" sz="2400" dirty="0" smtClean="0">
                <a:latin typeface="Garamond"/>
                <a:ea typeface="Calibri"/>
                <a:cs typeface="Calibri"/>
              </a:rPr>
              <a:t>M. </a:t>
            </a:r>
            <a:r>
              <a:rPr lang="pl-PL" sz="2400" b="1" dirty="0" smtClean="0">
                <a:latin typeface="Garamond"/>
                <a:ea typeface="Calibri"/>
                <a:cs typeface="Calibri"/>
              </a:rPr>
              <a:t>Gromek/</a:t>
            </a:r>
            <a:r>
              <a:rPr lang="pl-PL" sz="2400" dirty="0" smtClean="0">
                <a:latin typeface="Garamond"/>
                <a:ea typeface="Calibri"/>
                <a:cs typeface="Calibri"/>
              </a:rPr>
              <a:t>A. </a:t>
            </a:r>
            <a:r>
              <a:rPr lang="pl-PL" sz="2400" b="1" dirty="0" smtClean="0">
                <a:latin typeface="Garamond"/>
                <a:ea typeface="Calibri"/>
                <a:cs typeface="Calibri"/>
              </a:rPr>
              <a:t>Stręk</a:t>
            </a:r>
            <a:r>
              <a:rPr lang="pl-PL" sz="2400" dirty="0" smtClean="0">
                <a:latin typeface="Garamond"/>
                <a:ea typeface="Calibri"/>
                <a:cs typeface="Calibri"/>
              </a:rPr>
              <a:t> (</a:t>
            </a:r>
            <a:r>
              <a:rPr lang="pl-PL" sz="2400" dirty="0" err="1" smtClean="0">
                <a:latin typeface="Garamond"/>
                <a:ea typeface="Calibri"/>
                <a:cs typeface="Calibri"/>
              </a:rPr>
              <a:t>Servus</a:t>
            </a:r>
            <a:r>
              <a:rPr lang="pl-PL" sz="2400" dirty="0" smtClean="0">
                <a:latin typeface="Garamond"/>
                <a:ea typeface="Calibri"/>
                <a:cs typeface="Calibri"/>
              </a:rPr>
              <a:t> </a:t>
            </a:r>
            <a:r>
              <a:rPr lang="pl-PL" sz="2400" dirty="0" err="1" smtClean="0">
                <a:latin typeface="Garamond"/>
                <a:ea typeface="Calibri"/>
                <a:cs typeface="Calibri"/>
              </a:rPr>
              <a:t>Comp</a:t>
            </a:r>
            <a:r>
              <a:rPr lang="pl-PL" sz="2400" dirty="0" smtClean="0">
                <a:latin typeface="Garamond"/>
                <a:ea typeface="Calibri"/>
                <a:cs typeface="Calibri"/>
              </a:rPr>
              <a:t>)</a:t>
            </a:r>
            <a:endParaRPr lang="pl-PL" sz="2400" dirty="0">
              <a:latin typeface="Garamond"/>
              <a:ea typeface="Calibri"/>
              <a:cs typeface="Calibri"/>
            </a:endParaRPr>
          </a:p>
          <a:p>
            <a:pPr marL="457200" lvl="0" indent="-457200" algn="just">
              <a:lnSpc>
                <a:spcPct val="115000"/>
              </a:lnSpc>
              <a:spcAft>
                <a:spcPts val="0"/>
              </a:spcAft>
              <a:buAutoNum type="arabicPeriod"/>
            </a:pPr>
            <a:r>
              <a:rPr lang="pl-PL" sz="2400" dirty="0" smtClean="0">
                <a:solidFill>
                  <a:srgbClr val="00B050"/>
                </a:solidFill>
                <a:latin typeface="Garamond" panose="02020404030301010803" pitchFamily="18" charset="0"/>
                <a:ea typeface="Calibri"/>
                <a:cs typeface="Times New Roman"/>
              </a:rPr>
              <a:t>Mgr Agnieszka </a:t>
            </a:r>
            <a:r>
              <a:rPr lang="pl-PL" sz="2400" b="1" dirty="0" err="1" smtClean="0">
                <a:solidFill>
                  <a:srgbClr val="00B050"/>
                </a:solidFill>
                <a:latin typeface="Garamond" panose="02020404030301010803" pitchFamily="18" charset="0"/>
                <a:ea typeface="Calibri"/>
                <a:cs typeface="Times New Roman"/>
              </a:rPr>
              <a:t>Śmiejka</a:t>
            </a:r>
            <a:r>
              <a:rPr lang="pl-PL" sz="2400" b="1" dirty="0" smtClean="0">
                <a:solidFill>
                  <a:srgbClr val="00B050"/>
                </a:solidFill>
                <a:latin typeface="Garamond" panose="02020404030301010803" pitchFamily="18" charset="0"/>
                <a:ea typeface="Calibri"/>
                <a:cs typeface="Times New Roman"/>
              </a:rPr>
              <a:t> </a:t>
            </a:r>
            <a:r>
              <a:rPr lang="pl-PL" sz="2400" dirty="0" smtClean="0">
                <a:solidFill>
                  <a:srgbClr val="00B050"/>
                </a:solidFill>
                <a:latin typeface="Garamond" panose="02020404030301010803" pitchFamily="18" charset="0"/>
                <a:ea typeface="Calibri"/>
                <a:cs typeface="Times New Roman"/>
              </a:rPr>
              <a:t>(Grupa Kreatywna)</a:t>
            </a:r>
            <a:endParaRPr lang="pl-PL" sz="2400" dirty="0" smtClean="0">
              <a:solidFill>
                <a:srgbClr val="00B050"/>
              </a:solidFill>
              <a:latin typeface="Garamond" panose="02020404030301010803" pitchFamily="18" charset="0"/>
              <a:ea typeface="Calibri"/>
              <a:cs typeface="Times New Roman"/>
            </a:endParaRPr>
          </a:p>
          <a:p>
            <a:pPr marL="457200" lvl="0" indent="-457200" algn="just">
              <a:lnSpc>
                <a:spcPct val="115000"/>
              </a:lnSpc>
              <a:spcAft>
                <a:spcPts val="0"/>
              </a:spcAft>
              <a:buAutoNum type="arabicPeriod"/>
            </a:pPr>
            <a:r>
              <a:rPr lang="pl-PL" sz="2400" dirty="0" smtClean="0">
                <a:solidFill>
                  <a:srgbClr val="00B050"/>
                </a:solidFill>
                <a:latin typeface="Garamond" panose="02020404030301010803" pitchFamily="18" charset="0"/>
                <a:ea typeface="Calibri"/>
                <a:cs typeface="Times New Roman"/>
              </a:rPr>
              <a:t>Mgr </a:t>
            </a:r>
            <a:r>
              <a:rPr lang="pl-PL" sz="2400" dirty="0">
                <a:solidFill>
                  <a:srgbClr val="00B050"/>
                </a:solidFill>
                <a:latin typeface="Garamond" panose="02020404030301010803" pitchFamily="18" charset="0"/>
                <a:ea typeface="Calibri"/>
                <a:cs typeface="Times New Roman"/>
              </a:rPr>
              <a:t>Tomasz </a:t>
            </a:r>
            <a:r>
              <a:rPr lang="pl-PL" sz="2400" b="1" dirty="0">
                <a:solidFill>
                  <a:srgbClr val="00B050"/>
                </a:solidFill>
                <a:latin typeface="Garamond" panose="02020404030301010803" pitchFamily="18" charset="0"/>
                <a:ea typeface="Calibri"/>
                <a:cs typeface="Times New Roman"/>
              </a:rPr>
              <a:t>Wilk</a:t>
            </a:r>
            <a:r>
              <a:rPr lang="pl-PL" sz="2400" dirty="0">
                <a:solidFill>
                  <a:srgbClr val="00B050"/>
                </a:solidFill>
                <a:latin typeface="Garamond" panose="02020404030301010803" pitchFamily="18" charset="0"/>
                <a:ea typeface="Calibri"/>
                <a:cs typeface="Times New Roman"/>
              </a:rPr>
              <a:t> </a:t>
            </a:r>
            <a:r>
              <a:rPr lang="pl-PL" sz="2400" dirty="0" smtClean="0">
                <a:solidFill>
                  <a:srgbClr val="00B050"/>
                </a:solidFill>
                <a:latin typeface="Garamond" panose="02020404030301010803" pitchFamily="18" charset="0"/>
                <a:ea typeface="Calibri"/>
                <a:cs typeface="Times New Roman"/>
              </a:rPr>
              <a:t>(KSB Kraków</a:t>
            </a:r>
            <a:r>
              <a:rPr lang="pl-PL" sz="2400" dirty="0" smtClean="0">
                <a:solidFill>
                  <a:srgbClr val="00B050"/>
                </a:solidFill>
                <a:latin typeface="Garamond" panose="02020404030301010803" pitchFamily="18" charset="0"/>
                <a:ea typeface="Calibri"/>
                <a:cs typeface="Times New Roman"/>
              </a:rPr>
              <a:t>)</a:t>
            </a:r>
            <a:endParaRPr lang="pl-PL" sz="2400" dirty="0" smtClean="0">
              <a:solidFill>
                <a:srgbClr val="00B050"/>
              </a:solidFill>
              <a:latin typeface="Garamond" panose="02020404030301010803" pitchFamily="18" charset="0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7740593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 smtClean="0">
                <a:latin typeface="Book Antiqua" panose="02040602050305030304" pitchFamily="18" charset="0"/>
              </a:rPr>
              <a:t>Poprawny zapis</a:t>
            </a:r>
            <a:endParaRPr lang="pl-PL" b="1" dirty="0">
              <a:solidFill>
                <a:srgbClr val="C00000"/>
              </a:solidFill>
              <a:latin typeface="Book Antiqua" panose="02040602050305030304" pitchFamily="18" charset="0"/>
            </a:endParaRPr>
          </a:p>
        </p:txBody>
      </p:sp>
      <p:sp>
        <p:nvSpPr>
          <p:cNvPr id="4" name="Prostokąt 3"/>
          <p:cNvSpPr/>
          <p:nvPr/>
        </p:nvSpPr>
        <p:spPr>
          <a:xfrm>
            <a:off x="335660" y="1844824"/>
            <a:ext cx="8568952" cy="46581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</a:pPr>
            <a:r>
              <a:rPr lang="pl-PL" sz="2600" dirty="0" smtClean="0">
                <a:latin typeface="Garamond"/>
                <a:ea typeface="Calibri"/>
                <a:cs typeface="Calibri"/>
              </a:rPr>
              <a:t>Praca </a:t>
            </a:r>
            <a:r>
              <a:rPr lang="pl-PL" sz="2600" dirty="0">
                <a:latin typeface="Garamond"/>
                <a:ea typeface="Calibri"/>
                <a:cs typeface="Calibri"/>
              </a:rPr>
              <a:t>wykonana pod </a:t>
            </a:r>
            <a:r>
              <a:rPr lang="pl-PL" sz="2600" dirty="0" smtClean="0">
                <a:latin typeface="Garamond"/>
                <a:ea typeface="Calibri"/>
                <a:cs typeface="Calibri"/>
              </a:rPr>
              <a:t>kierunkiem:           </a:t>
            </a:r>
            <a:r>
              <a:rPr lang="pl-PL" sz="2600" i="1" dirty="0" smtClean="0">
                <a:solidFill>
                  <a:srgbClr val="C00000"/>
                </a:solidFill>
                <a:latin typeface="Garamond"/>
                <a:ea typeface="Calibri"/>
                <a:cs typeface="Calibri"/>
              </a:rPr>
              <a:t>(gdy tylko promotor)</a:t>
            </a:r>
          </a:p>
          <a:p>
            <a:pPr algn="just">
              <a:lnSpc>
                <a:spcPct val="115000"/>
              </a:lnSpc>
            </a:pPr>
            <a:r>
              <a:rPr lang="pl-PL" sz="2600" dirty="0">
                <a:latin typeface="Garamond"/>
                <a:ea typeface="Calibri"/>
                <a:cs typeface="Calibri"/>
              </a:rPr>
              <a:t>	</a:t>
            </a:r>
            <a:r>
              <a:rPr lang="pl-PL" sz="2600" dirty="0" smtClean="0">
                <a:latin typeface="Garamond"/>
                <a:ea typeface="Calibri"/>
                <a:cs typeface="Calibri"/>
              </a:rPr>
              <a:t>prof</a:t>
            </a:r>
            <a:r>
              <a:rPr lang="pl-PL" sz="2600" dirty="0">
                <a:latin typeface="Garamond"/>
                <a:ea typeface="Calibri"/>
                <a:cs typeface="Calibri"/>
              </a:rPr>
              <a:t>. UEK dr hab. </a:t>
            </a:r>
            <a:r>
              <a:rPr lang="pl-PL" sz="2600" dirty="0" smtClean="0">
                <a:latin typeface="Garamond"/>
                <a:ea typeface="Calibri"/>
                <a:cs typeface="Calibri"/>
              </a:rPr>
              <a:t>Artur Hołda </a:t>
            </a:r>
            <a:r>
              <a:rPr lang="pl-PL" sz="2600" dirty="0" smtClean="0">
                <a:latin typeface="Garamond"/>
                <a:ea typeface="Calibri"/>
                <a:cs typeface="Calibri"/>
              </a:rPr>
              <a:t>	</a:t>
            </a:r>
          </a:p>
          <a:p>
            <a:pPr algn="just">
              <a:lnSpc>
                <a:spcPct val="115000"/>
              </a:lnSpc>
            </a:pPr>
            <a:r>
              <a:rPr lang="pl-PL" sz="2600" dirty="0">
                <a:latin typeface="Garamond"/>
                <a:ea typeface="Calibri"/>
                <a:cs typeface="Calibri"/>
              </a:rPr>
              <a:t>	</a:t>
            </a:r>
            <a:r>
              <a:rPr lang="pl-PL" sz="2600" dirty="0" smtClean="0">
                <a:latin typeface="Garamond"/>
                <a:ea typeface="Calibri"/>
                <a:cs typeface="Calibri"/>
              </a:rPr>
              <a:t>Uniwersytet Ekonomiczny </a:t>
            </a:r>
            <a:r>
              <a:rPr lang="pl-PL" sz="2600" dirty="0">
                <a:latin typeface="Garamond"/>
                <a:ea typeface="Calibri"/>
                <a:cs typeface="Calibri"/>
              </a:rPr>
              <a:t>w </a:t>
            </a:r>
            <a:r>
              <a:rPr lang="pl-PL" sz="2600" dirty="0" smtClean="0">
                <a:latin typeface="Garamond"/>
                <a:ea typeface="Calibri"/>
                <a:cs typeface="Calibri"/>
              </a:rPr>
              <a:t>Krakowie</a:t>
            </a:r>
          </a:p>
          <a:p>
            <a:pPr algn="just">
              <a:lnSpc>
                <a:spcPct val="115000"/>
              </a:lnSpc>
            </a:pPr>
            <a:endParaRPr lang="pl-PL" sz="2600" dirty="0">
              <a:latin typeface="Garamond"/>
              <a:ea typeface="Calibri"/>
              <a:cs typeface="Calibri"/>
            </a:endParaRPr>
          </a:p>
          <a:p>
            <a:pPr algn="just">
              <a:lnSpc>
                <a:spcPct val="115000"/>
              </a:lnSpc>
            </a:pPr>
            <a:r>
              <a:rPr lang="pl-PL" sz="2600" dirty="0">
                <a:latin typeface="Garamond" panose="02020404030301010803" pitchFamily="18" charset="0"/>
                <a:ea typeface="Calibri"/>
                <a:cs typeface="Times New Roman"/>
              </a:rPr>
              <a:t>Praca wykonana pod </a:t>
            </a:r>
            <a:r>
              <a:rPr lang="pl-PL" sz="2600" dirty="0" smtClean="0">
                <a:latin typeface="Garamond" panose="02020404030301010803" pitchFamily="18" charset="0"/>
                <a:ea typeface="Calibri"/>
                <a:cs typeface="Times New Roman"/>
              </a:rPr>
              <a:t>kierunkiem:	</a:t>
            </a:r>
            <a:r>
              <a:rPr lang="pl-PL" sz="2600" i="1" dirty="0">
                <a:solidFill>
                  <a:srgbClr val="C00000"/>
                </a:solidFill>
                <a:latin typeface="Garamond"/>
                <a:ea typeface="Calibri"/>
                <a:cs typeface="Calibri"/>
              </a:rPr>
              <a:t>(gdy </a:t>
            </a:r>
            <a:r>
              <a:rPr lang="pl-PL" sz="2600" i="1" dirty="0" smtClean="0">
                <a:solidFill>
                  <a:srgbClr val="C00000"/>
                </a:solidFill>
                <a:latin typeface="Garamond"/>
                <a:ea typeface="Calibri"/>
                <a:cs typeface="Calibri"/>
              </a:rPr>
              <a:t>promotor + pr. pomocniczy)</a:t>
            </a:r>
            <a:endParaRPr lang="pl-PL" sz="2600" i="1" dirty="0">
              <a:solidFill>
                <a:srgbClr val="C00000"/>
              </a:solidFill>
              <a:latin typeface="Garamond"/>
              <a:ea typeface="Calibri"/>
              <a:cs typeface="Calibri"/>
            </a:endParaRPr>
          </a:p>
          <a:p>
            <a:pPr lvl="0" algn="just">
              <a:lnSpc>
                <a:spcPct val="115000"/>
              </a:lnSpc>
              <a:spcAft>
                <a:spcPts val="0"/>
              </a:spcAft>
            </a:pPr>
            <a:r>
              <a:rPr lang="pl-PL" sz="2600" dirty="0">
                <a:latin typeface="Garamond" panose="02020404030301010803" pitchFamily="18" charset="0"/>
                <a:ea typeface="Calibri"/>
                <a:cs typeface="Times New Roman"/>
              </a:rPr>
              <a:t>	</a:t>
            </a:r>
            <a:r>
              <a:rPr lang="pl-PL" sz="2600" dirty="0" smtClean="0">
                <a:latin typeface="Garamond" panose="02020404030301010803" pitchFamily="18" charset="0"/>
                <a:ea typeface="Calibri"/>
                <a:cs typeface="Times New Roman"/>
              </a:rPr>
              <a:t>prof. URK dr </a:t>
            </a:r>
            <a:r>
              <a:rPr lang="pl-PL" sz="2600" dirty="0">
                <a:latin typeface="Garamond" panose="02020404030301010803" pitchFamily="18" charset="0"/>
                <a:ea typeface="Calibri"/>
                <a:cs typeface="Times New Roman"/>
              </a:rPr>
              <a:t>inż. </a:t>
            </a:r>
            <a:r>
              <a:rPr lang="pl-PL" sz="2600" dirty="0" smtClean="0">
                <a:latin typeface="Garamond" panose="02020404030301010803" pitchFamily="18" charset="0"/>
                <a:ea typeface="Calibri"/>
                <a:cs typeface="Times New Roman"/>
              </a:rPr>
              <a:t>Mariusz Dacko – promotor</a:t>
            </a:r>
            <a:endParaRPr lang="pl-PL" sz="2600" dirty="0">
              <a:latin typeface="Garamond" panose="02020404030301010803" pitchFamily="18" charset="0"/>
              <a:ea typeface="Calibri"/>
              <a:cs typeface="Times New Roman"/>
            </a:endParaRPr>
          </a:p>
          <a:p>
            <a:pPr lvl="0" algn="just">
              <a:lnSpc>
                <a:spcPct val="115000"/>
              </a:lnSpc>
              <a:spcAft>
                <a:spcPts val="0"/>
              </a:spcAft>
            </a:pPr>
            <a:r>
              <a:rPr lang="pl-PL" sz="2600" dirty="0">
                <a:latin typeface="Garamond" panose="02020404030301010803" pitchFamily="18" charset="0"/>
                <a:ea typeface="Calibri"/>
                <a:cs typeface="Times New Roman"/>
              </a:rPr>
              <a:t>	Uniwersytet Rolniczy w Krakowie</a:t>
            </a:r>
          </a:p>
          <a:p>
            <a:pPr lvl="0" algn="just">
              <a:lnSpc>
                <a:spcPct val="115000"/>
              </a:lnSpc>
              <a:spcAft>
                <a:spcPts val="0"/>
              </a:spcAft>
            </a:pPr>
            <a:r>
              <a:rPr lang="pl-PL" sz="2600" dirty="0" smtClean="0">
                <a:latin typeface="Garamond" panose="02020404030301010803" pitchFamily="18" charset="0"/>
                <a:ea typeface="Calibri"/>
                <a:cs typeface="Times New Roman"/>
              </a:rPr>
              <a:t>	mgr </a:t>
            </a:r>
            <a:r>
              <a:rPr lang="pl-PL" sz="2600" dirty="0" smtClean="0">
                <a:latin typeface="Garamond" panose="02020404030301010803" pitchFamily="18" charset="0"/>
                <a:ea typeface="Calibri"/>
                <a:cs typeface="Times New Roman"/>
              </a:rPr>
              <a:t>Ewelina Dudkiewicz – </a:t>
            </a:r>
            <a:r>
              <a:rPr lang="pl-PL" sz="2600" dirty="0" smtClean="0">
                <a:latin typeface="Garamond" panose="02020404030301010803" pitchFamily="18" charset="0"/>
                <a:ea typeface="Calibri"/>
                <a:cs typeface="Times New Roman"/>
              </a:rPr>
              <a:t>promotor pomocniczy</a:t>
            </a:r>
            <a:endParaRPr lang="pl-PL" sz="2600" dirty="0">
              <a:latin typeface="Garamond" panose="02020404030301010803" pitchFamily="18" charset="0"/>
              <a:ea typeface="Calibri"/>
              <a:cs typeface="Times New Roman"/>
            </a:endParaRPr>
          </a:p>
          <a:p>
            <a:pPr lvl="0" algn="just">
              <a:lnSpc>
                <a:spcPct val="115000"/>
              </a:lnSpc>
              <a:spcAft>
                <a:spcPts val="0"/>
              </a:spcAft>
            </a:pPr>
            <a:r>
              <a:rPr lang="pl-PL" sz="2600" dirty="0" smtClean="0">
                <a:latin typeface="Garamond" panose="02020404030301010803" pitchFamily="18" charset="0"/>
                <a:ea typeface="Calibri"/>
                <a:cs typeface="Times New Roman"/>
              </a:rPr>
              <a:t>	Związek </a:t>
            </a:r>
            <a:r>
              <a:rPr lang="pl-PL" sz="2600" dirty="0">
                <a:latin typeface="Garamond" panose="02020404030301010803" pitchFamily="18" charset="0"/>
                <a:ea typeface="Calibri"/>
                <a:cs typeface="Times New Roman"/>
              </a:rPr>
              <a:t>Rewizyjny Banków Spółdzielczych </a:t>
            </a:r>
            <a:r>
              <a:rPr lang="pl-PL" sz="2600" dirty="0" smtClean="0">
                <a:latin typeface="Garamond" panose="02020404030301010803" pitchFamily="18" charset="0"/>
                <a:ea typeface="Calibri"/>
                <a:cs typeface="Times New Roman"/>
              </a:rPr>
              <a:t>w </a:t>
            </a:r>
            <a:r>
              <a:rPr lang="pl-PL" sz="2600" dirty="0">
                <a:latin typeface="Garamond" panose="02020404030301010803" pitchFamily="18" charset="0"/>
                <a:ea typeface="Calibri"/>
                <a:cs typeface="Times New Roman"/>
              </a:rPr>
              <a:t>Warszawie</a:t>
            </a:r>
          </a:p>
          <a:p>
            <a:pPr marL="457200" lvl="0" indent="-457200" algn="just">
              <a:lnSpc>
                <a:spcPct val="115000"/>
              </a:lnSpc>
              <a:spcAft>
                <a:spcPts val="0"/>
              </a:spcAft>
              <a:buAutoNum type="arabicPeriod"/>
            </a:pPr>
            <a:endParaRPr lang="pl-PL" sz="2400" dirty="0" smtClean="0">
              <a:latin typeface="Garamond" panose="02020404030301010803" pitchFamily="18" charset="0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5340805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Pamiętaj!</a:t>
            </a:r>
            <a:endParaRPr lang="pl-PL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>
          <a:xfrm>
            <a:off x="395536" y="1600200"/>
            <a:ext cx="8568952" cy="4495800"/>
          </a:xfrm>
        </p:spPr>
        <p:txBody>
          <a:bodyPr>
            <a:normAutofit/>
          </a:bodyPr>
          <a:lstStyle/>
          <a:p>
            <a:pPr algn="ctr">
              <a:buNone/>
            </a:pPr>
            <a:endParaRPr lang="pl-PL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pl-PL" b="1" dirty="0" smtClean="0">
                <a:latin typeface="Times New Roman" pitchFamily="18" charset="0"/>
                <a:cs typeface="Times New Roman" pitchFamily="18" charset="0"/>
              </a:rPr>
              <a:t>Autorem pracy Dyplomant a nie Promotor </a:t>
            </a:r>
            <a:r>
              <a:rPr lang="pl-PL" b="1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</a:t>
            </a:r>
            <a:endParaRPr lang="pl-PL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pl-PL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pl-PL" b="1" dirty="0" smtClean="0">
                <a:latin typeface="Times New Roman" pitchFamily="18" charset="0"/>
                <a:cs typeface="Times New Roman" pitchFamily="18" charset="0"/>
              </a:rPr>
              <a:t>Główny ciężar pracy spoczywa na Dyplomancie </a:t>
            </a:r>
            <a:r>
              <a:rPr lang="pl-PL" b="1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</a:t>
            </a:r>
          </a:p>
          <a:p>
            <a:pPr algn="ctr">
              <a:buNone/>
            </a:pPr>
            <a:endParaRPr lang="pl-PL" b="1" dirty="0" smtClean="0">
              <a:latin typeface="Times New Roman" pitchFamily="18" charset="0"/>
              <a:cs typeface="Times New Roman" pitchFamily="18" charset="0"/>
              <a:sym typeface="Wingdings" pitchFamily="2" charset="2"/>
            </a:endParaRPr>
          </a:p>
          <a:p>
            <a:pPr algn="ctr">
              <a:buNone/>
            </a:pPr>
            <a:r>
              <a:rPr lang="pl-PL" b="1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Konsultuj etapy pracy z Promotorem </a:t>
            </a:r>
          </a:p>
          <a:p>
            <a:pPr algn="ctr">
              <a:buNone/>
            </a:pPr>
            <a:endParaRPr lang="pl-PL" b="1" dirty="0" smtClean="0">
              <a:latin typeface="Times New Roman" pitchFamily="18" charset="0"/>
              <a:cs typeface="Times New Roman" pitchFamily="18" charset="0"/>
              <a:sym typeface="Wingdings" pitchFamily="2" charset="2"/>
            </a:endParaRPr>
          </a:p>
          <a:p>
            <a:pPr algn="ctr">
              <a:buNone/>
            </a:pPr>
            <a:r>
              <a:rPr lang="pl-PL" b="1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Pracuj systematycznie!  </a:t>
            </a:r>
            <a:r>
              <a:rPr lang="pl-PL" b="1" dirty="0" err="1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</a:t>
            </a:r>
            <a:r>
              <a:rPr lang="pl-PL" b="1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pl-PL" b="1" dirty="0" err="1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</a:t>
            </a:r>
            <a:endParaRPr lang="pl-PL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pl-PL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8180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Średni">
  <a:themeElements>
    <a:clrScheme name="Średni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Średni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Średni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Newsprint</Template>
  <TotalTime>1130</TotalTime>
  <Words>587</Words>
  <Application>Microsoft Office PowerPoint</Application>
  <PresentationFormat>Pokaz na ekranie (4:3)</PresentationFormat>
  <Paragraphs>157</Paragraphs>
  <Slides>20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20</vt:i4>
      </vt:variant>
    </vt:vector>
  </HeadingPairs>
  <TitlesOfParts>
    <vt:vector size="21" baseType="lpstr">
      <vt:lpstr>Średni</vt:lpstr>
      <vt:lpstr>Prezentacja programu PowerPoint</vt:lpstr>
      <vt:lpstr>Semestr 3 </vt:lpstr>
      <vt:lpstr>Praca dyplomowa</vt:lpstr>
      <vt:lpstr>Praca dyplomowa</vt:lpstr>
      <vt:lpstr>Potencjalni promotorzy</vt:lpstr>
      <vt:lpstr>Potencjalni promotorzy</vt:lpstr>
      <vt:lpstr>Promotorzy pomocniczy</vt:lpstr>
      <vt:lpstr>Poprawny zapis</vt:lpstr>
      <vt:lpstr>Pamiętaj!</vt:lpstr>
      <vt:lpstr>Wybór tematu pracy</vt:lpstr>
      <vt:lpstr>Propozycje tematów pracy</vt:lpstr>
      <vt:lpstr>Propozycje tematów pracy</vt:lpstr>
      <vt:lpstr>Propozycje tematów pracy</vt:lpstr>
      <vt:lpstr>Tematy pracy – edycja 1-3</vt:lpstr>
      <vt:lpstr>Tematy pracy – edycja 1-3</vt:lpstr>
      <vt:lpstr>Tematy pracy – edycja 1-3</vt:lpstr>
      <vt:lpstr>Tematy pracy – edycja 1-3</vt:lpstr>
      <vt:lpstr>Temat/tytuł pracy</vt:lpstr>
      <vt:lpstr>Temat/tytuł pracy</vt:lpstr>
      <vt:lpstr>Prezentacja programu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SEMINARIUM</dc:title>
  <dc:creator>Aleksandra Płonka</dc:creator>
  <cp:lastModifiedBy>Aleksandra</cp:lastModifiedBy>
  <cp:revision>71</cp:revision>
  <dcterms:created xsi:type="dcterms:W3CDTF">2016-11-28T19:44:20Z</dcterms:created>
  <dcterms:modified xsi:type="dcterms:W3CDTF">2024-05-11T12:01:16Z</dcterms:modified>
</cp:coreProperties>
</file>